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  <p:sldMasterId id="2147483662" r:id="rId6"/>
    <p:sldMasterId id="2147483672" r:id="rId7"/>
    <p:sldMasterId id="2147483677" r:id="rId8"/>
    <p:sldMasterId id="2147483680" r:id="rId9"/>
    <p:sldMasterId id="2147483683" r:id="rId10"/>
  </p:sldMasterIdLst>
  <p:notesMasterIdLst>
    <p:notesMasterId r:id="rId25"/>
  </p:notesMasterIdLst>
  <p:sldIdLst>
    <p:sldId id="270" r:id="rId11"/>
    <p:sldId id="414" r:id="rId12"/>
    <p:sldId id="416" r:id="rId13"/>
    <p:sldId id="405" r:id="rId14"/>
    <p:sldId id="419" r:id="rId15"/>
    <p:sldId id="409" r:id="rId16"/>
    <p:sldId id="408" r:id="rId17"/>
    <p:sldId id="418" r:id="rId18"/>
    <p:sldId id="417" r:id="rId19"/>
    <p:sldId id="415" r:id="rId20"/>
    <p:sldId id="412" r:id="rId21"/>
    <p:sldId id="413" r:id="rId22"/>
    <p:sldId id="411" r:id="rId23"/>
    <p:sldId id="272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ra Sans" panose="020B0503050000020004" pitchFamily="34" charset="0"/>
      <p:regular r:id="rId30"/>
      <p:bold r:id="rId31"/>
      <p:italic r:id="rId32"/>
      <p:boldItalic r:id="rId33"/>
    </p:embeddedFont>
    <p:embeddedFont>
      <p:font typeface="Fira Sans ExtraBold" panose="020B0903050000020004" pitchFamily="34" charset="0"/>
      <p:bold r:id="rId34"/>
      <p:boldItalic r:id="rId35"/>
    </p:embeddedFont>
    <p:embeddedFont>
      <p:font typeface="Fira Sans ExtraLight" panose="020B0403050000020004" pitchFamily="34" charset="0"/>
      <p:regular r:id="rId36"/>
      <p:italic r:id="rId37"/>
    </p:embeddedFont>
    <p:embeddedFont>
      <p:font typeface="Fira Sans Light" panose="020B0403050000020004" pitchFamily="34" charset="0"/>
      <p:regular r:id="rId38"/>
      <p: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BBE"/>
    <a:srgbClr val="404040"/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C2C7E-E2CB-4840-B30A-9B951206417E}" type="datetimeFigureOut"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2D727-B718-4DFD-91DA-C30939CF217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BFFDE4-0E95-5649-8670-E0107FC5FC73}"/>
              </a:ext>
            </a:extLst>
          </p:cNvPr>
          <p:cNvSpPr/>
          <p:nvPr userDrawn="1"/>
        </p:nvSpPr>
        <p:spPr>
          <a:xfrm>
            <a:off x="766916" y="4579016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6916" y="531922"/>
            <a:ext cx="3969676" cy="812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19/10/22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1"/>
          <a:stretch/>
        </p:blipFill>
        <p:spPr>
          <a:xfrm>
            <a:off x="6989703" y="3209193"/>
            <a:ext cx="5202297" cy="3648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7F4DC-9F6D-5D4D-B67D-CEE804F8A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053" b="198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10/19/2022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78D25-3F1C-7E42-AAEF-2D256F7A109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442C4-CDAA-5D4B-98EA-A50EBAF11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FA24E-AC59-4647-9BEF-F25C060E7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19/10/22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9282CE-23A7-9C45-A239-5C7364034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AS motion architecture EtherCat extension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97EDE-F4D0-B34C-B228-C595FA1F9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ATF IC-CoP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FA7BF-7073-C84A-B934-349902396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8471474" cy="542925"/>
          </a:xfrm>
        </p:spPr>
        <p:txBody>
          <a:bodyPr>
            <a:normAutofit/>
          </a:bodyPr>
          <a:lstStyle/>
          <a:p>
            <a:r>
              <a:rPr lang="en-US" sz="2600" spc="-50"/>
              <a:t>Nader Afshar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F97365-E516-4950-8C74-925E5F8EF0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AU" dirty="0"/>
              <a:t>Controls Systems group</a:t>
            </a:r>
            <a:br>
              <a:rPr lang="en-AU" dirty="0"/>
            </a:br>
            <a:r>
              <a:rPr lang="en-AU" dirty="0"/>
              <a:t>ANSTO, Australian Synchrotron</a:t>
            </a:r>
          </a:p>
        </p:txBody>
      </p:sp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1D2A90-2322-463D-8DED-628A0B08CEF3}"/>
              </a:ext>
            </a:extLst>
          </p:cNvPr>
          <p:cNvSpPr txBox="1">
            <a:spLocks/>
          </p:cNvSpPr>
          <p:nvPr/>
        </p:nvSpPr>
        <p:spPr>
          <a:xfrm>
            <a:off x="430224" y="1652954"/>
            <a:ext cx="11761776" cy="5205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Power</a:t>
            </a:r>
            <a:endParaRPr lang="en-US" dirty="0"/>
          </a:p>
          <a:p>
            <a:pPr marL="267970" indent="-267970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80494E-7DDA-4C9E-9F90-2B21F51A1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78" y="224005"/>
            <a:ext cx="5191850" cy="142894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7455F38-3712-4ED4-B41C-DF8433C8904C}"/>
              </a:ext>
            </a:extLst>
          </p:cNvPr>
          <p:cNvSpPr/>
          <p:nvPr/>
        </p:nvSpPr>
        <p:spPr>
          <a:xfrm>
            <a:off x="5738327" y="3568822"/>
            <a:ext cx="1287624" cy="583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6F4D1A-CBF0-4F69-A7BD-A2E10713F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42675"/>
            <a:ext cx="9667213" cy="489653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636E57-48DE-4D26-BD57-9B97827306BF}"/>
              </a:ext>
            </a:extLst>
          </p:cNvPr>
          <p:cNvCxnSpPr>
            <a:cxnSpLocks/>
          </p:cNvCxnSpPr>
          <p:nvPr/>
        </p:nvCxnSpPr>
        <p:spPr>
          <a:xfrm>
            <a:off x="4813811" y="1056443"/>
            <a:ext cx="704451" cy="27795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02D90D-9AA2-4725-9973-174F4A8513BD}"/>
              </a:ext>
            </a:extLst>
          </p:cNvPr>
          <p:cNvCxnSpPr>
            <a:cxnSpLocks/>
          </p:cNvCxnSpPr>
          <p:nvPr/>
        </p:nvCxnSpPr>
        <p:spPr>
          <a:xfrm>
            <a:off x="5006956" y="825623"/>
            <a:ext cx="875197" cy="3276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2D9586-1BE7-43A0-A827-495D5AA8B04B}"/>
              </a:ext>
            </a:extLst>
          </p:cNvPr>
          <p:cNvCxnSpPr>
            <a:cxnSpLocks/>
          </p:cNvCxnSpPr>
          <p:nvPr/>
        </p:nvCxnSpPr>
        <p:spPr>
          <a:xfrm flipV="1">
            <a:off x="1210137" y="621437"/>
            <a:ext cx="3238010" cy="3214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9292AD-6838-4D13-9773-B3DCBA4346AB}"/>
              </a:ext>
            </a:extLst>
          </p:cNvPr>
          <p:cNvCxnSpPr>
            <a:cxnSpLocks/>
          </p:cNvCxnSpPr>
          <p:nvPr/>
        </p:nvCxnSpPr>
        <p:spPr>
          <a:xfrm flipV="1">
            <a:off x="1074043" y="1491448"/>
            <a:ext cx="3510197" cy="4019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2FCAF6-1BA7-4ED3-A5E9-D35D1067B1CD}"/>
              </a:ext>
            </a:extLst>
          </p:cNvPr>
          <p:cNvCxnSpPr>
            <a:cxnSpLocks/>
          </p:cNvCxnSpPr>
          <p:nvPr/>
        </p:nvCxnSpPr>
        <p:spPr>
          <a:xfrm flipV="1">
            <a:off x="1526959" y="1232826"/>
            <a:ext cx="2746692" cy="2792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67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0E83F-B013-4328-8AEF-7F7A6150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914822"/>
            <a:ext cx="7239000" cy="4171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4F6E4-3724-4BFB-9145-2A5B39D2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027599" cy="1143000"/>
          </a:xfrm>
        </p:spPr>
        <p:txBody>
          <a:bodyPr>
            <a:normAutofit/>
          </a:bodyPr>
          <a:lstStyle/>
          <a:p>
            <a:r>
              <a:rPr lang="en-AU" dirty="0"/>
              <a:t>Test setup</a:t>
            </a:r>
          </a:p>
        </p:txBody>
      </p:sp>
      <p:sp>
        <p:nvSpPr>
          <p:cNvPr id="4" name="Callout: Line 3">
            <a:extLst>
              <a:ext uri="{FF2B5EF4-FFF2-40B4-BE49-F238E27FC236}">
                <a16:creationId xmlns:a16="http://schemas.microsoft.com/office/drawing/2014/main" id="{0275ED4A-759A-4E75-86A7-14DE2D1F8BDA}"/>
              </a:ext>
            </a:extLst>
          </p:cNvPr>
          <p:cNvSpPr/>
          <p:nvPr/>
        </p:nvSpPr>
        <p:spPr>
          <a:xfrm>
            <a:off x="8857674" y="400050"/>
            <a:ext cx="3162878" cy="1514772"/>
          </a:xfrm>
          <a:custGeom>
            <a:avLst/>
            <a:gdLst>
              <a:gd name="connsiteX0" fmla="*/ 0 w 3162878"/>
              <a:gd name="connsiteY0" fmla="*/ 0 h 1514772"/>
              <a:gd name="connsiteX1" fmla="*/ 463889 w 3162878"/>
              <a:gd name="connsiteY1" fmla="*/ 0 h 1514772"/>
              <a:gd name="connsiteX2" fmla="*/ 927778 w 3162878"/>
              <a:gd name="connsiteY2" fmla="*/ 0 h 1514772"/>
              <a:gd name="connsiteX3" fmla="*/ 1454924 w 3162878"/>
              <a:gd name="connsiteY3" fmla="*/ 0 h 1514772"/>
              <a:gd name="connsiteX4" fmla="*/ 1950441 w 3162878"/>
              <a:gd name="connsiteY4" fmla="*/ 0 h 1514772"/>
              <a:gd name="connsiteX5" fmla="*/ 2509217 w 3162878"/>
              <a:gd name="connsiteY5" fmla="*/ 0 h 1514772"/>
              <a:gd name="connsiteX6" fmla="*/ 3162878 w 3162878"/>
              <a:gd name="connsiteY6" fmla="*/ 0 h 1514772"/>
              <a:gd name="connsiteX7" fmla="*/ 3162878 w 3162878"/>
              <a:gd name="connsiteY7" fmla="*/ 489776 h 1514772"/>
              <a:gd name="connsiteX8" fmla="*/ 3162878 w 3162878"/>
              <a:gd name="connsiteY8" fmla="*/ 979553 h 1514772"/>
              <a:gd name="connsiteX9" fmla="*/ 3162878 w 3162878"/>
              <a:gd name="connsiteY9" fmla="*/ 1514772 h 1514772"/>
              <a:gd name="connsiteX10" fmla="*/ 2635732 w 3162878"/>
              <a:gd name="connsiteY10" fmla="*/ 1514772 h 1514772"/>
              <a:gd name="connsiteX11" fmla="*/ 2203472 w 3162878"/>
              <a:gd name="connsiteY11" fmla="*/ 1514772 h 1514772"/>
              <a:gd name="connsiteX12" fmla="*/ 1707954 w 3162878"/>
              <a:gd name="connsiteY12" fmla="*/ 1514772 h 1514772"/>
              <a:gd name="connsiteX13" fmla="*/ 1149179 w 3162878"/>
              <a:gd name="connsiteY13" fmla="*/ 1514772 h 1514772"/>
              <a:gd name="connsiteX14" fmla="*/ 558775 w 3162878"/>
              <a:gd name="connsiteY14" fmla="*/ 1514772 h 1514772"/>
              <a:gd name="connsiteX15" fmla="*/ 0 w 3162878"/>
              <a:gd name="connsiteY15" fmla="*/ 1514772 h 1514772"/>
              <a:gd name="connsiteX16" fmla="*/ 0 w 3162878"/>
              <a:gd name="connsiteY16" fmla="*/ 994700 h 1514772"/>
              <a:gd name="connsiteX17" fmla="*/ 0 w 3162878"/>
              <a:gd name="connsiteY17" fmla="*/ 474629 h 1514772"/>
              <a:gd name="connsiteX18" fmla="*/ 0 w 3162878"/>
              <a:gd name="connsiteY18" fmla="*/ 0 h 1514772"/>
              <a:gd name="connsiteX0" fmla="*/ -263563 w 3162878"/>
              <a:gd name="connsiteY0" fmla="*/ 284020 h 1514772"/>
              <a:gd name="connsiteX1" fmla="*/ -480782 w 3162878"/>
              <a:gd name="connsiteY1" fmla="*/ 715473 h 1514772"/>
              <a:gd name="connsiteX2" fmla="*/ -689311 w 3162878"/>
              <a:gd name="connsiteY2" fmla="*/ 1129667 h 1514772"/>
              <a:gd name="connsiteX3" fmla="*/ -897841 w 3162878"/>
              <a:gd name="connsiteY3" fmla="*/ 1543861 h 1514772"/>
              <a:gd name="connsiteX4" fmla="*/ -1132437 w 3162878"/>
              <a:gd name="connsiteY4" fmla="*/ 2009830 h 151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878" h="1514772" fill="none" extrusionOk="0">
                <a:moveTo>
                  <a:pt x="0" y="0"/>
                </a:moveTo>
                <a:cubicBezTo>
                  <a:pt x="102650" y="-47704"/>
                  <a:pt x="255733" y="27745"/>
                  <a:pt x="463889" y="0"/>
                </a:cubicBezTo>
                <a:cubicBezTo>
                  <a:pt x="672045" y="-27745"/>
                  <a:pt x="820648" y="7267"/>
                  <a:pt x="927778" y="0"/>
                </a:cubicBezTo>
                <a:cubicBezTo>
                  <a:pt x="1034908" y="-7267"/>
                  <a:pt x="1248902" y="28957"/>
                  <a:pt x="1454924" y="0"/>
                </a:cubicBezTo>
                <a:cubicBezTo>
                  <a:pt x="1660946" y="-28957"/>
                  <a:pt x="1717894" y="30129"/>
                  <a:pt x="1950441" y="0"/>
                </a:cubicBezTo>
                <a:cubicBezTo>
                  <a:pt x="2182988" y="-30129"/>
                  <a:pt x="2299417" y="41571"/>
                  <a:pt x="2509217" y="0"/>
                </a:cubicBezTo>
                <a:cubicBezTo>
                  <a:pt x="2719017" y="-41571"/>
                  <a:pt x="2838348" y="76430"/>
                  <a:pt x="3162878" y="0"/>
                </a:cubicBezTo>
                <a:cubicBezTo>
                  <a:pt x="3205628" y="185051"/>
                  <a:pt x="3145356" y="337815"/>
                  <a:pt x="3162878" y="489776"/>
                </a:cubicBezTo>
                <a:cubicBezTo>
                  <a:pt x="3180400" y="641737"/>
                  <a:pt x="3118453" y="743853"/>
                  <a:pt x="3162878" y="979553"/>
                </a:cubicBezTo>
                <a:cubicBezTo>
                  <a:pt x="3207303" y="1215253"/>
                  <a:pt x="3129381" y="1376448"/>
                  <a:pt x="3162878" y="1514772"/>
                </a:cubicBezTo>
                <a:cubicBezTo>
                  <a:pt x="2916216" y="1548887"/>
                  <a:pt x="2854654" y="1475460"/>
                  <a:pt x="2635732" y="1514772"/>
                </a:cubicBezTo>
                <a:cubicBezTo>
                  <a:pt x="2416810" y="1554084"/>
                  <a:pt x="2321001" y="1475812"/>
                  <a:pt x="2203472" y="1514772"/>
                </a:cubicBezTo>
                <a:cubicBezTo>
                  <a:pt x="2085943" y="1553732"/>
                  <a:pt x="1843936" y="1459412"/>
                  <a:pt x="1707954" y="1514772"/>
                </a:cubicBezTo>
                <a:cubicBezTo>
                  <a:pt x="1571972" y="1570132"/>
                  <a:pt x="1332829" y="1491897"/>
                  <a:pt x="1149179" y="1514772"/>
                </a:cubicBezTo>
                <a:cubicBezTo>
                  <a:pt x="965529" y="1537647"/>
                  <a:pt x="839363" y="1445190"/>
                  <a:pt x="558775" y="1514772"/>
                </a:cubicBezTo>
                <a:cubicBezTo>
                  <a:pt x="278187" y="1584354"/>
                  <a:pt x="115981" y="1508111"/>
                  <a:pt x="0" y="1514772"/>
                </a:cubicBezTo>
                <a:cubicBezTo>
                  <a:pt x="-7254" y="1307256"/>
                  <a:pt x="35117" y="1238366"/>
                  <a:pt x="0" y="994700"/>
                </a:cubicBezTo>
                <a:cubicBezTo>
                  <a:pt x="-35117" y="751034"/>
                  <a:pt x="34127" y="617244"/>
                  <a:pt x="0" y="474629"/>
                </a:cubicBezTo>
                <a:cubicBezTo>
                  <a:pt x="-34127" y="332014"/>
                  <a:pt x="34385" y="176699"/>
                  <a:pt x="0" y="0"/>
                </a:cubicBezTo>
                <a:close/>
              </a:path>
              <a:path w="3162878" h="1514772" fill="none" extrusionOk="0">
                <a:moveTo>
                  <a:pt x="-263563" y="284020"/>
                </a:moveTo>
                <a:cubicBezTo>
                  <a:pt x="-322540" y="473701"/>
                  <a:pt x="-483850" y="592813"/>
                  <a:pt x="-480782" y="715473"/>
                </a:cubicBezTo>
                <a:cubicBezTo>
                  <a:pt x="-477714" y="838133"/>
                  <a:pt x="-618500" y="924485"/>
                  <a:pt x="-689311" y="1129667"/>
                </a:cubicBezTo>
                <a:cubicBezTo>
                  <a:pt x="-760123" y="1334849"/>
                  <a:pt x="-854735" y="1423171"/>
                  <a:pt x="-897841" y="1543861"/>
                </a:cubicBezTo>
                <a:cubicBezTo>
                  <a:pt x="-940946" y="1664551"/>
                  <a:pt x="-1076221" y="1763058"/>
                  <a:pt x="-1132437" y="2009830"/>
                </a:cubicBezTo>
              </a:path>
              <a:path w="3162878" h="1514772" stroke="0" extrusionOk="0">
                <a:moveTo>
                  <a:pt x="0" y="0"/>
                </a:moveTo>
                <a:cubicBezTo>
                  <a:pt x="155375" y="-26194"/>
                  <a:pt x="304565" y="24413"/>
                  <a:pt x="432260" y="0"/>
                </a:cubicBezTo>
                <a:cubicBezTo>
                  <a:pt x="559955" y="-24413"/>
                  <a:pt x="686041" y="44148"/>
                  <a:pt x="864520" y="0"/>
                </a:cubicBezTo>
                <a:cubicBezTo>
                  <a:pt x="1042999" y="-44148"/>
                  <a:pt x="1108309" y="11580"/>
                  <a:pt x="1328409" y="0"/>
                </a:cubicBezTo>
                <a:cubicBezTo>
                  <a:pt x="1548509" y="-11580"/>
                  <a:pt x="1546141" y="36787"/>
                  <a:pt x="1760669" y="0"/>
                </a:cubicBezTo>
                <a:cubicBezTo>
                  <a:pt x="1975197" y="-36787"/>
                  <a:pt x="2128948" y="55919"/>
                  <a:pt x="2351073" y="0"/>
                </a:cubicBezTo>
                <a:cubicBezTo>
                  <a:pt x="2573198" y="-55919"/>
                  <a:pt x="2835821" y="16111"/>
                  <a:pt x="3162878" y="0"/>
                </a:cubicBezTo>
                <a:cubicBezTo>
                  <a:pt x="3163520" y="219965"/>
                  <a:pt x="3123047" y="382899"/>
                  <a:pt x="3162878" y="504924"/>
                </a:cubicBezTo>
                <a:cubicBezTo>
                  <a:pt x="3202709" y="626949"/>
                  <a:pt x="3147907" y="866436"/>
                  <a:pt x="3162878" y="1009848"/>
                </a:cubicBezTo>
                <a:cubicBezTo>
                  <a:pt x="3177849" y="1153260"/>
                  <a:pt x="3144655" y="1388437"/>
                  <a:pt x="3162878" y="1514772"/>
                </a:cubicBezTo>
                <a:cubicBezTo>
                  <a:pt x="2955369" y="1549386"/>
                  <a:pt x="2912364" y="1508307"/>
                  <a:pt x="2698989" y="1514772"/>
                </a:cubicBezTo>
                <a:cubicBezTo>
                  <a:pt x="2485614" y="1521237"/>
                  <a:pt x="2265245" y="1449115"/>
                  <a:pt x="2108585" y="1514772"/>
                </a:cubicBezTo>
                <a:cubicBezTo>
                  <a:pt x="1951925" y="1580429"/>
                  <a:pt x="1829114" y="1461215"/>
                  <a:pt x="1581439" y="1514772"/>
                </a:cubicBezTo>
                <a:cubicBezTo>
                  <a:pt x="1333764" y="1568329"/>
                  <a:pt x="1168653" y="1454215"/>
                  <a:pt x="991035" y="1514772"/>
                </a:cubicBezTo>
                <a:cubicBezTo>
                  <a:pt x="813417" y="1575329"/>
                  <a:pt x="399456" y="1416868"/>
                  <a:pt x="0" y="1514772"/>
                </a:cubicBezTo>
                <a:cubicBezTo>
                  <a:pt x="-1961" y="1326992"/>
                  <a:pt x="30512" y="1138062"/>
                  <a:pt x="0" y="1024996"/>
                </a:cubicBezTo>
                <a:cubicBezTo>
                  <a:pt x="-30512" y="911930"/>
                  <a:pt x="36499" y="700752"/>
                  <a:pt x="0" y="550367"/>
                </a:cubicBezTo>
                <a:cubicBezTo>
                  <a:pt x="-36499" y="399982"/>
                  <a:pt x="38395" y="203989"/>
                  <a:pt x="0" y="0"/>
                </a:cubicBezTo>
                <a:close/>
              </a:path>
              <a:path w="3162878" h="1514772" fill="none" stroke="0" extrusionOk="0">
                <a:moveTo>
                  <a:pt x="-263563" y="284020"/>
                </a:moveTo>
                <a:cubicBezTo>
                  <a:pt x="-274563" y="383617"/>
                  <a:pt x="-424081" y="496003"/>
                  <a:pt x="-463404" y="680956"/>
                </a:cubicBezTo>
                <a:cubicBezTo>
                  <a:pt x="-502727" y="865909"/>
                  <a:pt x="-641465" y="1014686"/>
                  <a:pt x="-689311" y="1129667"/>
                </a:cubicBezTo>
                <a:cubicBezTo>
                  <a:pt x="-737157" y="1244648"/>
                  <a:pt x="-922106" y="1471808"/>
                  <a:pt x="-923907" y="1595636"/>
                </a:cubicBezTo>
                <a:cubicBezTo>
                  <a:pt x="-925708" y="1719464"/>
                  <a:pt x="-1100508" y="1888809"/>
                  <a:pt x="-1132437" y="2009830"/>
                </a:cubicBezTo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  <a:headEnd type="none"/>
            <a:tailEnd type="stealth"/>
            <a:extLst>
              <a:ext uri="{C807C97D-BFC1-408E-A445-0C87EB9F89A2}">
                <ask:lineSketchStyleProps xmlns:ask="http://schemas.microsoft.com/office/drawing/2018/sketchyshapes" sd="1118578843">
                  <a:prstGeom prst="borderCallout1">
                    <a:avLst>
                      <a:gd name="adj1" fmla="val 18750"/>
                      <a:gd name="adj2" fmla="val -8333"/>
                      <a:gd name="adj3" fmla="val 132682"/>
                      <a:gd name="adj4" fmla="val -3580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Beckhoff: </a:t>
            </a:r>
            <a:b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 Coupler(EK1100)</a:t>
            </a:r>
          </a:p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Stepper </a:t>
            </a:r>
            <a:r>
              <a:rPr lang="en-AU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</a:t>
            </a:r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encoder(EL7047)</a:t>
            </a:r>
          </a:p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+ 4xAnalog outs (EL4134)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76AB7977-2A97-4CA8-BBBC-72D188807F3E}"/>
              </a:ext>
            </a:extLst>
          </p:cNvPr>
          <p:cNvSpPr/>
          <p:nvPr/>
        </p:nvSpPr>
        <p:spPr>
          <a:xfrm>
            <a:off x="171449" y="1809750"/>
            <a:ext cx="2209801" cy="1209675"/>
          </a:xfrm>
          <a:custGeom>
            <a:avLst/>
            <a:gdLst>
              <a:gd name="connsiteX0" fmla="*/ 0 w 2209801"/>
              <a:gd name="connsiteY0" fmla="*/ 0 h 1209675"/>
              <a:gd name="connsiteX1" fmla="*/ 508254 w 2209801"/>
              <a:gd name="connsiteY1" fmla="*/ 0 h 1209675"/>
              <a:gd name="connsiteX2" fmla="*/ 1038606 w 2209801"/>
              <a:gd name="connsiteY2" fmla="*/ 0 h 1209675"/>
              <a:gd name="connsiteX3" fmla="*/ 1613155 w 2209801"/>
              <a:gd name="connsiteY3" fmla="*/ 0 h 1209675"/>
              <a:gd name="connsiteX4" fmla="*/ 2209801 w 2209801"/>
              <a:gd name="connsiteY4" fmla="*/ 0 h 1209675"/>
              <a:gd name="connsiteX5" fmla="*/ 2209801 w 2209801"/>
              <a:gd name="connsiteY5" fmla="*/ 415322 h 1209675"/>
              <a:gd name="connsiteX6" fmla="*/ 2209801 w 2209801"/>
              <a:gd name="connsiteY6" fmla="*/ 806450 h 1209675"/>
              <a:gd name="connsiteX7" fmla="*/ 2209801 w 2209801"/>
              <a:gd name="connsiteY7" fmla="*/ 1209675 h 1209675"/>
              <a:gd name="connsiteX8" fmla="*/ 1701547 w 2209801"/>
              <a:gd name="connsiteY8" fmla="*/ 1209675 h 1209675"/>
              <a:gd name="connsiteX9" fmla="*/ 1193293 w 2209801"/>
              <a:gd name="connsiteY9" fmla="*/ 1209675 h 1209675"/>
              <a:gd name="connsiteX10" fmla="*/ 596646 w 2209801"/>
              <a:gd name="connsiteY10" fmla="*/ 1209675 h 1209675"/>
              <a:gd name="connsiteX11" fmla="*/ 0 w 2209801"/>
              <a:gd name="connsiteY11" fmla="*/ 1209675 h 1209675"/>
              <a:gd name="connsiteX12" fmla="*/ 0 w 2209801"/>
              <a:gd name="connsiteY12" fmla="*/ 842740 h 1209675"/>
              <a:gd name="connsiteX13" fmla="*/ 0 w 2209801"/>
              <a:gd name="connsiteY13" fmla="*/ 475806 h 1209675"/>
              <a:gd name="connsiteX14" fmla="*/ 0 w 2209801"/>
              <a:gd name="connsiteY14" fmla="*/ 0 h 1209675"/>
              <a:gd name="connsiteX0" fmla="*/ 2340533 w 2209801"/>
              <a:gd name="connsiteY0" fmla="*/ 388741 h 1209675"/>
              <a:gd name="connsiteX1" fmla="*/ 2746899 w 2209801"/>
              <a:gd name="connsiteY1" fmla="*/ 666420 h 1209675"/>
              <a:gd name="connsiteX2" fmla="*/ 3122007 w 2209801"/>
              <a:gd name="connsiteY2" fmla="*/ 92274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9801" h="1209675" fill="none" extrusionOk="0">
                <a:moveTo>
                  <a:pt x="0" y="0"/>
                </a:moveTo>
                <a:cubicBezTo>
                  <a:pt x="205754" y="-7178"/>
                  <a:pt x="341989" y="41805"/>
                  <a:pt x="508254" y="0"/>
                </a:cubicBezTo>
                <a:cubicBezTo>
                  <a:pt x="674519" y="-41805"/>
                  <a:pt x="806359" y="55528"/>
                  <a:pt x="1038606" y="0"/>
                </a:cubicBezTo>
                <a:cubicBezTo>
                  <a:pt x="1270853" y="-55528"/>
                  <a:pt x="1484429" y="24210"/>
                  <a:pt x="1613155" y="0"/>
                </a:cubicBezTo>
                <a:cubicBezTo>
                  <a:pt x="1741881" y="-24210"/>
                  <a:pt x="1956471" y="57791"/>
                  <a:pt x="2209801" y="0"/>
                </a:cubicBezTo>
                <a:cubicBezTo>
                  <a:pt x="2232763" y="122481"/>
                  <a:pt x="2171947" y="313801"/>
                  <a:pt x="2209801" y="415322"/>
                </a:cubicBezTo>
                <a:cubicBezTo>
                  <a:pt x="2247655" y="516843"/>
                  <a:pt x="2203165" y="689514"/>
                  <a:pt x="2209801" y="806450"/>
                </a:cubicBezTo>
                <a:cubicBezTo>
                  <a:pt x="2216437" y="923386"/>
                  <a:pt x="2176592" y="1038486"/>
                  <a:pt x="2209801" y="1209675"/>
                </a:cubicBezTo>
                <a:cubicBezTo>
                  <a:pt x="2087176" y="1239759"/>
                  <a:pt x="1917336" y="1151477"/>
                  <a:pt x="1701547" y="1209675"/>
                </a:cubicBezTo>
                <a:cubicBezTo>
                  <a:pt x="1485758" y="1267873"/>
                  <a:pt x="1413855" y="1189759"/>
                  <a:pt x="1193293" y="1209675"/>
                </a:cubicBezTo>
                <a:cubicBezTo>
                  <a:pt x="972731" y="1229591"/>
                  <a:pt x="894934" y="1180805"/>
                  <a:pt x="596646" y="1209675"/>
                </a:cubicBezTo>
                <a:cubicBezTo>
                  <a:pt x="298358" y="1238545"/>
                  <a:pt x="196324" y="1163731"/>
                  <a:pt x="0" y="1209675"/>
                </a:cubicBezTo>
                <a:cubicBezTo>
                  <a:pt x="-13630" y="1125107"/>
                  <a:pt x="20523" y="987560"/>
                  <a:pt x="0" y="842740"/>
                </a:cubicBezTo>
                <a:cubicBezTo>
                  <a:pt x="-20523" y="697920"/>
                  <a:pt x="25064" y="552053"/>
                  <a:pt x="0" y="475806"/>
                </a:cubicBezTo>
                <a:cubicBezTo>
                  <a:pt x="-25064" y="399559"/>
                  <a:pt x="1143" y="207414"/>
                  <a:pt x="0" y="0"/>
                </a:cubicBezTo>
                <a:close/>
              </a:path>
              <a:path w="2209801" h="1209675" fill="none" extrusionOk="0">
                <a:moveTo>
                  <a:pt x="2340533" y="388741"/>
                </a:moveTo>
                <a:cubicBezTo>
                  <a:pt x="2492998" y="436649"/>
                  <a:pt x="2528896" y="554601"/>
                  <a:pt x="2746899" y="666420"/>
                </a:cubicBezTo>
                <a:cubicBezTo>
                  <a:pt x="2964902" y="778239"/>
                  <a:pt x="2967696" y="845681"/>
                  <a:pt x="3122007" y="922740"/>
                </a:cubicBezTo>
              </a:path>
              <a:path w="2209801" h="1209675" stroke="0" extrusionOk="0">
                <a:moveTo>
                  <a:pt x="0" y="0"/>
                </a:moveTo>
                <a:cubicBezTo>
                  <a:pt x="222697" y="-39966"/>
                  <a:pt x="477312" y="710"/>
                  <a:pt x="596646" y="0"/>
                </a:cubicBezTo>
                <a:cubicBezTo>
                  <a:pt x="715980" y="-710"/>
                  <a:pt x="898087" y="55135"/>
                  <a:pt x="1126999" y="0"/>
                </a:cubicBezTo>
                <a:cubicBezTo>
                  <a:pt x="1355911" y="-55135"/>
                  <a:pt x="1513489" y="28131"/>
                  <a:pt x="1635253" y="0"/>
                </a:cubicBezTo>
                <a:cubicBezTo>
                  <a:pt x="1757017" y="-28131"/>
                  <a:pt x="1937995" y="34972"/>
                  <a:pt x="2209801" y="0"/>
                </a:cubicBezTo>
                <a:cubicBezTo>
                  <a:pt x="2249207" y="132510"/>
                  <a:pt x="2166000" y="307703"/>
                  <a:pt x="2209801" y="415322"/>
                </a:cubicBezTo>
                <a:cubicBezTo>
                  <a:pt x="2253602" y="522941"/>
                  <a:pt x="2163469" y="664882"/>
                  <a:pt x="2209801" y="818547"/>
                </a:cubicBezTo>
                <a:cubicBezTo>
                  <a:pt x="2256133" y="972213"/>
                  <a:pt x="2181598" y="1054324"/>
                  <a:pt x="2209801" y="1209675"/>
                </a:cubicBezTo>
                <a:cubicBezTo>
                  <a:pt x="1959086" y="1249200"/>
                  <a:pt x="1816013" y="1146494"/>
                  <a:pt x="1679449" y="1209675"/>
                </a:cubicBezTo>
                <a:cubicBezTo>
                  <a:pt x="1542885" y="1272856"/>
                  <a:pt x="1271784" y="1199564"/>
                  <a:pt x="1104901" y="1209675"/>
                </a:cubicBezTo>
                <a:cubicBezTo>
                  <a:pt x="938018" y="1219786"/>
                  <a:pt x="742962" y="1171984"/>
                  <a:pt x="530352" y="1209675"/>
                </a:cubicBezTo>
                <a:cubicBezTo>
                  <a:pt x="317742" y="1247366"/>
                  <a:pt x="121830" y="1166331"/>
                  <a:pt x="0" y="1209675"/>
                </a:cubicBezTo>
                <a:cubicBezTo>
                  <a:pt x="-28529" y="1009903"/>
                  <a:pt x="9622" y="889479"/>
                  <a:pt x="0" y="782257"/>
                </a:cubicBezTo>
                <a:cubicBezTo>
                  <a:pt x="-9622" y="675035"/>
                  <a:pt x="3900" y="504277"/>
                  <a:pt x="0" y="391128"/>
                </a:cubicBezTo>
                <a:cubicBezTo>
                  <a:pt x="-3900" y="277979"/>
                  <a:pt x="36770" y="147899"/>
                  <a:pt x="0" y="0"/>
                </a:cubicBezTo>
                <a:close/>
              </a:path>
              <a:path w="2209801" h="1209675" fill="none" stroke="0" extrusionOk="0">
                <a:moveTo>
                  <a:pt x="2340533" y="388741"/>
                </a:moveTo>
                <a:cubicBezTo>
                  <a:pt x="2509634" y="461294"/>
                  <a:pt x="2518579" y="574259"/>
                  <a:pt x="2723455" y="650401"/>
                </a:cubicBezTo>
                <a:cubicBezTo>
                  <a:pt x="2928331" y="726542"/>
                  <a:pt x="2991511" y="846689"/>
                  <a:pt x="3122007" y="922740"/>
                </a:cubicBezTo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  <a:tailEnd type="stealth"/>
            <a:extLst>
              <a:ext uri="{C807C97D-BFC1-408E-A445-0C87EB9F89A2}">
                <ask:lineSketchStyleProps xmlns:ask="http://schemas.microsoft.com/office/drawing/2018/sketchyshapes" sd="3600705846">
                  <a:prstGeom prst="borderCallout1">
                    <a:avLst>
                      <a:gd name="adj1" fmla="val 32136"/>
                      <a:gd name="adj2" fmla="val 105916"/>
                      <a:gd name="adj3" fmla="val 76280"/>
                      <a:gd name="adj4" fmla="val 14128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OMRON slave units:</a:t>
            </a:r>
          </a:p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Servo: R88D-1SN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897E0CC-07D3-4B8E-99D2-88218BDBA076}"/>
              </a:ext>
            </a:extLst>
          </p:cNvPr>
          <p:cNvSpPr/>
          <p:nvPr/>
        </p:nvSpPr>
        <p:spPr>
          <a:xfrm>
            <a:off x="252411" y="4625242"/>
            <a:ext cx="2047876" cy="1209675"/>
          </a:xfrm>
          <a:custGeom>
            <a:avLst/>
            <a:gdLst>
              <a:gd name="connsiteX0" fmla="*/ 0 w 2047876"/>
              <a:gd name="connsiteY0" fmla="*/ 0 h 1209675"/>
              <a:gd name="connsiteX1" fmla="*/ 552927 w 2047876"/>
              <a:gd name="connsiteY1" fmla="*/ 0 h 1209675"/>
              <a:gd name="connsiteX2" fmla="*/ 1085374 w 2047876"/>
              <a:gd name="connsiteY2" fmla="*/ 0 h 1209675"/>
              <a:gd name="connsiteX3" fmla="*/ 2047876 w 2047876"/>
              <a:gd name="connsiteY3" fmla="*/ 0 h 1209675"/>
              <a:gd name="connsiteX4" fmla="*/ 2047876 w 2047876"/>
              <a:gd name="connsiteY4" fmla="*/ 366935 h 1209675"/>
              <a:gd name="connsiteX5" fmla="*/ 2047876 w 2047876"/>
              <a:gd name="connsiteY5" fmla="*/ 794353 h 1209675"/>
              <a:gd name="connsiteX6" fmla="*/ 2047876 w 2047876"/>
              <a:gd name="connsiteY6" fmla="*/ 1209675 h 1209675"/>
              <a:gd name="connsiteX7" fmla="*/ 1576865 w 2047876"/>
              <a:gd name="connsiteY7" fmla="*/ 1209675 h 1209675"/>
              <a:gd name="connsiteX8" fmla="*/ 1085374 w 2047876"/>
              <a:gd name="connsiteY8" fmla="*/ 1209675 h 1209675"/>
              <a:gd name="connsiteX9" fmla="*/ 634842 w 2047876"/>
              <a:gd name="connsiteY9" fmla="*/ 1209675 h 1209675"/>
              <a:gd name="connsiteX10" fmla="*/ 0 w 2047876"/>
              <a:gd name="connsiteY10" fmla="*/ 1209675 h 1209675"/>
              <a:gd name="connsiteX11" fmla="*/ 0 w 2047876"/>
              <a:gd name="connsiteY11" fmla="*/ 794353 h 1209675"/>
              <a:gd name="connsiteX12" fmla="*/ 0 w 2047876"/>
              <a:gd name="connsiteY12" fmla="*/ 427418 h 1209675"/>
              <a:gd name="connsiteX13" fmla="*/ 0 w 2047876"/>
              <a:gd name="connsiteY13" fmla="*/ 0 h 1209675"/>
              <a:gd name="connsiteX0" fmla="*/ 2158338 w 2047876"/>
              <a:gd name="connsiteY0" fmla="*/ 312786 h 1209675"/>
              <a:gd name="connsiteX1" fmla="*/ 2712359 w 2047876"/>
              <a:gd name="connsiteY1" fmla="*/ 300207 h 1209675"/>
              <a:gd name="connsiteX2" fmla="*/ 3266380 w 2047876"/>
              <a:gd name="connsiteY2" fmla="*/ 287627 h 1209675"/>
              <a:gd name="connsiteX3" fmla="*/ 3720677 w 2047876"/>
              <a:gd name="connsiteY3" fmla="*/ 277312 h 1209675"/>
              <a:gd name="connsiteX4" fmla="*/ 4274698 w 2047876"/>
              <a:gd name="connsiteY4" fmla="*/ 264733 h 1209675"/>
              <a:gd name="connsiteX5" fmla="*/ 4828719 w 2047876"/>
              <a:gd name="connsiteY5" fmla="*/ 252154 h 1209675"/>
              <a:gd name="connsiteX6" fmla="*/ 5382740 w 2047876"/>
              <a:gd name="connsiteY6" fmla="*/ 239574 h 1209675"/>
              <a:gd name="connsiteX7" fmla="*/ 5936761 w 2047876"/>
              <a:gd name="connsiteY7" fmla="*/ 226995 h 1209675"/>
              <a:gd name="connsiteX8" fmla="*/ 6440920 w 2047876"/>
              <a:gd name="connsiteY8" fmla="*/ 215548 h 1209675"/>
              <a:gd name="connsiteX9" fmla="*/ 7144527 w 2047876"/>
              <a:gd name="connsiteY9" fmla="*/ 199572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47876" h="1209675" fill="none" extrusionOk="0">
                <a:moveTo>
                  <a:pt x="0" y="0"/>
                </a:moveTo>
                <a:cubicBezTo>
                  <a:pt x="230240" y="-53082"/>
                  <a:pt x="324119" y="48708"/>
                  <a:pt x="552927" y="0"/>
                </a:cubicBezTo>
                <a:cubicBezTo>
                  <a:pt x="781735" y="-48708"/>
                  <a:pt x="888787" y="27971"/>
                  <a:pt x="1085374" y="0"/>
                </a:cubicBezTo>
                <a:cubicBezTo>
                  <a:pt x="1281961" y="-27971"/>
                  <a:pt x="1801147" y="97164"/>
                  <a:pt x="2047876" y="0"/>
                </a:cubicBezTo>
                <a:cubicBezTo>
                  <a:pt x="2088583" y="170241"/>
                  <a:pt x="2016915" y="236776"/>
                  <a:pt x="2047876" y="366935"/>
                </a:cubicBezTo>
                <a:cubicBezTo>
                  <a:pt x="2078837" y="497094"/>
                  <a:pt x="2021692" y="637172"/>
                  <a:pt x="2047876" y="794353"/>
                </a:cubicBezTo>
                <a:cubicBezTo>
                  <a:pt x="2074060" y="951534"/>
                  <a:pt x="2027417" y="1091422"/>
                  <a:pt x="2047876" y="1209675"/>
                </a:cubicBezTo>
                <a:cubicBezTo>
                  <a:pt x="1911077" y="1265055"/>
                  <a:pt x="1774878" y="1169860"/>
                  <a:pt x="1576865" y="1209675"/>
                </a:cubicBezTo>
                <a:cubicBezTo>
                  <a:pt x="1378852" y="1249490"/>
                  <a:pt x="1287692" y="1180415"/>
                  <a:pt x="1085374" y="1209675"/>
                </a:cubicBezTo>
                <a:cubicBezTo>
                  <a:pt x="883056" y="1238935"/>
                  <a:pt x="821985" y="1172550"/>
                  <a:pt x="634842" y="1209675"/>
                </a:cubicBezTo>
                <a:cubicBezTo>
                  <a:pt x="447699" y="1246800"/>
                  <a:pt x="187617" y="1157898"/>
                  <a:pt x="0" y="1209675"/>
                </a:cubicBezTo>
                <a:cubicBezTo>
                  <a:pt x="-17295" y="1084698"/>
                  <a:pt x="10074" y="948540"/>
                  <a:pt x="0" y="794353"/>
                </a:cubicBezTo>
                <a:cubicBezTo>
                  <a:pt x="-10074" y="640166"/>
                  <a:pt x="24762" y="582030"/>
                  <a:pt x="0" y="427418"/>
                </a:cubicBezTo>
                <a:cubicBezTo>
                  <a:pt x="-24762" y="272806"/>
                  <a:pt x="50509" y="162483"/>
                  <a:pt x="0" y="0"/>
                </a:cubicBezTo>
                <a:close/>
              </a:path>
              <a:path w="2047876" h="1209675" fill="none" extrusionOk="0">
                <a:moveTo>
                  <a:pt x="2158338" y="312786"/>
                </a:moveTo>
                <a:cubicBezTo>
                  <a:pt x="2312292" y="268701"/>
                  <a:pt x="2497264" y="330136"/>
                  <a:pt x="2712359" y="300207"/>
                </a:cubicBezTo>
                <a:cubicBezTo>
                  <a:pt x="2927454" y="270277"/>
                  <a:pt x="3063000" y="358739"/>
                  <a:pt x="3266380" y="287627"/>
                </a:cubicBezTo>
                <a:cubicBezTo>
                  <a:pt x="3469760" y="216515"/>
                  <a:pt x="3623029" y="307237"/>
                  <a:pt x="3720677" y="277312"/>
                </a:cubicBezTo>
                <a:cubicBezTo>
                  <a:pt x="3818325" y="247387"/>
                  <a:pt x="4065477" y="324291"/>
                  <a:pt x="4274698" y="264733"/>
                </a:cubicBezTo>
                <a:cubicBezTo>
                  <a:pt x="4483919" y="205175"/>
                  <a:pt x="4580418" y="266980"/>
                  <a:pt x="4828719" y="252154"/>
                </a:cubicBezTo>
                <a:cubicBezTo>
                  <a:pt x="5077020" y="237328"/>
                  <a:pt x="5157899" y="296465"/>
                  <a:pt x="5382740" y="239574"/>
                </a:cubicBezTo>
                <a:cubicBezTo>
                  <a:pt x="5607581" y="182683"/>
                  <a:pt x="5783563" y="263051"/>
                  <a:pt x="5936761" y="226995"/>
                </a:cubicBezTo>
                <a:cubicBezTo>
                  <a:pt x="6089959" y="190939"/>
                  <a:pt x="6253495" y="235551"/>
                  <a:pt x="6440920" y="215548"/>
                </a:cubicBezTo>
                <a:cubicBezTo>
                  <a:pt x="6628345" y="195545"/>
                  <a:pt x="6978970" y="217267"/>
                  <a:pt x="7144527" y="199572"/>
                </a:cubicBezTo>
              </a:path>
              <a:path w="2047876" h="1209675" stroke="0" extrusionOk="0">
                <a:moveTo>
                  <a:pt x="0" y="0"/>
                </a:moveTo>
                <a:cubicBezTo>
                  <a:pt x="141967" y="-24223"/>
                  <a:pt x="349957" y="29107"/>
                  <a:pt x="491490" y="0"/>
                </a:cubicBezTo>
                <a:cubicBezTo>
                  <a:pt x="633023" y="-29107"/>
                  <a:pt x="835027" y="19071"/>
                  <a:pt x="942023" y="0"/>
                </a:cubicBezTo>
                <a:cubicBezTo>
                  <a:pt x="1049019" y="-19071"/>
                  <a:pt x="1370198" y="39015"/>
                  <a:pt x="1494949" y="0"/>
                </a:cubicBezTo>
                <a:cubicBezTo>
                  <a:pt x="1619700" y="-39015"/>
                  <a:pt x="1936682" y="7263"/>
                  <a:pt x="2047876" y="0"/>
                </a:cubicBezTo>
                <a:cubicBezTo>
                  <a:pt x="2082921" y="133608"/>
                  <a:pt x="2028082" y="279338"/>
                  <a:pt x="2047876" y="391128"/>
                </a:cubicBezTo>
                <a:cubicBezTo>
                  <a:pt x="2067670" y="502918"/>
                  <a:pt x="2010885" y="658429"/>
                  <a:pt x="2047876" y="770160"/>
                </a:cubicBezTo>
                <a:cubicBezTo>
                  <a:pt x="2084867" y="881891"/>
                  <a:pt x="2016639" y="1117541"/>
                  <a:pt x="2047876" y="1209675"/>
                </a:cubicBezTo>
                <a:cubicBezTo>
                  <a:pt x="1915332" y="1260630"/>
                  <a:pt x="1725191" y="1180926"/>
                  <a:pt x="1535907" y="1209675"/>
                </a:cubicBezTo>
                <a:cubicBezTo>
                  <a:pt x="1346623" y="1238424"/>
                  <a:pt x="1279751" y="1191418"/>
                  <a:pt x="1085374" y="1209675"/>
                </a:cubicBezTo>
                <a:cubicBezTo>
                  <a:pt x="890997" y="1227932"/>
                  <a:pt x="744256" y="1170263"/>
                  <a:pt x="573405" y="1209675"/>
                </a:cubicBezTo>
                <a:cubicBezTo>
                  <a:pt x="402554" y="1249087"/>
                  <a:pt x="151459" y="1193801"/>
                  <a:pt x="0" y="1209675"/>
                </a:cubicBezTo>
                <a:cubicBezTo>
                  <a:pt x="-43946" y="1055270"/>
                  <a:pt x="1101" y="971617"/>
                  <a:pt x="0" y="818547"/>
                </a:cubicBezTo>
                <a:cubicBezTo>
                  <a:pt x="-1101" y="665477"/>
                  <a:pt x="40602" y="512230"/>
                  <a:pt x="0" y="427419"/>
                </a:cubicBezTo>
                <a:cubicBezTo>
                  <a:pt x="-40602" y="342608"/>
                  <a:pt x="36581" y="115551"/>
                  <a:pt x="0" y="0"/>
                </a:cubicBezTo>
                <a:close/>
              </a:path>
              <a:path w="2047876" h="1209675" fill="none" stroke="0" extrusionOk="0">
                <a:moveTo>
                  <a:pt x="2158338" y="312786"/>
                </a:moveTo>
                <a:cubicBezTo>
                  <a:pt x="2311856" y="236284"/>
                  <a:pt x="2604178" y="378670"/>
                  <a:pt x="2812083" y="297942"/>
                </a:cubicBezTo>
                <a:cubicBezTo>
                  <a:pt x="3019988" y="217215"/>
                  <a:pt x="3269804" y="329048"/>
                  <a:pt x="3415966" y="284231"/>
                </a:cubicBezTo>
                <a:cubicBezTo>
                  <a:pt x="3562128" y="239414"/>
                  <a:pt x="3647496" y="297523"/>
                  <a:pt x="3870263" y="273916"/>
                </a:cubicBezTo>
                <a:cubicBezTo>
                  <a:pt x="4093030" y="250309"/>
                  <a:pt x="4180269" y="293334"/>
                  <a:pt x="4274698" y="264733"/>
                </a:cubicBezTo>
                <a:cubicBezTo>
                  <a:pt x="4369127" y="236132"/>
                  <a:pt x="4519136" y="264312"/>
                  <a:pt x="4728995" y="254418"/>
                </a:cubicBezTo>
                <a:cubicBezTo>
                  <a:pt x="4938854" y="244523"/>
                  <a:pt x="5137589" y="286416"/>
                  <a:pt x="5332878" y="240706"/>
                </a:cubicBezTo>
                <a:cubicBezTo>
                  <a:pt x="5528167" y="194996"/>
                  <a:pt x="5562216" y="267004"/>
                  <a:pt x="5787176" y="230391"/>
                </a:cubicBezTo>
                <a:cubicBezTo>
                  <a:pt x="6012136" y="193778"/>
                  <a:pt x="6096886" y="227544"/>
                  <a:pt x="6191611" y="221208"/>
                </a:cubicBezTo>
                <a:cubicBezTo>
                  <a:pt x="6286336" y="214872"/>
                  <a:pt x="6496457" y="240365"/>
                  <a:pt x="6645908" y="210893"/>
                </a:cubicBezTo>
                <a:cubicBezTo>
                  <a:pt x="6795359" y="181421"/>
                  <a:pt x="6945473" y="210937"/>
                  <a:pt x="7144527" y="199572"/>
                </a:cubicBezTo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borderCallout1">
                    <a:avLst>
                      <a:gd name="adj1" fmla="val 25857"/>
                      <a:gd name="adj2" fmla="val 105394"/>
                      <a:gd name="adj3" fmla="val 16498"/>
                      <a:gd name="adj4" fmla="val 34887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open loop steppers with incremental and absolute encoders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935C83ED-F205-4ADC-8724-418F66842B8C}"/>
              </a:ext>
            </a:extLst>
          </p:cNvPr>
          <p:cNvSpPr/>
          <p:nvPr/>
        </p:nvSpPr>
        <p:spPr>
          <a:xfrm>
            <a:off x="10004713" y="4467506"/>
            <a:ext cx="2047876" cy="1209675"/>
          </a:xfrm>
          <a:custGeom>
            <a:avLst/>
            <a:gdLst>
              <a:gd name="connsiteX0" fmla="*/ 0 w 2047876"/>
              <a:gd name="connsiteY0" fmla="*/ 0 h 1209675"/>
              <a:gd name="connsiteX1" fmla="*/ 552927 w 2047876"/>
              <a:gd name="connsiteY1" fmla="*/ 0 h 1209675"/>
              <a:gd name="connsiteX2" fmla="*/ 1085374 w 2047876"/>
              <a:gd name="connsiteY2" fmla="*/ 0 h 1209675"/>
              <a:gd name="connsiteX3" fmla="*/ 2047876 w 2047876"/>
              <a:gd name="connsiteY3" fmla="*/ 0 h 1209675"/>
              <a:gd name="connsiteX4" fmla="*/ 2047876 w 2047876"/>
              <a:gd name="connsiteY4" fmla="*/ 366935 h 1209675"/>
              <a:gd name="connsiteX5" fmla="*/ 2047876 w 2047876"/>
              <a:gd name="connsiteY5" fmla="*/ 794353 h 1209675"/>
              <a:gd name="connsiteX6" fmla="*/ 2047876 w 2047876"/>
              <a:gd name="connsiteY6" fmla="*/ 1209675 h 1209675"/>
              <a:gd name="connsiteX7" fmla="*/ 1576865 w 2047876"/>
              <a:gd name="connsiteY7" fmla="*/ 1209675 h 1209675"/>
              <a:gd name="connsiteX8" fmla="*/ 1085374 w 2047876"/>
              <a:gd name="connsiteY8" fmla="*/ 1209675 h 1209675"/>
              <a:gd name="connsiteX9" fmla="*/ 634842 w 2047876"/>
              <a:gd name="connsiteY9" fmla="*/ 1209675 h 1209675"/>
              <a:gd name="connsiteX10" fmla="*/ 0 w 2047876"/>
              <a:gd name="connsiteY10" fmla="*/ 1209675 h 1209675"/>
              <a:gd name="connsiteX11" fmla="*/ 0 w 2047876"/>
              <a:gd name="connsiteY11" fmla="*/ 794353 h 1209675"/>
              <a:gd name="connsiteX12" fmla="*/ 0 w 2047876"/>
              <a:gd name="connsiteY12" fmla="*/ 427418 h 1209675"/>
              <a:gd name="connsiteX13" fmla="*/ 0 w 2047876"/>
              <a:gd name="connsiteY13" fmla="*/ 0 h 1209675"/>
              <a:gd name="connsiteX0" fmla="*/ -170650 w 2047876"/>
              <a:gd name="connsiteY0" fmla="*/ 226814 h 1209675"/>
              <a:gd name="connsiteX1" fmla="*/ -563105 w 2047876"/>
              <a:gd name="connsiteY1" fmla="*/ 337515 h 1209675"/>
              <a:gd name="connsiteX2" fmla="*/ -981436 w 2047876"/>
              <a:gd name="connsiteY2" fmla="*/ 455514 h 1209675"/>
              <a:gd name="connsiteX3" fmla="*/ -1464457 w 2047876"/>
              <a:gd name="connsiteY3" fmla="*/ 591761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876" h="1209675" fill="none" extrusionOk="0">
                <a:moveTo>
                  <a:pt x="0" y="0"/>
                </a:moveTo>
                <a:cubicBezTo>
                  <a:pt x="230240" y="-53082"/>
                  <a:pt x="324119" y="48708"/>
                  <a:pt x="552927" y="0"/>
                </a:cubicBezTo>
                <a:cubicBezTo>
                  <a:pt x="781735" y="-48708"/>
                  <a:pt x="888787" y="27971"/>
                  <a:pt x="1085374" y="0"/>
                </a:cubicBezTo>
                <a:cubicBezTo>
                  <a:pt x="1281961" y="-27971"/>
                  <a:pt x="1801147" y="97164"/>
                  <a:pt x="2047876" y="0"/>
                </a:cubicBezTo>
                <a:cubicBezTo>
                  <a:pt x="2088583" y="170241"/>
                  <a:pt x="2016915" y="236776"/>
                  <a:pt x="2047876" y="366935"/>
                </a:cubicBezTo>
                <a:cubicBezTo>
                  <a:pt x="2078837" y="497094"/>
                  <a:pt x="2021692" y="637172"/>
                  <a:pt x="2047876" y="794353"/>
                </a:cubicBezTo>
                <a:cubicBezTo>
                  <a:pt x="2074060" y="951534"/>
                  <a:pt x="2027417" y="1091422"/>
                  <a:pt x="2047876" y="1209675"/>
                </a:cubicBezTo>
                <a:cubicBezTo>
                  <a:pt x="1911077" y="1265055"/>
                  <a:pt x="1774878" y="1169860"/>
                  <a:pt x="1576865" y="1209675"/>
                </a:cubicBezTo>
                <a:cubicBezTo>
                  <a:pt x="1378852" y="1249490"/>
                  <a:pt x="1287692" y="1180415"/>
                  <a:pt x="1085374" y="1209675"/>
                </a:cubicBezTo>
                <a:cubicBezTo>
                  <a:pt x="883056" y="1238935"/>
                  <a:pt x="821985" y="1172550"/>
                  <a:pt x="634842" y="1209675"/>
                </a:cubicBezTo>
                <a:cubicBezTo>
                  <a:pt x="447699" y="1246800"/>
                  <a:pt x="187617" y="1157898"/>
                  <a:pt x="0" y="1209675"/>
                </a:cubicBezTo>
                <a:cubicBezTo>
                  <a:pt x="-17295" y="1084698"/>
                  <a:pt x="10074" y="948540"/>
                  <a:pt x="0" y="794353"/>
                </a:cubicBezTo>
                <a:cubicBezTo>
                  <a:pt x="-10074" y="640166"/>
                  <a:pt x="24762" y="582030"/>
                  <a:pt x="0" y="427418"/>
                </a:cubicBezTo>
                <a:cubicBezTo>
                  <a:pt x="-24762" y="272806"/>
                  <a:pt x="50509" y="162483"/>
                  <a:pt x="0" y="0"/>
                </a:cubicBezTo>
                <a:close/>
              </a:path>
              <a:path w="2047876" h="1209675" fill="none" extrusionOk="0">
                <a:moveTo>
                  <a:pt x="-170650" y="226814"/>
                </a:moveTo>
                <a:cubicBezTo>
                  <a:pt x="-321926" y="294608"/>
                  <a:pt x="-452330" y="277899"/>
                  <a:pt x="-563105" y="337515"/>
                </a:cubicBezTo>
                <a:cubicBezTo>
                  <a:pt x="-673880" y="397130"/>
                  <a:pt x="-886220" y="403671"/>
                  <a:pt x="-981436" y="455514"/>
                </a:cubicBezTo>
                <a:cubicBezTo>
                  <a:pt x="-1076652" y="507357"/>
                  <a:pt x="-1255583" y="476733"/>
                  <a:pt x="-1464457" y="591761"/>
                </a:cubicBezTo>
              </a:path>
              <a:path w="2047876" h="1209675" stroke="0" extrusionOk="0">
                <a:moveTo>
                  <a:pt x="0" y="0"/>
                </a:moveTo>
                <a:cubicBezTo>
                  <a:pt x="141967" y="-24223"/>
                  <a:pt x="349957" y="29107"/>
                  <a:pt x="491490" y="0"/>
                </a:cubicBezTo>
                <a:cubicBezTo>
                  <a:pt x="633023" y="-29107"/>
                  <a:pt x="835027" y="19071"/>
                  <a:pt x="942023" y="0"/>
                </a:cubicBezTo>
                <a:cubicBezTo>
                  <a:pt x="1049019" y="-19071"/>
                  <a:pt x="1370198" y="39015"/>
                  <a:pt x="1494949" y="0"/>
                </a:cubicBezTo>
                <a:cubicBezTo>
                  <a:pt x="1619700" y="-39015"/>
                  <a:pt x="1936682" y="7263"/>
                  <a:pt x="2047876" y="0"/>
                </a:cubicBezTo>
                <a:cubicBezTo>
                  <a:pt x="2082921" y="133608"/>
                  <a:pt x="2028082" y="279338"/>
                  <a:pt x="2047876" y="391128"/>
                </a:cubicBezTo>
                <a:cubicBezTo>
                  <a:pt x="2067670" y="502918"/>
                  <a:pt x="2010885" y="658429"/>
                  <a:pt x="2047876" y="770160"/>
                </a:cubicBezTo>
                <a:cubicBezTo>
                  <a:pt x="2084867" y="881891"/>
                  <a:pt x="2016639" y="1117541"/>
                  <a:pt x="2047876" y="1209675"/>
                </a:cubicBezTo>
                <a:cubicBezTo>
                  <a:pt x="1915332" y="1260630"/>
                  <a:pt x="1725191" y="1180926"/>
                  <a:pt x="1535907" y="1209675"/>
                </a:cubicBezTo>
                <a:cubicBezTo>
                  <a:pt x="1346623" y="1238424"/>
                  <a:pt x="1279751" y="1191418"/>
                  <a:pt x="1085374" y="1209675"/>
                </a:cubicBezTo>
                <a:cubicBezTo>
                  <a:pt x="890997" y="1227932"/>
                  <a:pt x="744256" y="1170263"/>
                  <a:pt x="573405" y="1209675"/>
                </a:cubicBezTo>
                <a:cubicBezTo>
                  <a:pt x="402554" y="1249087"/>
                  <a:pt x="151459" y="1193801"/>
                  <a:pt x="0" y="1209675"/>
                </a:cubicBezTo>
                <a:cubicBezTo>
                  <a:pt x="-43946" y="1055270"/>
                  <a:pt x="1101" y="971617"/>
                  <a:pt x="0" y="818547"/>
                </a:cubicBezTo>
                <a:cubicBezTo>
                  <a:pt x="-1101" y="665477"/>
                  <a:pt x="40602" y="512230"/>
                  <a:pt x="0" y="427419"/>
                </a:cubicBezTo>
                <a:cubicBezTo>
                  <a:pt x="-40602" y="342608"/>
                  <a:pt x="36581" y="115551"/>
                  <a:pt x="0" y="0"/>
                </a:cubicBezTo>
                <a:close/>
              </a:path>
              <a:path w="2047876" h="1209675" fill="none" stroke="0" extrusionOk="0">
                <a:moveTo>
                  <a:pt x="-170650" y="226814"/>
                </a:moveTo>
                <a:cubicBezTo>
                  <a:pt x="-378454" y="325654"/>
                  <a:pt x="-454178" y="304076"/>
                  <a:pt x="-627795" y="355762"/>
                </a:cubicBezTo>
                <a:cubicBezTo>
                  <a:pt x="-801412" y="407447"/>
                  <a:pt x="-918613" y="392245"/>
                  <a:pt x="-1072002" y="481060"/>
                </a:cubicBezTo>
                <a:cubicBezTo>
                  <a:pt x="-1225391" y="569875"/>
                  <a:pt x="-1296488" y="523203"/>
                  <a:pt x="-1464457" y="591761"/>
                </a:cubicBezTo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  <a:tailEnd type="stealth"/>
            <a:extLst>
              <a:ext uri="{C807C97D-BFC1-408E-A445-0C87EB9F89A2}">
                <ask:lineSketchStyleProps xmlns:ask="http://schemas.microsoft.com/office/drawing/2018/sketchyshapes" sd="1219033472">
                  <a:prstGeom prst="borderCallout1">
                    <a:avLst>
                      <a:gd name="adj1" fmla="val 18750"/>
                      <a:gd name="adj2" fmla="val -8333"/>
                      <a:gd name="adj3" fmla="val 48919"/>
                      <a:gd name="adj4" fmla="val -7151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closed loop servo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92175E4C-0CFB-4B23-934B-2F38C338C746}"/>
              </a:ext>
            </a:extLst>
          </p:cNvPr>
          <p:cNvSpPr/>
          <p:nvPr/>
        </p:nvSpPr>
        <p:spPr>
          <a:xfrm>
            <a:off x="10363200" y="3017125"/>
            <a:ext cx="1657351" cy="843676"/>
          </a:xfrm>
          <a:custGeom>
            <a:avLst/>
            <a:gdLst>
              <a:gd name="connsiteX0" fmla="*/ 0 w 1657351"/>
              <a:gd name="connsiteY0" fmla="*/ 0 h 843676"/>
              <a:gd name="connsiteX1" fmla="*/ 519303 w 1657351"/>
              <a:gd name="connsiteY1" fmla="*/ 0 h 843676"/>
              <a:gd name="connsiteX2" fmla="*/ 1088327 w 1657351"/>
              <a:gd name="connsiteY2" fmla="*/ 0 h 843676"/>
              <a:gd name="connsiteX3" fmla="*/ 1657351 w 1657351"/>
              <a:gd name="connsiteY3" fmla="*/ 0 h 843676"/>
              <a:gd name="connsiteX4" fmla="*/ 1657351 w 1657351"/>
              <a:gd name="connsiteY4" fmla="*/ 404964 h 843676"/>
              <a:gd name="connsiteX5" fmla="*/ 1657351 w 1657351"/>
              <a:gd name="connsiteY5" fmla="*/ 843676 h 843676"/>
              <a:gd name="connsiteX6" fmla="*/ 1088327 w 1657351"/>
              <a:gd name="connsiteY6" fmla="*/ 843676 h 843676"/>
              <a:gd name="connsiteX7" fmla="*/ 535877 w 1657351"/>
              <a:gd name="connsiteY7" fmla="*/ 843676 h 843676"/>
              <a:gd name="connsiteX8" fmla="*/ 0 w 1657351"/>
              <a:gd name="connsiteY8" fmla="*/ 843676 h 843676"/>
              <a:gd name="connsiteX9" fmla="*/ 0 w 1657351"/>
              <a:gd name="connsiteY9" fmla="*/ 430275 h 843676"/>
              <a:gd name="connsiteX10" fmla="*/ 0 w 1657351"/>
              <a:gd name="connsiteY10" fmla="*/ 0 h 843676"/>
              <a:gd name="connsiteX0" fmla="*/ -138107 w 1657351"/>
              <a:gd name="connsiteY0" fmla="*/ 158189 h 843676"/>
              <a:gd name="connsiteX1" fmla="*/ -435442 w 1657351"/>
              <a:gd name="connsiteY1" fmla="*/ 281726 h 843676"/>
              <a:gd name="connsiteX2" fmla="*/ -744913 w 1657351"/>
              <a:gd name="connsiteY2" fmla="*/ 410305 h 843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7351" h="843676" fill="none" extrusionOk="0">
                <a:moveTo>
                  <a:pt x="0" y="0"/>
                </a:moveTo>
                <a:cubicBezTo>
                  <a:pt x="197734" y="-38725"/>
                  <a:pt x="408302" y="25382"/>
                  <a:pt x="519303" y="0"/>
                </a:cubicBezTo>
                <a:cubicBezTo>
                  <a:pt x="630304" y="-25382"/>
                  <a:pt x="861812" y="6611"/>
                  <a:pt x="1088327" y="0"/>
                </a:cubicBezTo>
                <a:cubicBezTo>
                  <a:pt x="1314842" y="-6611"/>
                  <a:pt x="1414078" y="6490"/>
                  <a:pt x="1657351" y="0"/>
                </a:cubicBezTo>
                <a:cubicBezTo>
                  <a:pt x="1703964" y="140491"/>
                  <a:pt x="1611917" y="315916"/>
                  <a:pt x="1657351" y="404964"/>
                </a:cubicBezTo>
                <a:cubicBezTo>
                  <a:pt x="1702785" y="494012"/>
                  <a:pt x="1657108" y="733461"/>
                  <a:pt x="1657351" y="843676"/>
                </a:cubicBezTo>
                <a:cubicBezTo>
                  <a:pt x="1432985" y="885887"/>
                  <a:pt x="1215807" y="837486"/>
                  <a:pt x="1088327" y="843676"/>
                </a:cubicBezTo>
                <a:cubicBezTo>
                  <a:pt x="960847" y="849866"/>
                  <a:pt x="666279" y="826671"/>
                  <a:pt x="535877" y="843676"/>
                </a:cubicBezTo>
                <a:cubicBezTo>
                  <a:pt x="405475" y="860681"/>
                  <a:pt x="224149" y="825948"/>
                  <a:pt x="0" y="843676"/>
                </a:cubicBezTo>
                <a:cubicBezTo>
                  <a:pt x="-48682" y="711012"/>
                  <a:pt x="8165" y="577948"/>
                  <a:pt x="0" y="430275"/>
                </a:cubicBezTo>
                <a:cubicBezTo>
                  <a:pt x="-8165" y="282602"/>
                  <a:pt x="19522" y="116850"/>
                  <a:pt x="0" y="0"/>
                </a:cubicBezTo>
                <a:close/>
              </a:path>
              <a:path w="1657351" h="843676" fill="none" extrusionOk="0">
                <a:moveTo>
                  <a:pt x="-138107" y="158189"/>
                </a:moveTo>
                <a:cubicBezTo>
                  <a:pt x="-231454" y="216717"/>
                  <a:pt x="-355491" y="240081"/>
                  <a:pt x="-435442" y="281726"/>
                </a:cubicBezTo>
                <a:cubicBezTo>
                  <a:pt x="-515393" y="323371"/>
                  <a:pt x="-661037" y="363780"/>
                  <a:pt x="-744913" y="410305"/>
                </a:cubicBezTo>
              </a:path>
              <a:path w="1657351" h="843676" stroke="0" extrusionOk="0">
                <a:moveTo>
                  <a:pt x="0" y="0"/>
                </a:moveTo>
                <a:cubicBezTo>
                  <a:pt x="159733" y="-30021"/>
                  <a:pt x="264682" y="15268"/>
                  <a:pt x="502730" y="0"/>
                </a:cubicBezTo>
                <a:cubicBezTo>
                  <a:pt x="740778" y="-15268"/>
                  <a:pt x="828435" y="49142"/>
                  <a:pt x="1005460" y="0"/>
                </a:cubicBezTo>
                <a:cubicBezTo>
                  <a:pt x="1182485" y="-49142"/>
                  <a:pt x="1517655" y="1078"/>
                  <a:pt x="1657351" y="0"/>
                </a:cubicBezTo>
                <a:cubicBezTo>
                  <a:pt x="1676876" y="167847"/>
                  <a:pt x="1643118" y="279114"/>
                  <a:pt x="1657351" y="396528"/>
                </a:cubicBezTo>
                <a:cubicBezTo>
                  <a:pt x="1671584" y="513942"/>
                  <a:pt x="1655344" y="647456"/>
                  <a:pt x="1657351" y="843676"/>
                </a:cubicBezTo>
                <a:cubicBezTo>
                  <a:pt x="1481318" y="896850"/>
                  <a:pt x="1264184" y="815419"/>
                  <a:pt x="1071754" y="843676"/>
                </a:cubicBezTo>
                <a:cubicBezTo>
                  <a:pt x="879324" y="871933"/>
                  <a:pt x="668354" y="837921"/>
                  <a:pt x="552450" y="843676"/>
                </a:cubicBezTo>
                <a:cubicBezTo>
                  <a:pt x="436546" y="849431"/>
                  <a:pt x="200777" y="819009"/>
                  <a:pt x="0" y="843676"/>
                </a:cubicBezTo>
                <a:cubicBezTo>
                  <a:pt x="-38246" y="635135"/>
                  <a:pt x="38730" y="509874"/>
                  <a:pt x="0" y="413401"/>
                </a:cubicBezTo>
                <a:cubicBezTo>
                  <a:pt x="-38730" y="316928"/>
                  <a:pt x="11590" y="117076"/>
                  <a:pt x="0" y="0"/>
                </a:cubicBezTo>
                <a:close/>
              </a:path>
              <a:path w="1657351" h="843676" fill="none" stroke="0" extrusionOk="0">
                <a:moveTo>
                  <a:pt x="-138107" y="158189"/>
                </a:moveTo>
                <a:cubicBezTo>
                  <a:pt x="-218886" y="223559"/>
                  <a:pt x="-374150" y="244787"/>
                  <a:pt x="-441510" y="284247"/>
                </a:cubicBezTo>
                <a:cubicBezTo>
                  <a:pt x="-508870" y="323707"/>
                  <a:pt x="-636436" y="342246"/>
                  <a:pt x="-744913" y="410305"/>
                </a:cubicBezTo>
              </a:path>
            </a:pathLst>
          </a:custGeom>
          <a:solidFill>
            <a:schemeClr val="bg1"/>
          </a:solidFill>
          <a:ln w="57150">
            <a:solidFill>
              <a:srgbClr val="FF0000"/>
            </a:solidFill>
            <a:headEnd type="none"/>
            <a:tailEnd type="stealth"/>
            <a:extLst>
              <a:ext uri="{C807C97D-BFC1-408E-A445-0C87EB9F89A2}">
                <ask:lineSketchStyleProps xmlns:ask="http://schemas.microsoft.com/office/drawing/2018/sketchyshapes" sd="1118578843">
                  <a:prstGeom prst="borderCallout1">
                    <a:avLst>
                      <a:gd name="adj1" fmla="val 18750"/>
                      <a:gd name="adj2" fmla="val -8333"/>
                      <a:gd name="adj3" fmla="val 48633"/>
                      <a:gd name="adj4" fmla="val -4494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closed loop stepper over </a:t>
            </a:r>
            <a:r>
              <a:rPr lang="en-AU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ecat</a:t>
            </a:r>
            <a:endParaRPr lang="en-A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44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F6E4-3724-4BFB-9145-2A5B39D2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482112" cy="1143000"/>
          </a:xfrm>
        </p:spPr>
        <p:txBody>
          <a:bodyPr>
            <a:normAutofit/>
          </a:bodyPr>
          <a:lstStyle/>
          <a:p>
            <a:r>
              <a:rPr lang="en-AU"/>
              <a:t>Test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0B3E63-2764-4865-8EAE-CE446C0402B1}"/>
              </a:ext>
            </a:extLst>
          </p:cNvPr>
          <p:cNvSpPr txBox="1">
            <a:spLocks/>
          </p:cNvSpPr>
          <p:nvPr/>
        </p:nvSpPr>
        <p:spPr>
          <a:xfrm>
            <a:off x="194495" y="1415898"/>
            <a:ext cx="6237569" cy="14745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2KHz update rates achieved with 40-50% CPU load</a:t>
            </a:r>
          </a:p>
          <a:p>
            <a:pPr marL="267970" indent="-267970"/>
            <a:r>
              <a:rPr lang="en-US" dirty="0">
                <a:latin typeface="Fira Sans"/>
              </a:rPr>
              <a:t>All protections, limit switch reactions verified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/>
          </a:p>
          <a:p>
            <a:pPr marL="267970" indent="-267970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E811F-3908-4ECB-9A7C-CD7332B120FE}"/>
              </a:ext>
            </a:extLst>
          </p:cNvPr>
          <p:cNvGrpSpPr/>
          <p:nvPr/>
        </p:nvGrpSpPr>
        <p:grpSpPr>
          <a:xfrm>
            <a:off x="3712877" y="4712012"/>
            <a:ext cx="5759938" cy="1011383"/>
            <a:chOff x="6095998" y="2895526"/>
            <a:chExt cx="5759938" cy="8269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D513E8-31E5-4B5D-83A5-FEDE842D6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5999" y="3408072"/>
              <a:ext cx="5759937" cy="3143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12D8F4-172F-41E2-9C6D-674B4357F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8" y="2895526"/>
              <a:ext cx="5759935" cy="533474"/>
            </a:xfrm>
            <a:prstGeom prst="rect">
              <a:avLst/>
            </a:prstGeom>
          </p:spPr>
        </p:pic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BB3905F9-E45A-B210-3027-4BEAFEC4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97" y="210291"/>
            <a:ext cx="4845848" cy="4142819"/>
          </a:xfrm>
          <a:prstGeom prst="rect">
            <a:avLst/>
          </a:prstGeom>
        </p:spPr>
      </p:pic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01156828-07B5-8A05-FEE1-80B79C94C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877" y="5771875"/>
            <a:ext cx="5771661" cy="1011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EADCCF-599A-4766-A8CB-DC67B9A0B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5" y="2982897"/>
            <a:ext cx="7113062" cy="16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70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F6E4-3724-4BFB-9145-2A5B39D2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482112" cy="1143000"/>
          </a:xfrm>
        </p:spPr>
        <p:txBody>
          <a:bodyPr>
            <a:normAutofit/>
          </a:bodyPr>
          <a:lstStyle/>
          <a:p>
            <a:r>
              <a:rPr lang="en-AU"/>
              <a:t>Prototyping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C148C1-B5D2-4353-99CA-0750446BAF13}"/>
              </a:ext>
            </a:extLst>
          </p:cNvPr>
          <p:cNvSpPr txBox="1">
            <a:spLocks/>
          </p:cNvSpPr>
          <p:nvPr/>
        </p:nvSpPr>
        <p:spPr>
          <a:xfrm>
            <a:off x="430226" y="1652954"/>
            <a:ext cx="5482112" cy="4681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r>
              <a:rPr lang="en-US" dirty="0">
                <a:latin typeface="Fira Sans"/>
              </a:rPr>
              <a:t>Currently procuring for test prototypes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Testing for CPU capacity limits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0" indent="0">
              <a:buNone/>
            </a:pPr>
            <a:endParaRPr lang="en-US" dirty="0">
              <a:latin typeface="Fira Sans"/>
            </a:endParaRP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/>
          </a:p>
          <a:p>
            <a:pPr marL="267970" indent="-267970"/>
            <a:endParaRPr lang="en-US" dirty="0"/>
          </a:p>
          <a:p>
            <a:pPr marL="267970" indent="-2679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9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To be continued…</a:t>
            </a:r>
          </a:p>
        </p:txBody>
      </p:sp>
    </p:spTree>
    <p:extLst>
      <p:ext uri="{BB962C8B-B14F-4D97-AF65-F5344CB8AC3E}">
        <p14:creationId xmlns:p14="http://schemas.microsoft.com/office/powerpoint/2010/main" val="207911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DE33-2136-4F6F-86DF-BACF0744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599343" cy="1143000"/>
          </a:xfrm>
        </p:spPr>
        <p:txBody>
          <a:bodyPr>
            <a:normAutofit/>
          </a:bodyPr>
          <a:lstStyle/>
          <a:p>
            <a:r>
              <a:rPr lang="en-AU" dirty="0"/>
              <a:t>We need to extend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74CEC-DEA4-47CE-9F19-5EC8D9A01C64}"/>
              </a:ext>
            </a:extLst>
          </p:cNvPr>
          <p:cNvSpPr txBox="1">
            <a:spLocks/>
          </p:cNvSpPr>
          <p:nvPr/>
        </p:nvSpPr>
        <p:spPr>
          <a:xfrm>
            <a:off x="277826" y="1600200"/>
            <a:ext cx="5482112" cy="46851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b="1" dirty="0">
              <a:solidFill>
                <a:srgbClr val="172B4D"/>
              </a:solidFill>
              <a:effectLst/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172B4D"/>
                </a:solidFill>
                <a:effectLst/>
              </a:rPr>
              <a:t>Drivers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Address motion controller supply issues, Improve “vendor entrapment” 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Support safety motion applications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New </a:t>
            </a:r>
            <a:r>
              <a:rPr lang="en-AU" dirty="0"/>
              <a:t>development path for the future</a:t>
            </a:r>
            <a:endParaRPr lang="en-AU" dirty="0">
              <a:effectLst/>
            </a:endParaRPr>
          </a:p>
          <a:p>
            <a:endParaRPr lang="en-AU" b="1" dirty="0">
              <a:solidFill>
                <a:srgbClr val="172B4D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172B4D"/>
                </a:solidFill>
                <a:effectLst/>
              </a:rPr>
              <a:t>Constraints</a:t>
            </a:r>
          </a:p>
          <a:p>
            <a:pPr marL="0" indent="0">
              <a:buNone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in-house development, maintenance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hardware dependencies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skill dependencies</a:t>
            </a:r>
            <a:endParaRPr lang="en-US" dirty="0"/>
          </a:p>
          <a:p>
            <a:pPr marL="267970" indent="-26797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1C4D56-BED5-4F42-8C74-6DDDC643A012}"/>
              </a:ext>
            </a:extLst>
          </p:cNvPr>
          <p:cNvSpPr txBox="1">
            <a:spLocks/>
          </p:cNvSpPr>
          <p:nvPr/>
        </p:nvSpPr>
        <p:spPr>
          <a:xfrm>
            <a:off x="6199231" y="2074586"/>
            <a:ext cx="5482112" cy="32786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solidFill>
                  <a:srgbClr val="172B4D"/>
                </a:solidFill>
                <a:effectLst/>
              </a:rPr>
              <a:t>Strategy</a:t>
            </a:r>
          </a:p>
          <a:p>
            <a:pPr marL="0" indent="0">
              <a:buNone/>
            </a:pPr>
            <a:endParaRPr lang="en-AU" b="1" dirty="0">
              <a:solidFill>
                <a:srgbClr val="172B4D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Minimal change to the existing Software Stack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Keep Hardware Interfacing standard (wiring and connectors)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Limit the spread of configurations and tuning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Various H/W suppliers</a:t>
            </a:r>
          </a:p>
          <a:p>
            <a:pPr marL="0" indent="0">
              <a:buNone/>
            </a:pPr>
            <a:endParaRPr lang="en-US" dirty="0"/>
          </a:p>
          <a:p>
            <a:pPr marL="267970" indent="-26797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B28A6-F433-4917-9855-22FF65238B86}"/>
              </a:ext>
            </a:extLst>
          </p:cNvPr>
          <p:cNvSpPr txBox="1"/>
          <p:nvPr/>
        </p:nvSpPr>
        <p:spPr>
          <a:xfrm>
            <a:off x="3571043" y="5639059"/>
            <a:ext cx="5901431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accent6">
                    <a:lumMod val="50000"/>
                  </a:schemeClr>
                </a:solidFill>
              </a:rPr>
              <a:t>EtherCat fieldbus makes sense as a technology… arguably!</a:t>
            </a:r>
          </a:p>
        </p:txBody>
      </p:sp>
    </p:spTree>
    <p:extLst>
      <p:ext uri="{BB962C8B-B14F-4D97-AF65-F5344CB8AC3E}">
        <p14:creationId xmlns:p14="http://schemas.microsoft.com/office/powerpoint/2010/main" val="42146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DE33-2136-4F6F-86DF-BACF0744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10064659" cy="1349976"/>
          </a:xfrm>
        </p:spPr>
        <p:txBody>
          <a:bodyPr anchor="t">
            <a:normAutofit/>
          </a:bodyPr>
          <a:lstStyle/>
          <a:p>
            <a:r>
              <a:rPr lang="en-AU" dirty="0"/>
              <a:t>EtherCat for controls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C47377B-EDD7-415B-AB7C-475BD3AD225B}"/>
              </a:ext>
            </a:extLst>
          </p:cNvPr>
          <p:cNvSpPr/>
          <p:nvPr/>
        </p:nvSpPr>
        <p:spPr>
          <a:xfrm>
            <a:off x="7572653" y="1399794"/>
            <a:ext cx="3906174" cy="1537113"/>
          </a:xfrm>
          <a:custGeom>
            <a:avLst/>
            <a:gdLst>
              <a:gd name="connsiteX0" fmla="*/ 0 w 3906174"/>
              <a:gd name="connsiteY0" fmla="*/ 1527047 h 1537113"/>
              <a:gd name="connsiteX1" fmla="*/ 514904 w 3906174"/>
              <a:gd name="connsiteY1" fmla="*/ 1473781 h 1537113"/>
              <a:gd name="connsiteX2" fmla="*/ 923277 w 3906174"/>
              <a:gd name="connsiteY2" fmla="*/ 1047653 h 1537113"/>
              <a:gd name="connsiteX3" fmla="*/ 1340528 w 3906174"/>
              <a:gd name="connsiteY3" fmla="*/ 346317 h 1537113"/>
              <a:gd name="connsiteX4" fmla="*/ 1837677 w 3906174"/>
              <a:gd name="connsiteY4" fmla="*/ 88 h 1537113"/>
              <a:gd name="connsiteX5" fmla="*/ 2654423 w 3906174"/>
              <a:gd name="connsiteY5" fmla="*/ 310807 h 1537113"/>
              <a:gd name="connsiteX6" fmla="*/ 3906174 w 3906174"/>
              <a:gd name="connsiteY6" fmla="*/ 151009 h 153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6174" h="1537113">
                <a:moveTo>
                  <a:pt x="0" y="1527047"/>
                </a:moveTo>
                <a:cubicBezTo>
                  <a:pt x="180512" y="1540363"/>
                  <a:pt x="361025" y="1553680"/>
                  <a:pt x="514904" y="1473781"/>
                </a:cubicBezTo>
                <a:cubicBezTo>
                  <a:pt x="668784" y="1393882"/>
                  <a:pt x="785673" y="1235564"/>
                  <a:pt x="923277" y="1047653"/>
                </a:cubicBezTo>
                <a:cubicBezTo>
                  <a:pt x="1060881" y="859742"/>
                  <a:pt x="1188128" y="520911"/>
                  <a:pt x="1340528" y="346317"/>
                </a:cubicBezTo>
                <a:cubicBezTo>
                  <a:pt x="1492928" y="171723"/>
                  <a:pt x="1618695" y="6006"/>
                  <a:pt x="1837677" y="88"/>
                </a:cubicBezTo>
                <a:cubicBezTo>
                  <a:pt x="2056660" y="-5830"/>
                  <a:pt x="2309674" y="285653"/>
                  <a:pt x="2654423" y="310807"/>
                </a:cubicBezTo>
                <a:cubicBezTo>
                  <a:pt x="2999173" y="335960"/>
                  <a:pt x="3684232" y="176162"/>
                  <a:pt x="3906174" y="15100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8FC45F-7428-4773-9A73-9BF6A0977E77}"/>
              </a:ext>
            </a:extLst>
          </p:cNvPr>
          <p:cNvSpPr/>
          <p:nvPr/>
        </p:nvSpPr>
        <p:spPr>
          <a:xfrm>
            <a:off x="7572653" y="3345770"/>
            <a:ext cx="4136995" cy="1295160"/>
          </a:xfrm>
          <a:custGeom>
            <a:avLst/>
            <a:gdLst>
              <a:gd name="connsiteX0" fmla="*/ 0 w 4136995"/>
              <a:gd name="connsiteY0" fmla="*/ 1295160 h 1295160"/>
              <a:gd name="connsiteX1" fmla="*/ 470517 w 4136995"/>
              <a:gd name="connsiteY1" fmla="*/ 806889 h 1295160"/>
              <a:gd name="connsiteX2" fmla="*/ 701336 w 4136995"/>
              <a:gd name="connsiteY2" fmla="*/ 123308 h 1295160"/>
              <a:gd name="connsiteX3" fmla="*/ 1322773 w 4136995"/>
              <a:gd name="connsiteY3" fmla="*/ 43409 h 1295160"/>
              <a:gd name="connsiteX4" fmla="*/ 2121763 w 4136995"/>
              <a:gd name="connsiteY4" fmla="*/ 602702 h 1295160"/>
              <a:gd name="connsiteX5" fmla="*/ 3258105 w 4136995"/>
              <a:gd name="connsiteY5" fmla="*/ 1215261 h 1295160"/>
              <a:gd name="connsiteX6" fmla="*/ 4136995 w 4136995"/>
              <a:gd name="connsiteY6" fmla="*/ 1295160 h 129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6995" h="1295160">
                <a:moveTo>
                  <a:pt x="0" y="1295160"/>
                </a:moveTo>
                <a:cubicBezTo>
                  <a:pt x="176814" y="1148679"/>
                  <a:pt x="353628" y="1002198"/>
                  <a:pt x="470517" y="806889"/>
                </a:cubicBezTo>
                <a:cubicBezTo>
                  <a:pt x="587406" y="611580"/>
                  <a:pt x="559293" y="250555"/>
                  <a:pt x="701336" y="123308"/>
                </a:cubicBezTo>
                <a:cubicBezTo>
                  <a:pt x="843379" y="-3939"/>
                  <a:pt x="1086035" y="-36490"/>
                  <a:pt x="1322773" y="43409"/>
                </a:cubicBezTo>
                <a:cubicBezTo>
                  <a:pt x="1559511" y="123308"/>
                  <a:pt x="1799208" y="407393"/>
                  <a:pt x="2121763" y="602702"/>
                </a:cubicBezTo>
                <a:cubicBezTo>
                  <a:pt x="2444318" y="798011"/>
                  <a:pt x="2922233" y="1099851"/>
                  <a:pt x="3258105" y="1215261"/>
                </a:cubicBezTo>
                <a:cubicBezTo>
                  <a:pt x="3593977" y="1330671"/>
                  <a:pt x="3971279" y="1264088"/>
                  <a:pt x="4136995" y="129516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5A810D-C71C-41AE-BCB1-133C6ED843A5}"/>
              </a:ext>
            </a:extLst>
          </p:cNvPr>
          <p:cNvCxnSpPr>
            <a:cxnSpLocks/>
          </p:cNvCxnSpPr>
          <p:nvPr/>
        </p:nvCxnSpPr>
        <p:spPr>
          <a:xfrm flipH="1">
            <a:off x="8016536" y="4211866"/>
            <a:ext cx="1" cy="1122635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2F9AD7-93A2-4B99-AD39-46141F31B111}"/>
              </a:ext>
            </a:extLst>
          </p:cNvPr>
          <p:cNvCxnSpPr>
            <a:cxnSpLocks/>
          </p:cNvCxnSpPr>
          <p:nvPr/>
        </p:nvCxnSpPr>
        <p:spPr>
          <a:xfrm>
            <a:off x="8096434" y="2857777"/>
            <a:ext cx="8878" cy="24767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CC95ED-3677-493E-87A8-6CDCA920D8E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8895426" y="3389179"/>
            <a:ext cx="17755" cy="1925609"/>
          </a:xfrm>
          <a:prstGeom prst="straightConnector1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043235-A347-4DDF-8FAF-1C45430D68B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913181" y="1746111"/>
            <a:ext cx="88776" cy="35883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B7DB0-D180-47D0-9B38-E9DB4B410B41}"/>
              </a:ext>
            </a:extLst>
          </p:cNvPr>
          <p:cNvCxnSpPr>
            <a:cxnSpLocks/>
          </p:cNvCxnSpPr>
          <p:nvPr/>
        </p:nvCxnSpPr>
        <p:spPr>
          <a:xfrm flipH="1">
            <a:off x="7173157" y="5324644"/>
            <a:ext cx="2725446" cy="9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CFC69FE-BAF2-4465-9415-9B0A271350C4}"/>
              </a:ext>
            </a:extLst>
          </p:cNvPr>
          <p:cNvSpPr/>
          <p:nvPr/>
        </p:nvSpPr>
        <p:spPr>
          <a:xfrm>
            <a:off x="4228727" y="1399794"/>
            <a:ext cx="2733033" cy="5266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Master/Motion controller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0714EE-66A1-413C-BB39-88DA91EFC42D}"/>
              </a:ext>
            </a:extLst>
          </p:cNvPr>
          <p:cNvSpPr/>
          <p:nvPr/>
        </p:nvSpPr>
        <p:spPr>
          <a:xfrm>
            <a:off x="4097600" y="4363365"/>
            <a:ext cx="2747638" cy="54361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2 Position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AAB2BE-EA17-45E0-8D04-E8DED22B5A6E}"/>
              </a:ext>
            </a:extLst>
          </p:cNvPr>
          <p:cNvCxnSpPr>
            <a:cxnSpLocks/>
          </p:cNvCxnSpPr>
          <p:nvPr/>
        </p:nvCxnSpPr>
        <p:spPr>
          <a:xfrm>
            <a:off x="7235301" y="5442147"/>
            <a:ext cx="266330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EC2A61-9686-4B04-B740-BDA99F51C021}"/>
              </a:ext>
            </a:extLst>
          </p:cNvPr>
          <p:cNvCxnSpPr>
            <a:cxnSpLocks/>
          </p:cNvCxnSpPr>
          <p:nvPr/>
        </p:nvCxnSpPr>
        <p:spPr>
          <a:xfrm flipV="1">
            <a:off x="7817897" y="4211866"/>
            <a:ext cx="0" cy="123028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9598487-7463-4DC8-BAC3-59A2E3C8904A}"/>
              </a:ext>
            </a:extLst>
          </p:cNvPr>
          <p:cNvCxnSpPr>
            <a:cxnSpLocks/>
          </p:cNvCxnSpPr>
          <p:nvPr/>
        </p:nvCxnSpPr>
        <p:spPr>
          <a:xfrm flipV="1">
            <a:off x="7924429" y="2702940"/>
            <a:ext cx="0" cy="273920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AD8B490-97CA-4AF0-B212-75F1F6CEB5DE}"/>
              </a:ext>
            </a:extLst>
          </p:cNvPr>
          <p:cNvCxnSpPr>
            <a:cxnSpLocks/>
          </p:cNvCxnSpPr>
          <p:nvPr/>
        </p:nvCxnSpPr>
        <p:spPr>
          <a:xfrm flipV="1">
            <a:off x="8794440" y="1624614"/>
            <a:ext cx="0" cy="3817533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6C62D37-1A1D-45EE-8764-FA22B011B960}"/>
              </a:ext>
            </a:extLst>
          </p:cNvPr>
          <p:cNvCxnSpPr>
            <a:cxnSpLocks/>
          </p:cNvCxnSpPr>
          <p:nvPr/>
        </p:nvCxnSpPr>
        <p:spPr>
          <a:xfrm flipV="1">
            <a:off x="8723420" y="3213717"/>
            <a:ext cx="0" cy="222843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C2E86E77-4DA7-4C88-93A2-48852FE07D6D}"/>
              </a:ext>
            </a:extLst>
          </p:cNvPr>
          <p:cNvSpPr/>
          <p:nvPr/>
        </p:nvSpPr>
        <p:spPr>
          <a:xfrm>
            <a:off x="4135887" y="2663785"/>
            <a:ext cx="2747638" cy="5436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1 position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182B3CE-A071-42EB-82DB-DA0557B3AEEB}"/>
              </a:ext>
            </a:extLst>
          </p:cNvPr>
          <p:cNvCxnSpPr/>
          <p:nvPr/>
        </p:nvCxnSpPr>
        <p:spPr>
          <a:xfrm>
            <a:off x="7817897" y="5655076"/>
            <a:ext cx="9055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9D23BC0-9416-45BB-B976-0F3F615C3E7B}"/>
              </a:ext>
            </a:extLst>
          </p:cNvPr>
          <p:cNvSpPr txBox="1"/>
          <p:nvPr/>
        </p:nvSpPr>
        <p:spPr>
          <a:xfrm>
            <a:off x="7817897" y="5611311"/>
            <a:ext cx="2704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500uSec </a:t>
            </a:r>
            <a:br>
              <a:rPr lang="en-AU" dirty="0"/>
            </a:br>
            <a:r>
              <a:rPr lang="en-AU" dirty="0"/>
              <a:t>Bus Clock rate (Servo time)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2018EABA-AF92-422F-94F7-B733F0CDA33F}"/>
              </a:ext>
            </a:extLst>
          </p:cNvPr>
          <p:cNvSpPr txBox="1">
            <a:spLocks/>
          </p:cNvSpPr>
          <p:nvPr/>
        </p:nvSpPr>
        <p:spPr>
          <a:xfrm>
            <a:off x="277825" y="2050742"/>
            <a:ext cx="3663855" cy="4532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Cyclic Synchronous Position/Velocity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Master controls trajectory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Op</a:t>
            </a:r>
            <a:r>
              <a:rPr lang="en-AU" dirty="0"/>
              <a:t>en or closed loop at slave or master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effectLst/>
              </a:rPr>
              <a:t>More capability than cascade controls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29DD98D-C8D6-4234-A8E1-EBB5CABFC5D5}"/>
              </a:ext>
            </a:extLst>
          </p:cNvPr>
          <p:cNvSpPr/>
          <p:nvPr/>
        </p:nvSpPr>
        <p:spPr>
          <a:xfrm>
            <a:off x="4198585" y="4471096"/>
            <a:ext cx="2747638" cy="5436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Drive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3B62B8B-FAB3-40F8-95F5-E7E8CCD5433B}"/>
              </a:ext>
            </a:extLst>
          </p:cNvPr>
          <p:cNvSpPr/>
          <p:nvPr/>
        </p:nvSpPr>
        <p:spPr>
          <a:xfrm>
            <a:off x="4228727" y="2771516"/>
            <a:ext cx="2747638" cy="5436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Position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28321F9-119F-4C6E-B93D-0929D327767A}"/>
              </a:ext>
            </a:extLst>
          </p:cNvPr>
          <p:cNvSpPr/>
          <p:nvPr/>
        </p:nvSpPr>
        <p:spPr>
          <a:xfrm>
            <a:off x="4312702" y="4598049"/>
            <a:ext cx="2747638" cy="54361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Position 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B67BF7E-9D43-41F4-8BBF-21C1BCC03257}"/>
              </a:ext>
            </a:extLst>
          </p:cNvPr>
          <p:cNvSpPr/>
          <p:nvPr/>
        </p:nvSpPr>
        <p:spPr>
          <a:xfrm>
            <a:off x="4342844" y="2898469"/>
            <a:ext cx="2747638" cy="5436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Slave/Motor Position 1</a:t>
            </a:r>
          </a:p>
        </p:txBody>
      </p:sp>
    </p:spTree>
    <p:extLst>
      <p:ext uri="{BB962C8B-B14F-4D97-AF65-F5344CB8AC3E}">
        <p14:creationId xmlns:p14="http://schemas.microsoft.com/office/powerpoint/2010/main" val="4105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DE33-2136-4F6F-86DF-BACF0744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599343" cy="1143000"/>
          </a:xfrm>
        </p:spPr>
        <p:txBody>
          <a:bodyPr>
            <a:normAutofit/>
          </a:bodyPr>
          <a:lstStyle/>
          <a:p>
            <a:r>
              <a:rPr lang="en-AU" dirty="0"/>
              <a:t>Options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174CEC-DEA4-47CE-9F19-5EC8D9A01C64}"/>
              </a:ext>
            </a:extLst>
          </p:cNvPr>
          <p:cNvSpPr txBox="1">
            <a:spLocks/>
          </p:cNvSpPr>
          <p:nvPr/>
        </p:nvSpPr>
        <p:spPr>
          <a:xfrm>
            <a:off x="277826" y="1600200"/>
            <a:ext cx="5482112" cy="4581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>
              <a:buFont typeface="+mj-lt"/>
              <a:buAutoNum type="arabicPeriod"/>
            </a:pPr>
            <a:endParaRPr lang="en-A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Pmac master</a:t>
            </a:r>
          </a:p>
          <a:p>
            <a:pPr lvl="1" fontAlgn="base">
              <a:buFont typeface="+mj-lt"/>
              <a:buAutoNum type="arabicPeriod"/>
            </a:pPr>
            <a:endParaRPr lang="en-A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Linux master (</a:t>
            </a:r>
            <a:r>
              <a:rPr lang="en-AU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Acontis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AU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EtherLab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/>
            </a:pPr>
            <a:endParaRPr lang="en-A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Beckhoff ecosystem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 (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TwinCat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+mj-lt"/>
              <a:buAutoNum type="arabicPeriod"/>
            </a:pPr>
            <a:endParaRPr lang="en-A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+mj-lt"/>
              <a:buAutoNum type="arabicPeriod"/>
            </a:pP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ACS ecosystem</a:t>
            </a:r>
            <a:endParaRPr lang="en-US" dirty="0"/>
          </a:p>
          <a:p>
            <a:pPr marL="267970" indent="-267970"/>
            <a:endParaRPr lang="en-US" dirty="0"/>
          </a:p>
          <a:p>
            <a:pPr marL="267970" indent="-26797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32DC8B-6D4E-4F20-89CB-A9ACFA7730BB}"/>
              </a:ext>
            </a:extLst>
          </p:cNvPr>
          <p:cNvSpPr txBox="1">
            <a:spLocks/>
          </p:cNvSpPr>
          <p:nvPr/>
        </p:nvSpPr>
        <p:spPr>
          <a:xfrm>
            <a:off x="6432062" y="1600200"/>
            <a:ext cx="5482112" cy="458176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Fira Sans"/>
              </a:rPr>
              <a:t>1. Pmac master concept evaluation: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Basic Applications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EtherCat motion components from various of suppliers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H/W configuration abstracted at pmac level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Capacity limits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2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C73F-DC32-497C-AB1F-C0BACD1B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Architecture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A33A68-805E-424A-A611-A72B60EFF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652" y="1635707"/>
            <a:ext cx="3395674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7EDFC-763E-4F08-9430-58C8082F8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326" y="1635708"/>
            <a:ext cx="3395674" cy="45259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E2E9B7-8E3E-46C0-A8EF-F4A64AF2AA85}"/>
              </a:ext>
            </a:extLst>
          </p:cNvPr>
          <p:cNvSpPr txBox="1">
            <a:spLocks/>
          </p:cNvSpPr>
          <p:nvPr/>
        </p:nvSpPr>
        <p:spPr>
          <a:xfrm>
            <a:off x="277826" y="1635706"/>
            <a:ext cx="5122826" cy="476555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r>
              <a:rPr lang="en-US" dirty="0">
                <a:latin typeface="Fira Sans"/>
              </a:rPr>
              <a:t>~80 Turbo </a:t>
            </a:r>
            <a:r>
              <a:rPr lang="en-US" dirty="0" err="1">
                <a:latin typeface="Fira Sans"/>
              </a:rPr>
              <a:t>Pmacs</a:t>
            </a:r>
            <a:r>
              <a:rPr lang="en-US" dirty="0">
                <a:latin typeface="Fira Sans"/>
              </a:rPr>
              <a:t>, ~200 Power </a:t>
            </a:r>
            <a:r>
              <a:rPr lang="en-US" dirty="0" err="1">
                <a:latin typeface="Fira Sans"/>
              </a:rPr>
              <a:t>Pmacs</a:t>
            </a:r>
            <a:endParaRPr lang="en-US" dirty="0">
              <a:latin typeface="Fira Sans"/>
            </a:endParaRP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~1600 axes</a:t>
            </a:r>
          </a:p>
          <a:p>
            <a:pPr marL="0" indent="0">
              <a:buNone/>
            </a:pPr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One IOC per controller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One host for up to 8 IOCs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0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F6E4-3724-4BFB-9145-2A5B39D2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4152131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Standard Architecture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0B3E63-2764-4865-8EAE-CE446C0402B1}"/>
              </a:ext>
            </a:extLst>
          </p:cNvPr>
          <p:cNvSpPr txBox="1">
            <a:spLocks/>
          </p:cNvSpPr>
          <p:nvPr/>
        </p:nvSpPr>
        <p:spPr>
          <a:xfrm>
            <a:off x="277826" y="1576866"/>
            <a:ext cx="2953646" cy="50828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Same software stack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Same configuration process</a:t>
            </a:r>
          </a:p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Application data contained in standard templates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67970" indent="-26797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1119F-5878-47D5-8ECA-E0F38FB2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823" y="115410"/>
            <a:ext cx="8623177" cy="80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FB03A-3B7E-40EA-8639-255E2538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62" y="0"/>
            <a:ext cx="103842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9904-0EC1-48AC-A031-BACB9C55AAFD}"/>
              </a:ext>
            </a:extLst>
          </p:cNvPr>
          <p:cNvSpPr txBox="1"/>
          <p:nvPr/>
        </p:nvSpPr>
        <p:spPr>
          <a:xfrm>
            <a:off x="275208" y="852257"/>
            <a:ext cx="2334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CiA402</a:t>
            </a:r>
          </a:p>
          <a:p>
            <a:r>
              <a:rPr lang="en-AU" dirty="0"/>
              <a:t>DS402</a:t>
            </a:r>
          </a:p>
          <a:p>
            <a:endParaRPr lang="en-AU" dirty="0"/>
          </a:p>
          <a:p>
            <a:r>
              <a:rPr lang="en-AU" dirty="0"/>
              <a:t>CAN Profile for Motion controls</a:t>
            </a:r>
          </a:p>
        </p:txBody>
      </p:sp>
    </p:spTree>
    <p:extLst>
      <p:ext uri="{BB962C8B-B14F-4D97-AF65-F5344CB8AC3E}">
        <p14:creationId xmlns:p14="http://schemas.microsoft.com/office/powerpoint/2010/main" val="336703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A9236C-85B9-4F09-BC9A-46281E26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938" y="4095364"/>
            <a:ext cx="6535062" cy="5525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C3EE58-244F-4CA5-873C-F1C2D2B27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93"/>
            <a:ext cx="6554115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4F6E4-3724-4BFB-9145-2A5B39D26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26" y="274638"/>
            <a:ext cx="5027599" cy="1143000"/>
          </a:xfrm>
        </p:spPr>
        <p:txBody>
          <a:bodyPr>
            <a:normAutofit/>
          </a:bodyPr>
          <a:lstStyle/>
          <a:p>
            <a:r>
              <a:rPr lang="en-AU" dirty="0"/>
              <a:t>Test setup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1D2A90-2322-463D-8DED-628A0B08CEF3}"/>
              </a:ext>
            </a:extLst>
          </p:cNvPr>
          <p:cNvSpPr txBox="1">
            <a:spLocks/>
          </p:cNvSpPr>
          <p:nvPr/>
        </p:nvSpPr>
        <p:spPr>
          <a:xfrm>
            <a:off x="430224" y="1652954"/>
            <a:ext cx="11761776" cy="52050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/>
            <a:endParaRPr lang="en-US" dirty="0">
              <a:latin typeface="Fira Sans"/>
            </a:endParaRPr>
          </a:p>
          <a:p>
            <a:pPr marL="267970" indent="-267970"/>
            <a:r>
              <a:rPr lang="en-US" dirty="0">
                <a:latin typeface="Fira Sans"/>
              </a:rPr>
              <a:t>PowerBrickLV_IMS_AS4 as master at 2kHz servo update rate:</a:t>
            </a:r>
          </a:p>
          <a:p>
            <a:pPr marL="742315" lvl="1" indent="-267970"/>
            <a:endParaRPr lang="en-US" dirty="0">
              <a:latin typeface="Fira Sans"/>
            </a:endParaRPr>
          </a:p>
          <a:p>
            <a:pPr marL="742315" lvl="1" indent="-267970"/>
            <a:r>
              <a:rPr lang="en-US" dirty="0">
                <a:latin typeface="Fira Sans"/>
              </a:rPr>
              <a:t>1x Beckhoff EL7047 stepper, non-CiA402 (CAN in Automation), CSP (Cyclic synchronous position mode)</a:t>
            </a:r>
          </a:p>
          <a:p>
            <a:pPr marL="742315" lvl="1" indent="-267970"/>
            <a:endParaRPr lang="en-US" dirty="0">
              <a:latin typeface="Fira Sans"/>
            </a:endParaRPr>
          </a:p>
          <a:p>
            <a:pPr marL="742315" lvl="1" indent="-267970"/>
            <a:r>
              <a:rPr lang="en-US" dirty="0">
                <a:latin typeface="Fira Sans"/>
              </a:rPr>
              <a:t>1x Beckhoff EL4134 4 channel analog output</a:t>
            </a:r>
          </a:p>
          <a:p>
            <a:pPr marL="742315" lvl="1" indent="-267970"/>
            <a:endParaRPr lang="en-US" dirty="0">
              <a:latin typeface="Fira Sans"/>
            </a:endParaRPr>
          </a:p>
          <a:p>
            <a:pPr marL="742315" lvl="1" indent="-267970"/>
            <a:r>
              <a:rPr lang="en-US" dirty="0">
                <a:latin typeface="Fira Sans"/>
              </a:rPr>
              <a:t>2x OMRON R88D-1SN servo motors, using CiA402, in CSP mode</a:t>
            </a:r>
          </a:p>
          <a:p>
            <a:pPr marL="742315" lvl="1" indent="-267970"/>
            <a:endParaRPr lang="en-US" dirty="0">
              <a:latin typeface="Fira Sans"/>
            </a:endParaRPr>
          </a:p>
          <a:p>
            <a:pPr marL="742315" lvl="1" indent="-267970"/>
            <a:r>
              <a:rPr lang="en-US" dirty="0">
                <a:latin typeface="Fira Sans"/>
              </a:rPr>
              <a:t>3 steppers, 1 servo and 1 external pulse-direction motors directly</a:t>
            </a:r>
          </a:p>
          <a:p>
            <a:pPr marL="267970" indent="-267970"/>
            <a:endParaRPr lang="en-US" dirty="0"/>
          </a:p>
          <a:p>
            <a:pPr marL="267970" indent="-26797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85665"/>
      </p:ext>
    </p:extLst>
  </p:cSld>
  <p:clrMapOvr>
    <a:masterClrMapping/>
  </p:clrMapOvr>
</p:sld>
</file>

<file path=ppt/theme/theme1.xml><?xml version="1.0" encoding="utf-8"?>
<a:theme xmlns:a="http://schemas.openxmlformats.org/drawingml/2006/main" name="ANSTO Titl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STO-Presentation-Template (002).potx" id="{184A31D5-91C8-40B3-A59B-7452EB64DD6C}" vid="{3F5CB8C6-FE16-4A31-8484-8F89EA4ED7B8}"/>
    </a:ext>
  </a:extLst>
</a:theme>
</file>

<file path=ppt/theme/theme2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STO-Presentation-Template (002).potx" id="{184A31D5-91C8-40B3-A59B-7452EB64DD6C}" vid="{3F5CB8C6-FE16-4A31-8484-8F89EA4ED7B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E0628C4F4E2A42858F5F6589C388C7" ma:contentTypeVersion="37" ma:contentTypeDescription="Create a new document." ma:contentTypeScope="" ma:versionID="1558d5e75e4bcd4160fc159abf2b825f">
  <xsd:schema xmlns:xsd="http://www.w3.org/2001/XMLSchema" xmlns:xs="http://www.w3.org/2001/XMLSchema" xmlns:p="http://schemas.microsoft.com/office/2006/metadata/properties" xmlns:ns2="0f8972cf-a4ab-4ff5-bdfe-8c4a5619956e" xmlns:ns3="38a02bc3-0a05-414d-a88f-0c02f67e491f" xmlns:ns4="8ab7175b-280f-4ab6-961e-b1f690f2e997" targetNamespace="http://schemas.microsoft.com/office/2006/metadata/properties" ma:root="true" ma:fieldsID="cd4e77816ba03f60c9136ddf873c599c" ns2:_="" ns3:_="" ns4:_="">
    <xsd:import namespace="0f8972cf-a4ab-4ff5-bdfe-8c4a5619956e"/>
    <xsd:import namespace="38a02bc3-0a05-414d-a88f-0c02f67e491f"/>
    <xsd:import namespace="8ab7175b-280f-4ab6-961e-b1f690f2e997"/>
    <xsd:element name="properties">
      <xsd:complexType>
        <xsd:sequence>
          <xsd:element name="documentManagement">
            <xsd:complexType>
              <xsd:all>
                <xsd:element ref="ns2:ContentID" minOccurs="0"/>
                <xsd:element ref="ns2:Revision" minOccurs="0"/>
                <xsd:element ref="ns2:FileType" minOccurs="0"/>
                <xsd:element ref="ns2:Workspace" minOccurs="0"/>
                <xsd:element ref="ns2:Tags" minOccurs="0"/>
                <xsd:element ref="ns2:Creator" minOccurs="0"/>
                <xsd:element ref="ns2:Comments" minOccurs="0"/>
                <xsd:element ref="ns2:ProjectName" minOccurs="0"/>
                <xsd:element ref="ns2:SecurityClassification" minOccurs="0"/>
                <xsd:element ref="ns2:Client" minOccurs="0"/>
                <xsd:element ref="ns2:ACSDescription" minOccurs="0"/>
                <xsd:element ref="ns2:AdditionalClassifier" minOccurs="0"/>
                <xsd:element ref="ns2:ACSType" minOccurs="0"/>
                <xsd:element ref="ns2:Author0" minOccurs="0"/>
                <xsd:element ref="ns2:ReleaseDate" minOccurs="0"/>
                <xsd:element ref="ns2:ProfileTrigger" minOccurs="0"/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972cf-a4ab-4ff5-bdfe-8c4a5619956e" elementFormDefault="qualified">
    <xsd:import namespace="http://schemas.microsoft.com/office/2006/documentManagement/types"/>
    <xsd:import namespace="http://schemas.microsoft.com/office/infopath/2007/PartnerControls"/>
    <xsd:element name="ContentID" ma:index="2" nillable="true" ma:displayName="Content ID" ma:description="CDN Generated Documents ID" ma:internalName="ContentID" ma:readOnly="false">
      <xsd:simpleType>
        <xsd:restriction base="dms:Text">
          <xsd:maxLength value="255"/>
        </xsd:restriction>
      </xsd:simpleType>
    </xsd:element>
    <xsd:element name="Revision" ma:index="3" nillable="true" ma:displayName="Revision" ma:description="Document Revision." ma:internalName="Revision" ma:readOnly="false">
      <xsd:simpleType>
        <xsd:restriction base="dms:Text">
          <xsd:maxLength value="255"/>
        </xsd:restriction>
      </xsd:simpleType>
    </xsd:element>
    <xsd:element name="FileType" ma:index="4" nillable="true" ma:displayName="File Type" ma:description="Document File Type." ma:format="Dropdown" ma:internalName="FileType" ma:readOnly="false">
      <xsd:simpleType>
        <xsd:restriction base="dms:Choice">
          <xsd:enumeration value="Dataset"/>
          <xsd:enumeration value="DigitalMedia"/>
          <xsd:enumeration value="Document"/>
          <xsd:enumeration value="Form"/>
          <xsd:enumeration value="MovingImages"/>
          <xsd:enumeration value="Retention Category"/>
          <xsd:enumeration value="Still Image"/>
          <xsd:enumeration value="Text"/>
        </xsd:restriction>
      </xsd:simpleType>
    </xsd:element>
    <xsd:element name="Workspace" ma:index="5" nillable="true" ma:displayName="Workspace" ma:description="Folder/Document Full Path." ma:internalName="Workspace" ma:readOnly="false">
      <xsd:simpleType>
        <xsd:restriction base="dms:Text">
          <xsd:maxLength value="255"/>
        </xsd:restriction>
      </xsd:simpleType>
    </xsd:element>
    <xsd:element name="Tags" ma:index="6" nillable="true" ma:displayName="Tags" ma:description="Tags List." ma:internalName="Tags" ma:readOnly="false">
      <xsd:simpleType>
        <xsd:restriction base="dms:Text">
          <xsd:maxLength value="255"/>
        </xsd:restriction>
      </xsd:simpleType>
    </xsd:element>
    <xsd:element name="Creator" ma:index="7" nillable="true" ma:displayName="Creator" ma:description="Document Creator." ma:internalName="Creator" ma:readOnly="false">
      <xsd:simpleType>
        <xsd:restriction base="dms:Text">
          <xsd:maxLength value="255"/>
        </xsd:restriction>
      </xsd:simpleType>
    </xsd:element>
    <xsd:element name="Comments" ma:index="8" nillable="true" ma:displayName="Comments" ma:description="Comments." ma:internalName="Comments" ma:readOnly="false">
      <xsd:simpleType>
        <xsd:restriction base="dms:Note">
          <xsd:maxLength value="255"/>
        </xsd:restriction>
      </xsd:simpleType>
    </xsd:element>
    <xsd:element name="ProjectName" ma:index="9" nillable="true" ma:displayName="Project Name" ma:description="Project Name." ma:internalName="ProjectName" ma:readOnly="false">
      <xsd:simpleType>
        <xsd:restriction base="dms:Text">
          <xsd:maxLength value="255"/>
        </xsd:restriction>
      </xsd:simpleType>
    </xsd:element>
    <xsd:element name="SecurityClassification" ma:index="10" nillable="true" ma:displayName="Security Classification" ma:description="Security Classification." ma:format="Dropdown" ma:internalName="SecurityClassification" ma:readOnly="false">
      <xsd:simpleType>
        <xsd:restriction base="dms:Choice">
          <xsd:enumeration value="UNOFFICIAL"/>
          <xsd:enumeration value="OFFICIAL"/>
          <xsd:enumeration value="OFFICIAL: Sensitive"/>
          <xsd:enumeration value="OFFICIAL: Sensitive, Personal Privacy (27)"/>
          <xsd:enumeration value="OFFICIAL: Sensitive, Legal Privilege"/>
          <xsd:enumeration value="OFFICIAL: Sensitive, Legislative Secrecy  (30)"/>
          <xsd:enumeration value="OFFICIAL: Sensitive, Commercial"/>
          <xsd:enumeration value="&lt;&lt;OLD document Markings&gt;&gt;"/>
          <xsd:enumeration value="Unclassified"/>
          <xsd:enumeration value="For Official Use Only"/>
          <xsd:enumeration value="Sensitive"/>
          <xsd:enumeration value="Sensitive: Personal"/>
          <xsd:enumeration value="Sensitive: Legal"/>
        </xsd:restriction>
      </xsd:simpleType>
    </xsd:element>
    <xsd:element name="Client" ma:index="11" nillable="true" ma:displayName="Client" ma:description="Client" ma:internalName="Client" ma:readOnly="false">
      <xsd:simpleType>
        <xsd:restriction base="dms:Text">
          <xsd:maxLength value="255"/>
        </xsd:restriction>
      </xsd:simpleType>
    </xsd:element>
    <xsd:element name="ACSDescription" ma:index="12" nillable="true" ma:displayName="ACS Description" ma:description="ACS: Description." ma:internalName="ACSDescriptio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stralian Synchrotron"/>
                    <xsd:enumeration value="China"/>
                    <xsd:enumeration value="France"/>
                    <xsd:enumeration value="India"/>
                    <xsd:enumeration value="Indonesia"/>
                    <xsd:enumeration value="Japan"/>
                    <xsd:enumeration value="Korea"/>
                    <xsd:enumeration value="Malaysia"/>
                    <xsd:enumeration value="Singapore"/>
                    <xsd:enumeration value="Thailand"/>
                    <xsd:enumeration value="US"/>
                    <xsd:enumeration value="Data"/>
                    <xsd:enumeration value="Reporting"/>
                    <xsd:enumeration value="ANSTO Canberra - Interactions"/>
                    <xsd:enumeration value="ANSTO Finance Division - Interactions"/>
                    <xsd:enumeration value="ANSTO Legal Division – Interactions"/>
                    <xsd:enumeration value="ANM Indemnity"/>
                    <xsd:enumeration value="ANM Unwinding Framework"/>
                    <xsd:enumeration value="Defence Export Controls"/>
                    <xsd:enumeration value="Effluent Pipe"/>
                    <xsd:enumeration value="Energy"/>
                    <xsd:enumeration value="Elections"/>
                    <xsd:enumeration value="GIF Generation IV"/>
                    <xsd:enumeration value="Government Affairs Administration"/>
                    <xsd:enumeration value="HLG-MR – OECD NEA High-level Group on the Security of Supply of Medical Radioisotopes"/>
                    <xsd:enumeration value="NRWMF National Radioactive Waste Management Facility"/>
                    <xsd:enumeration value="NACC – Nuclear Agencies Consultative Committee"/>
                    <xsd:enumeration value="Nuclear Liability"/>
                    <xsd:enumeration value="NCRIS – National collaborative Research Infrastructure Strategy"/>
                    <xsd:enumeration value="NISA – National Innovation and Science Agenda"/>
                    <xsd:enumeration value="Particle Therapy"/>
                    <xsd:enumeration value="PWC – Public Works Committee"/>
                    <xsd:enumeration value="RAM – Research Agencies Meeting"/>
                    <xsd:enumeration value="Return of Waste"/>
                    <xsd:enumeration value="SARC – Nuclear Fuel Cycle Royal Commission"/>
                    <xsd:enumeration value="SMR – Small Modular Reactors"/>
                    <xsd:enumeration value="Spent Fuel Management Plan"/>
                    <xsd:enumeration value="Loading curve"/>
                    <xsd:enumeration value="pH curve"/>
                    <xsd:enumeration value="Scrub test"/>
                    <xsd:enumeration value="Strip test"/>
                    <xsd:enumeration value="Leach test"/>
                    <xsd:enumeration value="Roast/Bake test"/>
                    <xsd:enumeration value="Column test"/>
                    <xsd:enumeration value="Profile"/>
                    <xsd:enumeration value="Mass balance"/>
                    <xsd:enumeration value="Flowsheet"/>
                    <xsd:enumeration value="Logsheet"/>
                    <xsd:enumeration value="Safety/Training"/>
                    <xsd:enumeration value="Precipitation"/>
                    <xsd:enumeration value="ANSTO Board"/>
                    <xsd:enumeration value="Internal - Final"/>
                    <xsd:enumeration value="Internal - Draft"/>
                    <xsd:enumeration value="External - Government"/>
                    <xsd:enumeration value="External - Other - Draft"/>
                    <xsd:enumeration value="External - Other - Final"/>
                    <xsd:enumeration value="Architecture"/>
                  </xsd:restriction>
                </xsd:simpleType>
              </xsd:element>
            </xsd:sequence>
          </xsd:extension>
        </xsd:complexContent>
      </xsd:complexType>
    </xsd:element>
    <xsd:element name="AdditionalClassifier" ma:index="13" nillable="true" ma:displayName="Additional Classifier" ma:description="Additional Classifier." ma:internalName="AdditionalClassifier" ma:readOnly="false">
      <xsd:simpleType>
        <xsd:restriction base="dms:Text">
          <xsd:maxLength value="255"/>
        </xsd:restriction>
      </xsd:simpleType>
    </xsd:element>
    <xsd:element name="ACSType" ma:index="14" nillable="true" ma:displayName="ACS Type" ma:description="ACS Type." ma:format="Dropdown" ma:internalName="ACSType" ma:readOnly="false">
      <xsd:simpleType>
        <xsd:restriction base="dms:Choice">
          <xsd:enumeration value="Consultant"/>
          <xsd:enumeration value="Meeting"/>
          <xsd:enumeration value="Project Management"/>
          <xsd:enumeration value="Legal, Risk, Regulatory &amp; Compliance"/>
          <xsd:enumeration value="Financial"/>
          <xsd:enumeration value="Government"/>
          <xsd:enumeration value="Project Development"/>
          <xsd:enumeration value="Analysis and Information"/>
          <xsd:enumeration value="ANSTO Correspondence"/>
          <xsd:enumeration value="Nuclear Operations (Opal and Nuclear Services)"/>
          <xsd:enumeration value="Nuclear Business"/>
          <xsd:enumeration value="ANM"/>
          <xsd:enumeration value="Capital Projects"/>
          <xsd:enumeration value="NSTLI"/>
          <xsd:enumeration value="Enablers"/>
          <xsd:enumeration value="Growth Council"/>
          <xsd:enumeration value="Establish"/>
          <xsd:enumeration value="Initiate"/>
          <xsd:enumeration value="Design"/>
          <xsd:enumeration value="Procure"/>
          <xsd:enumeration value="Build"/>
          <xsd:enumeration value="Certification"/>
          <xsd:enumeration value="Training"/>
          <xsd:enumeration value="Implement"/>
          <xsd:enumeration value="Close"/>
          <xsd:enumeration value="Planning"/>
          <xsd:enumeration value="Handover"/>
          <xsd:enumeration value="Investment Case"/>
          <xsd:enumeration value="RfS"/>
          <xsd:enumeration value="Outreach"/>
          <xsd:enumeration value="Project Document"/>
          <xsd:enumeration value="Correspondence"/>
          <xsd:enumeration value="Report"/>
          <xsd:enumeration value="Multimedia"/>
          <xsd:enumeration value="Pictures"/>
          <xsd:enumeration value="Medical Information"/>
          <xsd:enumeration value="Minister"/>
          <xsd:enumeration value="Department"/>
          <xsd:enumeration value="ANSTO"/>
          <xsd:enumeration value="Governance"/>
          <xsd:enumeration value="Meeting Agendas"/>
          <xsd:enumeration value="Communications"/>
          <xsd:enumeration value="Reports"/>
          <xsd:enumeration value="Records"/>
          <xsd:enumeration value="Regulatory Information"/>
          <xsd:enumeration value="Test Work"/>
        </xsd:restriction>
      </xsd:simpleType>
    </xsd:element>
    <xsd:element name="Author0" ma:index="15" nillable="true" ma:displayName="Author" ma:description="Owner." ma:internalName="Author0" ma:readOnly="false">
      <xsd:simpleType>
        <xsd:restriction base="dms:Text">
          <xsd:maxLength value="255"/>
        </xsd:restriction>
      </xsd:simpleType>
    </xsd:element>
    <xsd:element name="ReleaseDate" ma:index="16" nillable="true" ma:displayName="Release Date" ma:description="Release Date." ma:format="DateOnly" ma:internalName="ReleaseDate" ma:readOnly="false">
      <xsd:simpleType>
        <xsd:restriction base="dms:DateTime"/>
      </xsd:simpleType>
    </xsd:element>
    <xsd:element name="ProfileTrigger" ma:index="17" nillable="true" ma:displayName="Profile Trigger" ma:description="Default Profile Value." ma:format="Dropdown" ma:internalName="ProfileTrigger" ma:readOnly="false">
      <xsd:simpleType>
        <xsd:restriction base="dms:Choice">
          <xsd:enumeration value="ACSWorkspaces"/>
          <xsd:enumeration value="Minerals"/>
          <xsd:enumeration value="AssetMgtServices"/>
          <xsd:enumeration value="NuclearBus-Admin"/>
          <xsd:enumeration value="ACSGeneralAdmin"/>
          <xsd:enumeration value="HumanHealth"/>
          <xsd:enumeration value="RadiologicalSurvey"/>
          <xsd:enumeration value="BusinessDevelopment"/>
          <xsd:enumeration value="WasteOperationsSAP"/>
        </xsd:restriction>
      </xsd:simpleType>
    </xsd:element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a9fce2d3-c779-4799-a832-e4a5208bcd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4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02bc3-0a05-414d-a88f-0c02f67e491f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7175b-280f-4ab6-961e-b1f690f2e997" elementFormDefault="qualified">
    <xsd:import namespace="http://schemas.microsoft.com/office/2006/documentManagement/types"/>
    <xsd:import namespace="http://schemas.microsoft.com/office/infopath/2007/PartnerControls"/>
    <xsd:element name="TaxCatchAll" ma:index="41" nillable="true" ma:displayName="Taxonomy Catch All Column" ma:hidden="true" ma:list="{ff2d41f6-2c01-48f2-ba35-4ab7f5c499c9}" ma:internalName="TaxCatchAll" ma:showField="CatchAllData" ma:web="38a02bc3-0a05-414d-a88f-0c02f67e4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b7175b-280f-4ab6-961e-b1f690f2e997" xsi:nil="true"/>
    <Workspace xmlns="0f8972cf-a4ab-4ff5-bdfe-8c4a5619956e" xsi:nil="true"/>
    <ProjectName xmlns="0f8972cf-a4ab-4ff5-bdfe-8c4a5619956e" xsi:nil="true"/>
    <ACSType xmlns="0f8972cf-a4ab-4ff5-bdfe-8c4a5619956e" xsi:nil="true"/>
    <Author0 xmlns="0f8972cf-a4ab-4ff5-bdfe-8c4a5619956e" xsi:nil="true"/>
    <SecurityClassification xmlns="0f8972cf-a4ab-4ff5-bdfe-8c4a5619956e" xsi:nil="true"/>
    <ReleaseDate xmlns="0f8972cf-a4ab-4ff5-bdfe-8c4a5619956e" xsi:nil="true"/>
    <AdditionalClassifier xmlns="0f8972cf-a4ab-4ff5-bdfe-8c4a5619956e" xsi:nil="true"/>
    <ContentID xmlns="0f8972cf-a4ab-4ff5-bdfe-8c4a5619956e" xsi:nil="true"/>
    <Client xmlns="0f8972cf-a4ab-4ff5-bdfe-8c4a5619956e" xsi:nil="true"/>
    <Comments xmlns="0f8972cf-a4ab-4ff5-bdfe-8c4a5619956e" xsi:nil="true"/>
    <FileType xmlns="0f8972cf-a4ab-4ff5-bdfe-8c4a5619956e" xsi:nil="true"/>
    <Revision xmlns="0f8972cf-a4ab-4ff5-bdfe-8c4a5619956e" xsi:nil="true"/>
    <Creator xmlns="0f8972cf-a4ab-4ff5-bdfe-8c4a5619956e" xsi:nil="true"/>
    <Tags xmlns="0f8972cf-a4ab-4ff5-bdfe-8c4a5619956e" xsi:nil="true"/>
    <ProfileTrigger xmlns="0f8972cf-a4ab-4ff5-bdfe-8c4a5619956e" xsi:nil="true"/>
    <lcf76f155ced4ddcb4097134ff3c332f xmlns="0f8972cf-a4ab-4ff5-bdfe-8c4a5619956e">
      <Terms xmlns="http://schemas.microsoft.com/office/infopath/2007/PartnerControls"/>
    </lcf76f155ced4ddcb4097134ff3c332f>
    <ACSDescription xmlns="0f8972cf-a4ab-4ff5-bdfe-8c4a5619956e" xsi:nil="true"/>
    <_dlc_DocId xmlns="38a02bc3-0a05-414d-a88f-0c02f67e491f">2JEW4W6Q5YMV-1481409409-46796</_dlc_DocId>
    <_dlc_DocIdUrl xmlns="38a02bc3-0a05-414d-a88f-0c02f67e491f">
      <Url>https://anstostaff.sharepoint.com/sites/ControlsScientificComputing/_layouts/15/DocIdRedir.aspx?ID=2JEW4W6Q5YMV-1481409409-46796</Url>
      <Description>2JEW4W6Q5YMV-1481409409-46796</Description>
    </_dlc_DocIdUrl>
  </documentManagement>
</p:properties>
</file>

<file path=customXml/itemProps1.xml><?xml version="1.0" encoding="utf-8"?>
<ds:datastoreItem xmlns:ds="http://schemas.openxmlformats.org/officeDocument/2006/customXml" ds:itemID="{76EA39DB-92FC-40B4-A637-43B2ED3242CE}">
  <ds:schemaRefs>
    <ds:schemaRef ds:uri="0f8972cf-a4ab-4ff5-bdfe-8c4a5619956e"/>
    <ds:schemaRef ds:uri="38a02bc3-0a05-414d-a88f-0c02f67e491f"/>
    <ds:schemaRef ds:uri="8ab7175b-280f-4ab6-961e-b1f690f2e9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32D7E28-4BDD-4ACC-BCCF-1AC9477E741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8DF862C-C534-457D-A9AD-D4DA28C1B54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416FB20-F1A8-44CA-812C-D99CBCD16281}">
  <ds:schemaRefs>
    <ds:schemaRef ds:uri="0f8972cf-a4ab-4ff5-bdfe-8c4a5619956e"/>
    <ds:schemaRef ds:uri="38a02bc3-0a05-414d-a88f-0c02f67e491f"/>
    <ds:schemaRef ds:uri="8ab7175b-280f-4ab6-961e-b1f690f2e99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391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Fira Sans</vt:lpstr>
      <vt:lpstr>Wingdings</vt:lpstr>
      <vt:lpstr>Arial</vt:lpstr>
      <vt:lpstr>Fira Sans ExtraBold</vt:lpstr>
      <vt:lpstr>Fira Sans Light</vt:lpstr>
      <vt:lpstr>Calibri</vt:lpstr>
      <vt:lpstr>Poppins</vt:lpstr>
      <vt:lpstr>Fira Sans ExtraLight</vt:lpstr>
      <vt:lpstr>ANSTO Title</vt:lpstr>
      <vt:lpstr>ANSTO Main Content</vt:lpstr>
      <vt:lpstr>ANSTO Blue slides</vt:lpstr>
      <vt:lpstr>ANSTO Dark blue slides</vt:lpstr>
      <vt:lpstr>ANSTO Teal slides</vt:lpstr>
      <vt:lpstr>ANSTO Thank you slide</vt:lpstr>
      <vt:lpstr>AS motion architecture EtherCat extension</vt:lpstr>
      <vt:lpstr>We need to extend</vt:lpstr>
      <vt:lpstr>EtherCat for controls</vt:lpstr>
      <vt:lpstr>Options</vt:lpstr>
      <vt:lpstr>Architecture</vt:lpstr>
      <vt:lpstr>Standard Architecture</vt:lpstr>
      <vt:lpstr>PowerPoint Presentation</vt:lpstr>
      <vt:lpstr>PowerPoint Presentation</vt:lpstr>
      <vt:lpstr>Test setup</vt:lpstr>
      <vt:lpstr>PowerPoint Presentation</vt:lpstr>
      <vt:lpstr>Test setup</vt:lpstr>
      <vt:lpstr>Test results</vt:lpstr>
      <vt:lpstr>Prototyping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Computing</dc:title>
  <dc:creator>MOLL, Andreas</dc:creator>
  <cp:lastModifiedBy>AFSHAR, Nader</cp:lastModifiedBy>
  <cp:revision>15</cp:revision>
  <dcterms:created xsi:type="dcterms:W3CDTF">2021-07-06T06:37:38Z</dcterms:created>
  <dcterms:modified xsi:type="dcterms:W3CDTF">2022-10-19T01:26:46Z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0x01010065E0628C4F4E2A42858F5F6589C388C7</vt:lpwstr>
  </property>
  <property fmtid="{D5CDD505-2E9C-101B-9397-08002B2CF9AE}" pid="3" name="MediaServiceImageTags">
    <vt:lpwstr/>
  </property>
  <property fmtid="{D5CDD505-2E9C-101B-9397-08002B2CF9AE}" pid="4" name="_dlc_DocIdItemGuid">
    <vt:lpwstr>c30f324e-16e2-4785-9030-f9b08a27c29e</vt:lpwstr>
  </property>
</Properties>
</file>