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embeddedFontLst>
    <p:embeddedFont>
      <p:font typeface="Consolas"/>
      <p:regular r:id="rId29"/>
      <p:bold r:id="rId30"/>
      <p:italic r:id="rId31"/>
      <p:boldItalic r:id="rId32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Consola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Consolas-italic.fntdata"/><Relationship Id="rId30" Type="http://schemas.openxmlformats.org/officeDocument/2006/relationships/font" Target="fonts/Consolas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Consola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Having a monitored channel is what you want to have if you are actively polling in a loop ...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Recap what are the takeaways. Easy to use Java Channel Access library that improved developer performance. Uses modern Java 8 concepts and features and is fully based on the Java type system.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Java like Channel Access library - </a:t>
            </a:r>
            <a:r>
              <a:rPr lang="en">
                <a:solidFill>
                  <a:schemeClr val="dk1"/>
                </a:solidFill>
              </a:rPr>
              <a:t>Overcome mistakes done in jca/caj and again done in pvaccess library - Java library with the mindset of C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Performance - More performance because of slimmer choose stack, real focus is on developer performance...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Future - actually it is CompletableFuture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b="0" sz="4800">
                <a:solidFill>
                  <a:srgbClr val="68686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 sz="1800">
                <a:solidFill>
                  <a:srgbClr val="000000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6925" y="267549"/>
            <a:ext cx="1438200" cy="50849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>
                <a:solidFill>
                  <a:srgbClr val="68686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buSzPct val="100000"/>
              <a:buChar char="○"/>
              <a:defRPr sz="1400"/>
            </a:lvl2pPr>
            <a:lvl3pPr>
              <a:spcBef>
                <a:spcPts val="0"/>
              </a:spcBef>
              <a:buSzPct val="100000"/>
              <a:buAutoNum type="romanLcPeriod"/>
              <a:defRPr sz="1200"/>
            </a:lvl3pPr>
            <a:lvl4pPr>
              <a:spcBef>
                <a:spcPts val="0"/>
              </a:spcBef>
              <a:buSzPct val="100000"/>
              <a:buAutoNum type="arabicPeriod"/>
              <a:defRPr sz="1100"/>
            </a:lvl4pPr>
            <a:lvl5pPr>
              <a:spcBef>
                <a:spcPts val="0"/>
              </a:spcBef>
              <a:buSzPct val="100000"/>
              <a:buAutoNum type="alphaLcPeriod"/>
              <a:defRPr sz="1100"/>
            </a:lvl5pPr>
            <a:lvl6pPr>
              <a:spcBef>
                <a:spcPts val="0"/>
              </a:spcBef>
              <a:buSzPct val="100000"/>
              <a:buAutoNum type="romanLcPeriod"/>
              <a:defRPr sz="1100"/>
            </a:lvl6pPr>
            <a:lvl7pPr>
              <a:spcBef>
                <a:spcPts val="0"/>
              </a:spcBef>
              <a:buSzPct val="100000"/>
              <a:buAutoNum type="arabicPeriod"/>
              <a:defRPr sz="1100"/>
            </a:lvl7pPr>
            <a:lvl8pPr>
              <a:spcBef>
                <a:spcPts val="0"/>
              </a:spcBef>
              <a:buSzPct val="100000"/>
              <a:buAutoNum type="alphaLcPeriod"/>
              <a:defRPr sz="1100"/>
            </a:lvl8pPr>
            <a:lvl9pPr>
              <a:spcBef>
                <a:spcPts val="0"/>
              </a:spcBef>
              <a:buSzPct val="100000"/>
              <a:buAutoNum type="romanLcPeriod"/>
              <a:defRPr sz="11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Font typeface="Georgia"/>
              <a:defRPr b="0">
                <a:solidFill>
                  <a:srgbClr val="68686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4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100"/>
            </a:lvl4pPr>
            <a:lvl5pPr>
              <a:spcBef>
                <a:spcPts val="0"/>
              </a:spcBef>
              <a:buSzPct val="100000"/>
              <a:defRPr sz="1100"/>
            </a:lvl5pPr>
            <a:lvl6pPr>
              <a:spcBef>
                <a:spcPts val="0"/>
              </a:spcBef>
              <a:buSzPct val="100000"/>
              <a:defRPr sz="1100"/>
            </a:lvl6pPr>
            <a:lvl7pPr>
              <a:spcBef>
                <a:spcPts val="0"/>
              </a:spcBef>
              <a:buSzPct val="100000"/>
              <a:defRPr sz="1100"/>
            </a:lvl7pPr>
            <a:lvl8pPr>
              <a:spcBef>
                <a:spcPts val="0"/>
              </a:spcBef>
              <a:buSzPct val="100000"/>
              <a:defRPr sz="1100"/>
            </a:lvl8pPr>
            <a:lvl9pPr>
              <a:spcBef>
                <a:spcPts val="0"/>
              </a:spcBef>
              <a:buSzPct val="100000"/>
              <a:defRPr sz="11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4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100"/>
            </a:lvl4pPr>
            <a:lvl5pPr>
              <a:spcBef>
                <a:spcPts val="0"/>
              </a:spcBef>
              <a:buSzPct val="100000"/>
              <a:defRPr sz="1100"/>
            </a:lvl5pPr>
            <a:lvl6pPr>
              <a:spcBef>
                <a:spcPts val="0"/>
              </a:spcBef>
              <a:buSzPct val="100000"/>
              <a:defRPr sz="1100"/>
            </a:lvl6pPr>
            <a:lvl7pPr>
              <a:spcBef>
                <a:spcPts val="0"/>
              </a:spcBef>
              <a:buSzPct val="100000"/>
              <a:defRPr sz="1100"/>
            </a:lvl7pPr>
            <a:lvl8pPr>
              <a:spcBef>
                <a:spcPts val="0"/>
              </a:spcBef>
              <a:buSzPct val="100000"/>
              <a:defRPr sz="1100"/>
            </a:lvl8pPr>
            <a:lvl9pPr>
              <a:spcBef>
                <a:spcPts val="0"/>
              </a:spcBef>
              <a:buSzPct val="100000"/>
              <a:defRPr sz="11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Font typeface="Georgia"/>
              <a:defRPr b="0">
                <a:solidFill>
                  <a:srgbClr val="68686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457200" y="15775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86868"/>
              </a:buClr>
              <a:buFont typeface="Georgia"/>
              <a:defRPr b="0">
                <a:solidFill>
                  <a:srgbClr val="68686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 algn="ctr">
              <a:spcBef>
                <a:spcPts val="0"/>
              </a:spcBef>
              <a:defRPr/>
            </a:lvl2pPr>
            <a:lvl3pPr rtl="0" algn="ctr">
              <a:spcBef>
                <a:spcPts val="0"/>
              </a:spcBef>
              <a:defRPr/>
            </a:lvl3pPr>
            <a:lvl4pPr rtl="0" algn="ctr">
              <a:spcBef>
                <a:spcPts val="0"/>
              </a:spcBef>
              <a:defRPr/>
            </a:lvl4pPr>
            <a:lvl5pPr rtl="0" algn="ctr">
              <a:spcBef>
                <a:spcPts val="0"/>
              </a:spcBef>
              <a:defRPr/>
            </a:lvl5pPr>
            <a:lvl6pPr rtl="0" algn="ctr">
              <a:spcBef>
                <a:spcPts val="0"/>
              </a:spcBef>
              <a:defRPr/>
            </a:lvl6pPr>
            <a:lvl7pPr rtl="0" algn="ctr">
              <a:spcBef>
                <a:spcPts val="0"/>
              </a:spcBef>
              <a:defRPr/>
            </a:lvl7pPr>
            <a:lvl8pPr rtl="0" algn="ctr">
              <a:spcBef>
                <a:spcPts val="0"/>
              </a:spcBef>
              <a:defRPr/>
            </a:lvl8pPr>
            <a:lvl9pPr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>
                <a:solidFill>
                  <a:srgbClr val="68686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pic>
        <p:nvPicPr>
          <p:cNvPr id="7" name="Shape 7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896207" y="-3"/>
            <a:ext cx="561992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100">
                <a:solidFill>
                  <a:srgbClr val="B9B9B9"/>
                </a:solidFill>
              </a:rPr>
              <a:t>‹#›</a:t>
            </a:fld>
          </a:p>
        </p:txBody>
      </p:sp>
      <p:sp>
        <p:nvSpPr>
          <p:cNvPr id="9" name="Shape 9"/>
          <p:cNvSpPr txBox="1"/>
          <p:nvPr/>
        </p:nvSpPr>
        <p:spPr>
          <a:xfrm>
            <a:off x="5318875" y="4781700"/>
            <a:ext cx="33680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 sz="1100">
                <a:solidFill>
                  <a:srgbClr val="B9B9B9"/>
                </a:solidFill>
              </a:rPr>
              <a:t>© Paul Scherrer Institute - simon.ebner@psi.ch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github.com/channelaccess/ca" TargetMode="External"/><Relationship Id="rId4" Type="http://schemas.openxmlformats.org/officeDocument/2006/relationships/image" Target="../media/image0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github.com/channelaccess/ca" TargetMode="External"/><Relationship Id="rId4" Type="http://schemas.openxmlformats.org/officeDocument/2006/relationships/image" Target="../media/image0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github.com/channelaccess/ca/blob/master/src/test/java/org/epics/ca/test/Example.jav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github.com/channelaccess/ca/issues" TargetMode="External"/><Relationship Id="rId4" Type="http://schemas.openxmlformats.org/officeDocument/2006/relationships/hyperlink" Target="mailto:simon.ebner@psi.ch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3.png"/><Relationship Id="rId4" Type="http://schemas.openxmlformats.org/officeDocument/2006/relationships/image" Target="../media/image0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github.com/channelaccess/ca/releases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 Channel Access - CA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2467975" y="2602587"/>
            <a:ext cx="1881299" cy="1217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https://github.com/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channelaccess/ca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7150" y="2555037"/>
            <a:ext cx="1159800" cy="115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Getting Started - Context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Specify context properties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Properties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properties = new 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Properties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();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properties.setProperty(Context.Configuration.EPICS_CA_ADDR_LIST.toString(),"sls-cagw");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properties.setProperty(Context.Configuration.EPICS_CA_SERVER_PORT.toString(),"5062");</a:t>
            </a:r>
          </a:p>
          <a:p>
            <a:pPr rtl="0">
              <a:spcBef>
                <a:spcPts val="0"/>
              </a:spcBef>
              <a:buNone/>
            </a:pP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Context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context = 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Context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(properties);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Getting Started - Channel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Synchronous</a:t>
            </a:r>
          </a:p>
          <a:p>
            <a:pPr lvl="0" rtl="0">
              <a:lnSpc>
                <a:spcPct val="145000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Channel&lt;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channel 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context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createChannel(</a:t>
            </a:r>
            <a:r>
              <a:rPr lang="en" sz="1200">
                <a:solidFill>
                  <a:srgbClr val="183691"/>
                </a:solidFill>
                <a:latin typeface="Courier New"/>
                <a:ea typeface="Courier New"/>
                <a:cs typeface="Courier New"/>
                <a:sym typeface="Courier New"/>
              </a:rPr>
              <a:t>"MY_CHANNEL"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, Double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class);</a:t>
            </a:r>
          </a:p>
          <a:p>
            <a:pPr lvl="0" rtl="0">
              <a:lnSpc>
                <a:spcPct val="145000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channel.connect();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Asynchronous</a:t>
            </a:r>
          </a:p>
          <a:p>
            <a:pPr lvl="0" rtl="0">
              <a:lnSpc>
                <a:spcPct val="14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Channel&lt;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channel1 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context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createChannel(</a:t>
            </a:r>
            <a:r>
              <a:rPr lang="en" sz="1200">
                <a:solidFill>
                  <a:srgbClr val="183691"/>
                </a:solidFill>
                <a:latin typeface="Courier New"/>
                <a:ea typeface="Courier New"/>
                <a:cs typeface="Courier New"/>
                <a:sym typeface="Courier New"/>
              </a:rPr>
              <a:t>"adc02"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, Integer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class);</a:t>
            </a:r>
            <a:b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Channel&lt;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channel2 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context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createChannel(</a:t>
            </a:r>
            <a:r>
              <a:rPr lang="en" sz="1200">
                <a:solidFill>
                  <a:srgbClr val="183691"/>
                </a:solidFill>
                <a:latin typeface="Courier New"/>
                <a:ea typeface="Courier New"/>
                <a:cs typeface="Courier New"/>
                <a:sym typeface="Courier New"/>
              </a:rPr>
              <a:t>"adc03"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, String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class);</a:t>
            </a:r>
            <a:b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969896"/>
                </a:solidFill>
                <a:latin typeface="Courier New"/>
                <a:ea typeface="Courier New"/>
                <a:cs typeface="Courier New"/>
                <a:sym typeface="Courier New"/>
              </a:rPr>
              <a:t>// Wait for all channels to be connected</a:t>
            </a:r>
            <a:b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CompletableFuture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allOf(channel1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connectAsync(), channel2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connectAsync())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get();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… with Timeout</a:t>
            </a:r>
          </a:p>
          <a:p>
            <a:pPr lvl="0" rtl="0">
              <a:lnSpc>
                <a:spcPct val="14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channel.connectAsync().get(1, java.util.concurrent.TimeUnit.SECONDS);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Getting Started - Channel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If you want a generic type of channel use:</a:t>
            </a:r>
          </a:p>
          <a:p>
            <a:pPr lvl="0" rtl="0">
              <a:lnSpc>
                <a:spcPct val="14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A71D5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rtl="0">
              <a:lnSpc>
                <a:spcPct val="145000"/>
              </a:lnSpc>
              <a:spcBef>
                <a:spcPts val="0"/>
              </a:spcBef>
              <a:buNone/>
            </a:pP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Channel&lt;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Object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channel 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 context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createChannel(</a:t>
            </a:r>
            <a:r>
              <a:rPr lang="en" sz="1200">
                <a:solidFill>
                  <a:srgbClr val="183691"/>
                </a:solidFill>
                <a:latin typeface="Courier New"/>
                <a:ea typeface="Courier New"/>
                <a:cs typeface="Courier New"/>
                <a:sym typeface="Courier New"/>
              </a:rPr>
              <a:t>"MY_CHANNEL"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, Object</a:t>
            </a:r>
            <a:r>
              <a:rPr lang="en" sz="12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latin typeface="Courier New"/>
                <a:ea typeface="Courier New"/>
                <a:cs typeface="Courier New"/>
                <a:sym typeface="Courier New"/>
              </a:rPr>
              <a:t>class);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When doing a get/put you will get the correct native type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Getting Started - Commands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/>
              <a:t>Get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channel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get();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channel.getAsync();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channel.get(Graphic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class);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90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/>
              <a:t>Put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channel.put(1.0);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channel.putAsync(1.2);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 Best effort put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channel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putNoWait(</a:t>
            </a:r>
            <a:r>
              <a:rPr lang="en" sz="1200">
                <a:solidFill>
                  <a:srgbClr val="0086B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3.11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Getting Started - "Metadata Types"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Timestamped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Alarm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Graphic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Control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Getting Started - Monitor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Add Monitor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Monitor&lt;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monitor 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adc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addValueMonitor(value 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System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println(value));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Monitor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&lt;Timestamped&lt;Double&gt;&gt; monitor = channel.addMonitor( 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Timestamped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.class,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value -&gt; { 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(value != null) System.out.println(new 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(value.getMillis()) +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" / " + value.getValue());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);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333333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Remove Monitor</a:t>
            </a:r>
          </a:p>
          <a:p>
            <a:pPr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monitor.close()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Getting Started - Listeners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Connection Listener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Listener listener 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channel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addConnectionListener(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(channel, state) 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System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println(channel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getName()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 sz="1200">
                <a:solidFill>
                  <a:srgbClr val="18369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 is connected? "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state));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Access Rights Listener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Listener listener 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channel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addAccessRightListener(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(channel, rights) 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System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println(channel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getName()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 sz="1200">
                <a:solidFill>
                  <a:srgbClr val="18369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 is rights? "</a:t>
            </a:r>
            <a:r>
              <a:rPr lang="en" sz="1200">
                <a:solidFill>
                  <a:srgbClr val="A71D5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rights));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Remove Listener</a:t>
            </a:r>
          </a:p>
          <a:p>
            <a:pPr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listener.close()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More Stuff ...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u="sng">
                <a:solidFill>
                  <a:srgbClr val="0086B3"/>
                </a:solidFill>
                <a:hlinkClick r:id="rId3"/>
              </a:rPr>
              <a:t>https://github.com/channelaccess/ca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1546300" y="1763837"/>
            <a:ext cx="1881299" cy="1217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https://github.com/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channelaccess/ca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950" y="1716837"/>
            <a:ext cx="1159800" cy="115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Documentation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rgbClr val="0075A7"/>
                </a:solidFill>
                <a:hlinkClick r:id="rId3"/>
              </a:rPr>
              <a:t>https://github.com/channelaccess/ca</a:t>
            </a:r>
            <a:r>
              <a:rPr lang="en"/>
              <a:t> 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1546300" y="1763837"/>
            <a:ext cx="1881299" cy="1217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https://github.com/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channelaccess/ca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950" y="1716837"/>
            <a:ext cx="1159800" cy="115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rgbClr val="0086B3"/>
                </a:solidFill>
                <a:hlinkClick r:id="rId3"/>
              </a:rPr>
              <a:t>https://github.com/channelaccess/ca/blob/master/src/test/java/org/epics/ca/test/Example.java</a:t>
            </a:r>
            <a:r>
              <a:rPr lang="en">
                <a:solidFill>
                  <a:srgbClr val="0086B3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Acknowledgements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Features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Getting Started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Commands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Documentation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Examples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Issues / Contribute / Feedback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Issues / Contribute / Feedback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b="1" lang="en"/>
              <a:t>Issues</a:t>
            </a:r>
            <a:r>
              <a:rPr lang="en"/>
              <a:t> / </a:t>
            </a:r>
            <a:r>
              <a:rPr b="1" lang="en"/>
              <a:t>Bugs</a:t>
            </a:r>
            <a:r>
              <a:rPr lang="en"/>
              <a:t>:</a:t>
            </a:r>
            <a:r>
              <a:rPr lang="en">
                <a:solidFill>
                  <a:srgbClr val="0086B3"/>
                </a:solidFill>
              </a:rPr>
              <a:t> </a:t>
            </a:r>
            <a:r>
              <a:rPr lang="en" u="sng">
                <a:solidFill>
                  <a:srgbClr val="0086B3"/>
                </a:solidFill>
                <a:hlinkClick r:id="rId3"/>
              </a:rPr>
              <a:t>https://github.com/channelaccess/ca/issues</a:t>
            </a:r>
            <a:r>
              <a:rPr lang="en">
                <a:solidFill>
                  <a:srgbClr val="0075A7"/>
                </a:solidFill>
              </a:rPr>
              <a:t> 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b="1" lang="en"/>
              <a:t>Contribute</a:t>
            </a:r>
            <a:r>
              <a:rPr lang="en"/>
              <a:t> by cloning the repository on github.com and file your pull request !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General feedback, useful code snippets, examples : </a:t>
            </a:r>
            <a:r>
              <a:rPr lang="en" u="sng">
                <a:solidFill>
                  <a:srgbClr val="0086B3"/>
                </a:solidFill>
                <a:hlinkClick r:id="rId4"/>
              </a:rPr>
              <a:t>simon.ebner@psi.ch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2675" y="2389525"/>
            <a:ext cx="1040599" cy="1058674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 txBox="1"/>
          <p:nvPr/>
        </p:nvSpPr>
        <p:spPr>
          <a:xfrm>
            <a:off x="6439575" y="2373987"/>
            <a:ext cx="1881299" cy="1217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Simon Ebner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Paul Scherrer Institute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WBGB/001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5232 Villigen PSI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simon.ebner@psi.ch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5366475" y="1589787"/>
            <a:ext cx="2720399" cy="56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686868"/>
                </a:solidFill>
                <a:latin typeface="Georgia"/>
                <a:ea typeface="Georgia"/>
                <a:cs typeface="Georgia"/>
                <a:sym typeface="Georgia"/>
              </a:rPr>
              <a:t>Contact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460575" y="1589787"/>
            <a:ext cx="2720399" cy="56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686868"/>
                </a:solidFill>
                <a:latin typeface="Georgia"/>
                <a:ea typeface="Georgia"/>
                <a:cs typeface="Georgia"/>
                <a:sym typeface="Georgia"/>
              </a:rPr>
              <a:t>Details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2544175" y="2373987"/>
            <a:ext cx="1881299" cy="1217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</a:rPr>
              <a:t>https://github.com/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channelaccess/ca</a:t>
            </a:r>
          </a:p>
        </p:txBody>
      </p:sp>
      <p:pic>
        <p:nvPicPr>
          <p:cNvPr id="167" name="Shape 1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550" y="2326437"/>
            <a:ext cx="1159800" cy="115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Questions ?</a:t>
            </a:r>
          </a:p>
        </p:txBody>
      </p:sp>
      <p:sp>
        <p:nvSpPr>
          <p:cNvPr id="173" name="Shape 173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Colors</a:t>
            </a:r>
          </a:p>
        </p:txBody>
      </p:sp>
      <p:sp>
        <p:nvSpPr>
          <p:cNvPr id="179" name="Shape 179"/>
          <p:cNvSpPr/>
          <p:nvPr/>
        </p:nvSpPr>
        <p:spPr>
          <a:xfrm>
            <a:off x="2152501" y="1723200"/>
            <a:ext cx="355102" cy="355155"/>
          </a:xfrm>
          <a:prstGeom prst="rect">
            <a:avLst/>
          </a:prstGeom>
          <a:solidFill>
            <a:srgbClr val="FDCA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2583992" y="1723200"/>
            <a:ext cx="355102" cy="355155"/>
          </a:xfrm>
          <a:prstGeom prst="rect">
            <a:avLst/>
          </a:prstGeom>
          <a:solidFill>
            <a:srgbClr val="FED43E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3015485" y="1723200"/>
            <a:ext cx="355102" cy="355155"/>
          </a:xfrm>
          <a:prstGeom prst="rect">
            <a:avLst/>
          </a:prstGeom>
          <a:solidFill>
            <a:srgbClr val="FEDE74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3442482" y="1723200"/>
            <a:ext cx="355102" cy="355155"/>
          </a:xfrm>
          <a:prstGeom prst="rect">
            <a:avLst/>
          </a:prstGeom>
          <a:solidFill>
            <a:srgbClr val="FFEAA8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3869478" y="1723200"/>
            <a:ext cx="355102" cy="355155"/>
          </a:xfrm>
          <a:prstGeom prst="rect">
            <a:avLst/>
          </a:prstGeom>
          <a:solidFill>
            <a:srgbClr val="FFF5D6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2152501" y="2159279"/>
            <a:ext cx="355102" cy="355155"/>
          </a:xfrm>
          <a:prstGeom prst="rect">
            <a:avLst/>
          </a:prstGeom>
          <a:solidFill>
            <a:srgbClr val="EB5B0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EB5B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2583992" y="2159279"/>
            <a:ext cx="355102" cy="355155"/>
          </a:xfrm>
          <a:prstGeom prst="rect">
            <a:avLst/>
          </a:prstGeom>
          <a:solidFill>
            <a:srgbClr val="EE7B34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3015485" y="2159279"/>
            <a:ext cx="355102" cy="355155"/>
          </a:xfrm>
          <a:prstGeom prst="rect">
            <a:avLst/>
          </a:prstGeom>
          <a:solidFill>
            <a:srgbClr val="F29E62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3442482" y="2159279"/>
            <a:ext cx="355102" cy="355155"/>
          </a:xfrm>
          <a:prstGeom prst="rect">
            <a:avLst/>
          </a:prstGeom>
          <a:solidFill>
            <a:srgbClr val="F6C096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3869478" y="2159279"/>
            <a:ext cx="355102" cy="355155"/>
          </a:xfrm>
          <a:prstGeom prst="rect">
            <a:avLst/>
          </a:prstGeom>
          <a:solidFill>
            <a:srgbClr val="FBE1CC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2152501" y="2590862"/>
            <a:ext cx="355102" cy="355155"/>
          </a:xfrm>
          <a:prstGeom prst="rect">
            <a:avLst/>
          </a:prstGeom>
          <a:solidFill>
            <a:srgbClr val="C50006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EB5B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2583992" y="2590862"/>
            <a:ext cx="355102" cy="355155"/>
          </a:xfrm>
          <a:prstGeom prst="rect">
            <a:avLst/>
          </a:prstGeom>
          <a:solidFill>
            <a:srgbClr val="D04729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3015485" y="2590862"/>
            <a:ext cx="355102" cy="355155"/>
          </a:xfrm>
          <a:prstGeom prst="rect">
            <a:avLst/>
          </a:prstGeom>
          <a:solidFill>
            <a:srgbClr val="DA7252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3442482" y="2590862"/>
            <a:ext cx="355102" cy="355155"/>
          </a:xfrm>
          <a:prstGeom prst="rect">
            <a:avLst/>
          </a:prstGeom>
          <a:solidFill>
            <a:srgbClr val="E7A287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3869478" y="2590862"/>
            <a:ext cx="355102" cy="355155"/>
          </a:xfrm>
          <a:prstGeom prst="rect">
            <a:avLst/>
          </a:prstGeom>
          <a:solidFill>
            <a:srgbClr val="F3D2C2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2152501" y="3031436"/>
            <a:ext cx="355102" cy="355155"/>
          </a:xfrm>
          <a:prstGeom prst="rect">
            <a:avLst/>
          </a:prstGeom>
          <a:solidFill>
            <a:srgbClr val="85543A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2583992" y="3031436"/>
            <a:ext cx="355102" cy="355155"/>
          </a:xfrm>
          <a:prstGeom prst="rect">
            <a:avLst/>
          </a:prstGeom>
          <a:solidFill>
            <a:srgbClr val="9A7059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3015485" y="3031436"/>
            <a:ext cx="355102" cy="355155"/>
          </a:xfrm>
          <a:prstGeom prst="rect">
            <a:avLst/>
          </a:prstGeom>
          <a:solidFill>
            <a:srgbClr val="B2917D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3442482" y="3031436"/>
            <a:ext cx="355102" cy="355155"/>
          </a:xfrm>
          <a:prstGeom prst="rect">
            <a:avLst/>
          </a:prstGeom>
          <a:solidFill>
            <a:srgbClr val="CAB5A6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3869478" y="3031436"/>
            <a:ext cx="355102" cy="355155"/>
          </a:xfrm>
          <a:prstGeom prst="rect">
            <a:avLst/>
          </a:prstGeom>
          <a:solidFill>
            <a:srgbClr val="E4D9D2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2152501" y="3467515"/>
            <a:ext cx="355102" cy="355155"/>
          </a:xfrm>
          <a:prstGeom prst="rect">
            <a:avLst/>
          </a:prstGeom>
          <a:solidFill>
            <a:srgbClr val="8F7111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EB5B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2583992" y="3467515"/>
            <a:ext cx="355102" cy="355155"/>
          </a:xfrm>
          <a:prstGeom prst="rect">
            <a:avLst/>
          </a:prstGeom>
          <a:solidFill>
            <a:srgbClr val="A48841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" name="Shape 201"/>
          <p:cNvSpPr/>
          <p:nvPr/>
        </p:nvSpPr>
        <p:spPr>
          <a:xfrm>
            <a:off x="3015485" y="3467515"/>
            <a:ext cx="355102" cy="355155"/>
          </a:xfrm>
          <a:prstGeom prst="rect">
            <a:avLst/>
          </a:prstGeom>
          <a:solidFill>
            <a:srgbClr val="BAA46A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3442482" y="3467515"/>
            <a:ext cx="355102" cy="355155"/>
          </a:xfrm>
          <a:prstGeom prst="rect">
            <a:avLst/>
          </a:prstGeom>
          <a:solidFill>
            <a:srgbClr val="D0C19B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3869478" y="3467515"/>
            <a:ext cx="355102" cy="355155"/>
          </a:xfrm>
          <a:prstGeom prst="rect">
            <a:avLst/>
          </a:prstGeom>
          <a:solidFill>
            <a:srgbClr val="E8E1CE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2152501" y="3899098"/>
            <a:ext cx="355102" cy="355155"/>
          </a:xfrm>
          <a:prstGeom prst="rect">
            <a:avLst/>
          </a:prstGeom>
          <a:solidFill>
            <a:srgbClr val="82911A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EB5B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2583992" y="3899098"/>
            <a:ext cx="355102" cy="355155"/>
          </a:xfrm>
          <a:prstGeom prst="rect">
            <a:avLst/>
          </a:prstGeom>
          <a:solidFill>
            <a:srgbClr val="9BA34C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3015485" y="3899098"/>
            <a:ext cx="355102" cy="355155"/>
          </a:xfrm>
          <a:prstGeom prst="rect">
            <a:avLst/>
          </a:prstGeom>
          <a:solidFill>
            <a:srgbClr val="B5B874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3442482" y="3899098"/>
            <a:ext cx="355102" cy="355155"/>
          </a:xfrm>
          <a:prstGeom prst="rect">
            <a:avLst/>
          </a:prstGeom>
          <a:solidFill>
            <a:srgbClr val="CED0A4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3869478" y="3899098"/>
            <a:ext cx="355102" cy="355155"/>
          </a:xfrm>
          <a:prstGeom prst="rect">
            <a:avLst/>
          </a:prstGeom>
          <a:solidFill>
            <a:srgbClr val="E7E8D3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4552674" y="1723200"/>
            <a:ext cx="355102" cy="355155"/>
          </a:xfrm>
          <a:prstGeom prst="rect">
            <a:avLst/>
          </a:prstGeom>
          <a:solidFill>
            <a:srgbClr val="197418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4984165" y="1723200"/>
            <a:ext cx="355102" cy="355155"/>
          </a:xfrm>
          <a:prstGeom prst="rect">
            <a:avLst/>
          </a:prstGeom>
          <a:solidFill>
            <a:srgbClr val="518A42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5415657" y="1723200"/>
            <a:ext cx="355102" cy="355155"/>
          </a:xfrm>
          <a:prstGeom prst="rect">
            <a:avLst/>
          </a:prstGeom>
          <a:solidFill>
            <a:srgbClr val="7DA569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5842654" y="1723200"/>
            <a:ext cx="355102" cy="355155"/>
          </a:xfrm>
          <a:prstGeom prst="rect">
            <a:avLst/>
          </a:prstGeom>
          <a:solidFill>
            <a:srgbClr val="A8C39A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6269650" y="1723200"/>
            <a:ext cx="355102" cy="355155"/>
          </a:xfrm>
          <a:prstGeom prst="rect">
            <a:avLst/>
          </a:prstGeom>
          <a:solidFill>
            <a:srgbClr val="D4E2CE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4552674" y="2159279"/>
            <a:ext cx="355102" cy="355155"/>
          </a:xfrm>
          <a:prstGeom prst="rect">
            <a:avLst/>
          </a:prstGeom>
          <a:solidFill>
            <a:srgbClr val="7C204E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EB5B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4984165" y="2159279"/>
            <a:ext cx="355102" cy="355155"/>
          </a:xfrm>
          <a:prstGeom prst="rect">
            <a:avLst/>
          </a:prstGeom>
          <a:solidFill>
            <a:srgbClr val="914967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5415657" y="2159279"/>
            <a:ext cx="355102" cy="355155"/>
          </a:xfrm>
          <a:prstGeom prst="rect">
            <a:avLst/>
          </a:prstGeom>
          <a:solidFill>
            <a:srgbClr val="AA7084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5842654" y="2159279"/>
            <a:ext cx="355102" cy="355155"/>
          </a:xfrm>
          <a:prstGeom prst="rect">
            <a:avLst/>
          </a:prstGeom>
          <a:solidFill>
            <a:srgbClr val="C49FAA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6269650" y="2159279"/>
            <a:ext cx="355102" cy="355155"/>
          </a:xfrm>
          <a:prstGeom prst="rect">
            <a:avLst/>
          </a:prstGeom>
          <a:solidFill>
            <a:srgbClr val="E1D0D5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4552674" y="2590862"/>
            <a:ext cx="355102" cy="355155"/>
          </a:xfrm>
          <a:prstGeom prst="rect">
            <a:avLst/>
          </a:prstGeom>
          <a:solidFill>
            <a:srgbClr val="003B6E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EB5B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Shape 220"/>
          <p:cNvSpPr/>
          <p:nvPr/>
        </p:nvSpPr>
        <p:spPr>
          <a:xfrm>
            <a:off x="4984165" y="2590862"/>
            <a:ext cx="355102" cy="355155"/>
          </a:xfrm>
          <a:prstGeom prst="rect">
            <a:avLst/>
          </a:prstGeom>
          <a:solidFill>
            <a:srgbClr val="405583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5415657" y="2590862"/>
            <a:ext cx="355102" cy="355155"/>
          </a:xfrm>
          <a:prstGeom prst="rect">
            <a:avLst/>
          </a:prstGeom>
          <a:solidFill>
            <a:srgbClr val="69769E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5842654" y="2590862"/>
            <a:ext cx="355102" cy="355155"/>
          </a:xfrm>
          <a:prstGeom prst="rect">
            <a:avLst/>
          </a:prstGeom>
          <a:solidFill>
            <a:srgbClr val="989FBD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6269650" y="2590862"/>
            <a:ext cx="355102" cy="355155"/>
          </a:xfrm>
          <a:prstGeom prst="rect">
            <a:avLst/>
          </a:prstGeom>
          <a:solidFill>
            <a:srgbClr val="CBCFDF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4552674" y="3242719"/>
            <a:ext cx="355102" cy="355155"/>
          </a:xfrm>
          <a:prstGeom prst="rect">
            <a:avLst/>
          </a:prstGeom>
          <a:solidFill>
            <a:srgbClr val="009BA2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5" name="Shape 225"/>
          <p:cNvSpPr/>
          <p:nvPr/>
        </p:nvSpPr>
        <p:spPr>
          <a:xfrm>
            <a:off x="4984165" y="3242719"/>
            <a:ext cx="355102" cy="355155"/>
          </a:xfrm>
          <a:prstGeom prst="rect">
            <a:avLst/>
          </a:prstGeom>
          <a:solidFill>
            <a:srgbClr val="00ADB3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6" name="Shape 226"/>
          <p:cNvSpPr/>
          <p:nvPr/>
        </p:nvSpPr>
        <p:spPr>
          <a:xfrm>
            <a:off x="5415657" y="3242719"/>
            <a:ext cx="355102" cy="355155"/>
          </a:xfrm>
          <a:prstGeom prst="rect">
            <a:avLst/>
          </a:prstGeom>
          <a:solidFill>
            <a:srgbClr val="66BFC5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7" name="Shape 227"/>
          <p:cNvSpPr/>
          <p:nvPr/>
        </p:nvSpPr>
        <p:spPr>
          <a:xfrm>
            <a:off x="5842654" y="3242719"/>
            <a:ext cx="355102" cy="355155"/>
          </a:xfrm>
          <a:prstGeom prst="rect">
            <a:avLst/>
          </a:prstGeom>
          <a:solidFill>
            <a:srgbClr val="A1D5D9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8" name="Shape 228"/>
          <p:cNvSpPr/>
          <p:nvPr/>
        </p:nvSpPr>
        <p:spPr>
          <a:xfrm>
            <a:off x="6269650" y="3242719"/>
            <a:ext cx="355102" cy="355155"/>
          </a:xfrm>
          <a:prstGeom prst="rect">
            <a:avLst/>
          </a:prstGeom>
          <a:solidFill>
            <a:srgbClr val="D4EBED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Shape 229"/>
          <p:cNvSpPr/>
          <p:nvPr/>
        </p:nvSpPr>
        <p:spPr>
          <a:xfrm>
            <a:off x="4552674" y="3678798"/>
            <a:ext cx="355102" cy="355155"/>
          </a:xfrm>
          <a:prstGeom prst="rect">
            <a:avLst/>
          </a:prstGeom>
          <a:solidFill>
            <a:srgbClr val="009EC4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EB5B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4984165" y="3678798"/>
            <a:ext cx="355102" cy="355155"/>
          </a:xfrm>
          <a:prstGeom prst="rect">
            <a:avLst/>
          </a:prstGeom>
          <a:solidFill>
            <a:srgbClr val="00B0CF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5415657" y="3678798"/>
            <a:ext cx="355102" cy="355155"/>
          </a:xfrm>
          <a:prstGeom prst="rect">
            <a:avLst/>
          </a:prstGeom>
          <a:solidFill>
            <a:srgbClr val="62C1DA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2" name="Shape 232"/>
          <p:cNvSpPr/>
          <p:nvPr/>
        </p:nvSpPr>
        <p:spPr>
          <a:xfrm>
            <a:off x="5842654" y="3678798"/>
            <a:ext cx="355102" cy="355155"/>
          </a:xfrm>
          <a:prstGeom prst="rect">
            <a:avLst/>
          </a:prstGeom>
          <a:solidFill>
            <a:srgbClr val="9FD7E8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6269650" y="3678798"/>
            <a:ext cx="355102" cy="355155"/>
          </a:xfrm>
          <a:prstGeom prst="rect">
            <a:avLst/>
          </a:prstGeom>
          <a:solidFill>
            <a:srgbClr val="D3ECF4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Shape 234"/>
          <p:cNvSpPr/>
          <p:nvPr/>
        </p:nvSpPr>
        <p:spPr>
          <a:xfrm>
            <a:off x="4552674" y="4110381"/>
            <a:ext cx="355102" cy="355155"/>
          </a:xfrm>
          <a:prstGeom prst="rect">
            <a:avLst/>
          </a:prstGeom>
          <a:solidFill>
            <a:srgbClr val="0075A7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EB5B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4984165" y="4110381"/>
            <a:ext cx="355102" cy="355155"/>
          </a:xfrm>
          <a:prstGeom prst="rect">
            <a:avLst/>
          </a:prstGeom>
          <a:solidFill>
            <a:srgbClr val="368BB6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5415657" y="4110381"/>
            <a:ext cx="355102" cy="355155"/>
          </a:xfrm>
          <a:prstGeom prst="rect">
            <a:avLst/>
          </a:prstGeom>
          <a:solidFill>
            <a:srgbClr val="71A3C7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7" name="Shape 237"/>
          <p:cNvSpPr/>
          <p:nvPr/>
        </p:nvSpPr>
        <p:spPr>
          <a:xfrm>
            <a:off x="5842654" y="4110381"/>
            <a:ext cx="355102" cy="355155"/>
          </a:xfrm>
          <a:prstGeom prst="rect">
            <a:avLst/>
          </a:prstGeom>
          <a:solidFill>
            <a:srgbClr val="A3C0D9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Shape 238"/>
          <p:cNvSpPr/>
          <p:nvPr/>
        </p:nvSpPr>
        <p:spPr>
          <a:xfrm>
            <a:off x="6269650" y="4110381"/>
            <a:ext cx="355102" cy="355155"/>
          </a:xfrm>
          <a:prstGeom prst="rect">
            <a:avLst/>
          </a:prstGeom>
          <a:solidFill>
            <a:srgbClr val="D3E1ED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Shape 239"/>
          <p:cNvSpPr/>
          <p:nvPr/>
        </p:nvSpPr>
        <p:spPr>
          <a:xfrm>
            <a:off x="2152501" y="1115650"/>
            <a:ext cx="355102" cy="355155"/>
          </a:xfrm>
          <a:prstGeom prst="rect">
            <a:avLst/>
          </a:prstGeom>
          <a:solidFill>
            <a:srgbClr val="505050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2583992" y="1115650"/>
            <a:ext cx="355102" cy="355155"/>
          </a:xfrm>
          <a:prstGeom prst="rect">
            <a:avLst/>
          </a:prstGeom>
          <a:solidFill>
            <a:srgbClr val="686868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3015485" y="1115650"/>
            <a:ext cx="355102" cy="355155"/>
          </a:xfrm>
          <a:prstGeom prst="rect">
            <a:avLst/>
          </a:prstGeom>
          <a:solidFill>
            <a:srgbClr val="969696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3442482" y="1115650"/>
            <a:ext cx="355102" cy="355155"/>
          </a:xfrm>
          <a:prstGeom prst="rect">
            <a:avLst/>
          </a:prstGeom>
          <a:solidFill>
            <a:srgbClr val="B9B9B9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3869478" y="1115650"/>
            <a:ext cx="355102" cy="355155"/>
          </a:xfrm>
          <a:prstGeom prst="rect">
            <a:avLst/>
          </a:prstGeom>
          <a:solidFill>
            <a:srgbClr val="E5E5E5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Acknowledgements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b="1" lang="en"/>
              <a:t>Matej Sekoranja </a:t>
            </a:r>
            <a:r>
              <a:rPr lang="en"/>
              <a:t>(Cosylab) - Implementation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b="1" lang="en"/>
              <a:t>Tom Slejko</a:t>
            </a:r>
            <a:r>
              <a:rPr lang="en"/>
              <a:t> (Cosylab)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Features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Java style Channel Access library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No prerequisites other than </a:t>
            </a:r>
            <a:r>
              <a:rPr b="1" lang="en"/>
              <a:t>Java 8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Use of modern Java 8 concepts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(Developer) Performance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Easy deployment of the library (Maven, Gradle, ...)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Available on Maven Central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Features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Simplicity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Use of Java type system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Synchronous and asynchronous operations for get, put, connect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Efficient handling of parallel operations without the need to use threads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Chaining of actions/operations, e.g. set this, then set that, … (Reactive Programming)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Easily get additional metadata to value: Timestamp, Alarms, Graphic, Control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Support of all listeners ChannelAccess supports: ConnectionListener, AccessRightListener, Value Listener (Monitor)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Basics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Context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Used to create channels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Channel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Class/Object representing a Channel Access channel (connection)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Future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Handle for a result that will be available in the future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For asynchronous operations (suffix </a:t>
            </a:r>
            <a:r>
              <a:rPr b="1" lang="en"/>
              <a:t>Async</a:t>
            </a:r>
            <a:r>
              <a:rPr lang="en"/>
              <a:t>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Channels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Utility class to facilitate various (non standard Channel Access) operations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Basics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The library always provides synchronous and asynchronous operations.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Asynchronous operations just have the postfix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Async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Asynchronous operations always return a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CompletableFuture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86868"/>
                </a:solidFill>
                <a:latin typeface="Georgia"/>
                <a:ea typeface="Georgia"/>
                <a:cs typeface="Georgia"/>
                <a:sym typeface="Georgia"/>
              </a:rPr>
              <a:t>Manual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Download latest release: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https://github.com/channelaccess/ca/releases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86868"/>
                </a:solidFill>
              </a:rPr>
              <a:t>Gradle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Add following line to the dependency section of your  build.gradle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compile 'org.epics:ca:1.0.0'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86868"/>
                </a:solidFill>
              </a:rPr>
              <a:t>Maven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Add following lines to the depency section of your Maven pom.xml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&lt;dependency&gt;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&lt;groupId&gt;org.epics&lt;/groupId&gt;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&lt;artifactId&gt;ca&lt;/artifactId&gt;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&lt;version&gt;1.0.0&lt;/version&gt;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&lt;/dependency&gt;</a:t>
            </a:r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Getting Started - Get The Library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Getting Started - Use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try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(Context context </a:t>
            </a:r>
            <a:r>
              <a:rPr lang="en" sz="14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Context())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indent="45720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Channel&lt;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Double</a:t>
            </a:r>
            <a:r>
              <a:rPr lang="en" sz="14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channel </a:t>
            </a:r>
            <a:r>
              <a:rPr lang="en" sz="14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457200" lvl="0" marL="9144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context</a:t>
            </a:r>
            <a:r>
              <a:rPr lang="en" sz="14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createChannel("MY_CHANNEL",Double</a:t>
            </a:r>
            <a:r>
              <a:rPr lang="en" sz="14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class);</a:t>
            </a:r>
          </a:p>
          <a:p>
            <a:pPr indent="45720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channel</a:t>
            </a:r>
            <a:r>
              <a:rPr lang="en" sz="1400">
                <a:solidFill>
                  <a:srgbClr val="FFEAA8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connect();</a:t>
            </a:r>
          </a:p>
          <a:p>
            <a:pPr indent="45720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System</a:t>
            </a:r>
            <a:r>
              <a:rPr lang="en" sz="14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" sz="14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println(channel</a:t>
            </a:r>
            <a:r>
              <a:rPr lang="en" sz="14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get());</a:t>
            </a:r>
          </a:p>
          <a:p>
            <a:pPr indent="45720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channel</a:t>
            </a:r>
            <a:r>
              <a:rPr lang="en" sz="1400">
                <a:solidFill>
                  <a:srgbClr val="A71D5D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close();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