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6" r:id="rId2"/>
  </p:sldMasterIdLst>
  <p:notesMasterIdLst>
    <p:notesMasterId r:id="rId16"/>
  </p:notesMasterIdLst>
  <p:sldIdLst>
    <p:sldId id="256" r:id="rId3"/>
    <p:sldId id="275" r:id="rId4"/>
    <p:sldId id="277" r:id="rId5"/>
    <p:sldId id="285" r:id="rId6"/>
    <p:sldId id="286" r:id="rId7"/>
    <p:sldId id="281" r:id="rId8"/>
    <p:sldId id="287" r:id="rId9"/>
    <p:sldId id="278" r:id="rId10"/>
    <p:sldId id="279" r:id="rId11"/>
    <p:sldId id="288" r:id="rId12"/>
    <p:sldId id="283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20F0-4419-4819-87C0-AD518C59719A}" type="datetimeFigureOut">
              <a:rPr lang="en-AU" smtClean="0"/>
              <a:pPr/>
              <a:t>17/10/2015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1B95A-E868-448F-990A-F0DF1947F4B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C1181-A3FD-435D-8EB7-44E477AD082D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ustralian Synchrotron_PRIM_[CMYK]w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9" y="1731433"/>
            <a:ext cx="24336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iffratcion_Graphic.png"/>
          <p:cNvPicPr>
            <a:picLocks noChangeAspect="1"/>
          </p:cNvPicPr>
          <p:nvPr/>
        </p:nvPicPr>
        <p:blipFill>
          <a:blip r:embed="rId3" cstate="print"/>
          <a:srcRect l="49033" t="2776" b="2765"/>
          <a:stretch>
            <a:fillRect/>
          </a:stretch>
        </p:blipFill>
        <p:spPr bwMode="auto">
          <a:xfrm>
            <a:off x="0" y="0"/>
            <a:ext cx="272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Australian Synchrotron_PRIM_[CMYK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6" y="1722967"/>
            <a:ext cx="244792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710" y="2476494"/>
            <a:ext cx="5929290" cy="147002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3962416"/>
            <a:ext cx="592929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1818"/>
            <a:ext cx="2133600" cy="366183"/>
          </a:xfrm>
        </p:spPr>
        <p:txBody>
          <a:bodyPr/>
          <a:lstStyle>
            <a:lvl1pPr algn="r">
              <a:defRPr smtClean="0">
                <a:solidFill>
                  <a:schemeClr val="accent1"/>
                </a:solidFill>
              </a:defRPr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38" y="1238251"/>
            <a:ext cx="1643062" cy="69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05501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12760"/>
            <a:ext cx="9144000" cy="5445241"/>
          </a:xfrm>
          <a:ln w="76200">
            <a:noFill/>
          </a:ln>
        </p:spPr>
        <p:txBody>
          <a:bodyPr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5200" y="63944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0A65-A7F4-432B-B468-AF870F989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32989"/>
            <a:ext cx="7772400" cy="1362075"/>
          </a:xfrm>
        </p:spPr>
        <p:txBody>
          <a:bodyPr anchor="t"/>
          <a:lstStyle>
            <a:lvl1pPr algn="l">
              <a:defRPr sz="32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28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932" y="1316567"/>
            <a:ext cx="4249167" cy="48958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16567"/>
            <a:ext cx="4249167" cy="48958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660" y="1535113"/>
            <a:ext cx="42699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660" y="2174874"/>
            <a:ext cx="4269996" cy="40375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1502" y="1535113"/>
            <a:ext cx="427167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1502" y="2174874"/>
            <a:ext cx="4271673" cy="40375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09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5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184"/>
            <a:ext cx="5715000" cy="1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89013" y="2755901"/>
            <a:ext cx="7143750" cy="3179233"/>
            <a:chOff x="324632" y="1428742"/>
            <a:chExt cx="8352000" cy="2786082"/>
          </a:xfrm>
        </p:grpSpPr>
        <p:cxnSp>
          <p:nvCxnSpPr>
            <p:cNvPr id="6" name="Straight Connector 4"/>
            <p:cNvCxnSpPr/>
            <p:nvPr/>
          </p:nvCxnSpPr>
          <p:spPr>
            <a:xfrm>
              <a:off x="324632" y="2821784"/>
              <a:ext cx="8352000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014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102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191878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16200" y="4142318"/>
            <a:ext cx="3881438" cy="410633"/>
            <a:chOff x="2226846" y="2643188"/>
            <a:chExt cx="4537942" cy="360000"/>
          </a:xfrm>
        </p:grpSpPr>
        <p:sp>
          <p:nvSpPr>
            <p:cNvPr id="11" name="Rectangle 10"/>
            <p:cNvSpPr/>
            <p:nvPr/>
          </p:nvSpPr>
          <p:spPr>
            <a:xfrm>
              <a:off x="2226846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13000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4722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26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95817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412751"/>
            <a:ext cx="2882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27F7-5C4A-41AF-8F84-441265491A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16085"/>
            <a:ext cx="8607455" cy="429722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1" y="1316567"/>
            <a:ext cx="5357823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B00B-DE38-421D-9D8A-A5829AFC3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1336498"/>
            <a:ext cx="6536914" cy="4684791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DE43-E099-4931-BF46-56E12DB8F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38" y="1238251"/>
            <a:ext cx="1643062" cy="69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05501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12760"/>
            <a:ext cx="9144000" cy="5445241"/>
          </a:xfrm>
          <a:ln w="76200">
            <a:noFill/>
          </a:ln>
        </p:spPr>
        <p:txBody>
          <a:bodyPr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5200" y="63944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0A65-A7F4-432B-B468-AF870F989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316567"/>
            <a:ext cx="8569647" cy="489585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9576" y="1316567"/>
            <a:ext cx="4104421" cy="4225747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87579" y="1316567"/>
            <a:ext cx="4105596" cy="4224668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A4DB-D30A-4381-8251-A9D8F1CE9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6526" y="1316566"/>
            <a:ext cx="3239674" cy="432067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51920" y="1124744"/>
            <a:ext cx="5041255" cy="489654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23AC-5029-4731-A7FA-102F130A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7158" y="1125688"/>
            <a:ext cx="5006930" cy="4895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2132" y="1316566"/>
            <a:ext cx="3321043" cy="442919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1320-DE58-4AD3-A93E-715DFF862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57158" y="1316567"/>
            <a:ext cx="8247290" cy="489585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0886-11D2-4E81-9064-ED81C4C96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09575" y="1316567"/>
            <a:ext cx="8483600" cy="470535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173-F073-4972-86A0-AAB35B98B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09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5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184"/>
            <a:ext cx="5715000" cy="1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89013" y="2755901"/>
            <a:ext cx="7143750" cy="3179233"/>
            <a:chOff x="324632" y="1428742"/>
            <a:chExt cx="8352000" cy="2786082"/>
          </a:xfrm>
        </p:grpSpPr>
        <p:cxnSp>
          <p:nvCxnSpPr>
            <p:cNvPr id="6" name="Straight Connector 4"/>
            <p:cNvCxnSpPr/>
            <p:nvPr/>
          </p:nvCxnSpPr>
          <p:spPr>
            <a:xfrm>
              <a:off x="324632" y="2821784"/>
              <a:ext cx="8352000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014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102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191878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16200" y="4142318"/>
            <a:ext cx="3881438" cy="410633"/>
            <a:chOff x="2226846" y="2643188"/>
            <a:chExt cx="4537942" cy="360000"/>
          </a:xfrm>
        </p:grpSpPr>
        <p:sp>
          <p:nvSpPr>
            <p:cNvPr id="11" name="Rectangle 10"/>
            <p:cNvSpPr/>
            <p:nvPr/>
          </p:nvSpPr>
          <p:spPr>
            <a:xfrm>
              <a:off x="2226846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13000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4722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26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95817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412751"/>
            <a:ext cx="2882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27F7-5C4A-41AF-8F84-441265491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ffratcion_Graphic.png"/>
          <p:cNvPicPr>
            <a:picLocks noChangeAspect="1"/>
          </p:cNvPicPr>
          <p:nvPr/>
        </p:nvPicPr>
        <p:blipFill>
          <a:blip r:embed="rId2" cstate="print"/>
          <a:srcRect l="49033" t="2776" b="2765"/>
          <a:stretch>
            <a:fillRect/>
          </a:stretch>
        </p:blipFill>
        <p:spPr bwMode="auto">
          <a:xfrm>
            <a:off x="0" y="0"/>
            <a:ext cx="272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43" y="1731433"/>
            <a:ext cx="24336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710" y="2476497"/>
            <a:ext cx="592929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3962416"/>
            <a:ext cx="592929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1821"/>
            <a:ext cx="2133600" cy="366183"/>
          </a:xfrm>
        </p:spPr>
        <p:txBody>
          <a:bodyPr/>
          <a:lstStyle>
            <a:lvl1pPr algn="r">
              <a:defRPr smtClean="0">
                <a:solidFill>
                  <a:srgbClr val="D1D0D2"/>
                </a:solidFill>
              </a:defRPr>
            </a:lvl1pPr>
          </a:lstStyle>
          <a:p>
            <a:pPr>
              <a:defRPr/>
            </a:pPr>
            <a:fld id="{88099CB2-A985-4107-AB56-5DAD9651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ffratcion_Graphic.png"/>
          <p:cNvPicPr>
            <a:picLocks noChangeAspect="1"/>
          </p:cNvPicPr>
          <p:nvPr/>
        </p:nvPicPr>
        <p:blipFill>
          <a:blip r:embed="rId2" cstate="print"/>
          <a:srcRect l="49033" t="2776" b="2765"/>
          <a:stretch>
            <a:fillRect/>
          </a:stretch>
        </p:blipFill>
        <p:spPr bwMode="auto">
          <a:xfrm>
            <a:off x="0" y="0"/>
            <a:ext cx="272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ustralian Synchrotron_PRIM_[CMYK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80" y="1722970"/>
            <a:ext cx="244792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710" y="2476497"/>
            <a:ext cx="592929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710" y="3962416"/>
            <a:ext cx="592929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1821"/>
            <a:ext cx="2133600" cy="366183"/>
          </a:xfrm>
        </p:spPr>
        <p:txBody>
          <a:bodyPr/>
          <a:lstStyle>
            <a:lvl1pPr algn="r"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C7510BC-F428-4040-9965-1CD5DAA15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5" y="1316568"/>
            <a:ext cx="8572560" cy="470535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FF4D-8B76-4F32-9553-802F006EB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16085"/>
            <a:ext cx="8607455" cy="429722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1" y="1316567"/>
            <a:ext cx="5357823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B00B-DE38-421D-9D8A-A5829AFC36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7"/>
            <a:ext cx="1835150" cy="508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09575" y="1316568"/>
            <a:ext cx="8483600" cy="47053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9202-B67D-497F-A064-24D5F09F9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4" y="1916085"/>
            <a:ext cx="8607455" cy="410520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5" y="1316568"/>
            <a:ext cx="5357823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7DA4-E847-4984-935A-6F29BF232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10234" y="1316568"/>
            <a:ext cx="8582945" cy="47053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D26C-BC47-41FC-BED8-3B537C7BF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87810" y="1316568"/>
            <a:ext cx="6436523" cy="4705351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54B6-4C4E-4B83-A047-3A90C96B8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5724" y="1316580"/>
            <a:ext cx="4177104" cy="4321781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14877" y="1316569"/>
            <a:ext cx="4178299" cy="432067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87FC-C853-48DD-B20C-1FE776074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5536" y="1315625"/>
            <a:ext cx="3312368" cy="4417633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90144" y="1124744"/>
            <a:ext cx="5003035" cy="489717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54F1-AF26-4892-B655-D76CC3A3D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9422" y="1125688"/>
            <a:ext cx="5006930" cy="48962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2136" y="1316569"/>
            <a:ext cx="3321043" cy="442919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4D0D-D47E-44C0-9E97-47AD55917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7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905503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8736"/>
            <a:ext cx="9144000" cy="5829267"/>
          </a:xfrm>
          <a:ln w="76200">
            <a:noFill/>
          </a:ln>
        </p:spPr>
        <p:txBody>
          <a:bodyPr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EBAC-989B-424F-A363-11A3C3DDF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48902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75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B405-ABA3-47A8-AAAD-278436B6F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16" y="73060"/>
            <a:ext cx="688665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C6BF-CCD9-43B2-A5CE-CB34B570F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09575" y="1316567"/>
            <a:ext cx="8483600" cy="47053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173-F073-4972-86A0-AAB35B98B7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20" y="1535113"/>
            <a:ext cx="414606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20" y="2174877"/>
            <a:ext cx="4146064" cy="3847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35113"/>
            <a:ext cx="417646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726" y="2070629"/>
            <a:ext cx="41764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9984-99D9-48F4-B7BD-55C6C411C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7116" y="73063"/>
            <a:ext cx="6886652" cy="859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BC6C-A9CF-4F18-A8DA-2536647AA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09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 descr="gradient_band_CMY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185"/>
            <a:ext cx="5715000" cy="1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89013" y="2755904"/>
            <a:ext cx="7143750" cy="3179233"/>
            <a:chOff x="324632" y="1428742"/>
            <a:chExt cx="8352000" cy="2786082"/>
          </a:xfrm>
        </p:grpSpPr>
        <p:cxnSp>
          <p:nvCxnSpPr>
            <p:cNvPr id="6" name="Straight Connector 4"/>
            <p:cNvCxnSpPr/>
            <p:nvPr/>
          </p:nvCxnSpPr>
          <p:spPr>
            <a:xfrm>
              <a:off x="324632" y="2821784"/>
              <a:ext cx="8352000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014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102022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191878" y="2821784"/>
              <a:ext cx="2786082" cy="0"/>
            </a:xfrm>
            <a:prstGeom prst="line">
              <a:avLst/>
            </a:prstGeom>
            <a:ln>
              <a:solidFill>
                <a:srgbClr val="C6C6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16200" y="4142321"/>
            <a:ext cx="3881438" cy="410633"/>
            <a:chOff x="2226846" y="2643188"/>
            <a:chExt cx="4537942" cy="360000"/>
          </a:xfrm>
        </p:grpSpPr>
        <p:sp>
          <p:nvSpPr>
            <p:cNvPr id="11" name="Rectangle 10"/>
            <p:cNvSpPr/>
            <p:nvPr/>
          </p:nvSpPr>
          <p:spPr>
            <a:xfrm>
              <a:off x="2226846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13000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4722" y="2643188"/>
              <a:ext cx="36006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27" descr="Australian Synchrotron_PRIM_[CMYK]w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395817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psf\Host\Client Active\Synchrotron\GOVERNMENT LOGO LINE_CMYK REVERSED new no Austr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412751"/>
            <a:ext cx="2882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9579" y="1700809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0" y="6417733"/>
            <a:ext cx="9144000" cy="366184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BC3D0EF-15B3-4342-9073-C5C88720C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5EF5-EED5-4719-9D52-ACD2DE13C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57158" y="1316567"/>
            <a:ext cx="8247290" cy="48958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0886-11D2-4E81-9064-ED81C4C96B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1336498"/>
            <a:ext cx="6536914" cy="4684791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DE43-E099-4931-BF46-56E12DB8F0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it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9576" y="1316567"/>
            <a:ext cx="4104421" cy="4225747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87579" y="1316567"/>
            <a:ext cx="4105596" cy="4224668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A4DB-D30A-4381-8251-A9D8F1CE99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6526" y="1316566"/>
            <a:ext cx="3239674" cy="432067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51920" y="1124744"/>
            <a:ext cx="5041255" cy="489654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23AC-5029-4731-A7FA-102F130AA3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8850" y="937685"/>
            <a:ext cx="1835150" cy="10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7158" y="1125688"/>
            <a:ext cx="5006930" cy="4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2132" y="1316566"/>
            <a:ext cx="3321043" cy="4429199"/>
          </a:xfrm>
          <a:ln w="76200">
            <a:solidFill>
              <a:srgbClr val="706F72"/>
            </a:solidFill>
            <a:miter lim="800000"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1320-DE58-4AD3-A93E-715DFF8621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6F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st\Client Active\Synchrotron\GOVERNMENT LOGO LINE_CMYK new no Australia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91413" y="6309784"/>
            <a:ext cx="1403350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33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6" y="74084"/>
            <a:ext cx="6886575" cy="8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316567"/>
            <a:ext cx="864235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030" name="Picture 14" descr="Diffratcion_Graphic.png"/>
          <p:cNvPicPr>
            <a:picLocks noChangeAspect="1"/>
          </p:cNvPicPr>
          <p:nvPr/>
        </p:nvPicPr>
        <p:blipFill>
          <a:blip r:embed="rId29" cstate="print"/>
          <a:srcRect t="55528" r="35989"/>
          <a:stretch>
            <a:fillRect/>
          </a:stretch>
        </p:blipFill>
        <p:spPr bwMode="auto">
          <a:xfrm>
            <a:off x="7126288" y="0"/>
            <a:ext cx="20177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gradient_band_CMYK.pn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933452"/>
            <a:ext cx="3708400" cy="1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Australian Synchrotron_PRIM_[CMYK].pn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3851" y="6303434"/>
            <a:ext cx="1058863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0" y="6417733"/>
            <a:ext cx="91440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A3CCE8-1A9D-4B2B-B376-153D3DA9FC6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704" r:id="rId26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6F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3" y="1316568"/>
            <a:ext cx="8607425" cy="47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933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8" y="74084"/>
            <a:ext cx="6886575" cy="8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pic>
        <p:nvPicPr>
          <p:cNvPr id="2053" name="Picture 18" descr="Diffratcion_Graphic.png"/>
          <p:cNvPicPr>
            <a:picLocks noChangeAspect="1"/>
          </p:cNvPicPr>
          <p:nvPr/>
        </p:nvPicPr>
        <p:blipFill>
          <a:blip r:embed="rId19" cstate="print"/>
          <a:srcRect t="55528" r="35989"/>
          <a:stretch>
            <a:fillRect/>
          </a:stretch>
        </p:blipFill>
        <p:spPr bwMode="auto">
          <a:xfrm>
            <a:off x="7126288" y="0"/>
            <a:ext cx="20177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0" descr="gradient_band_CMYK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933453"/>
            <a:ext cx="3708400" cy="1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4" descr="Australian Synchrotron_PRIM_[CMYK]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3853" y="6294969"/>
            <a:ext cx="1058863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9788" y="5801786"/>
            <a:ext cx="684212" cy="366183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9191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6950CE-F235-4245-818C-87E721DE5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2" descr="\\psf\Host\Client Active\Synchrotron\GOVERNMENT LOGO LINE_CMYK new no Australia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9213" y="6309785"/>
            <a:ext cx="1403350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otorapp.github.io/Galil-3-0/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214688" y="2780928"/>
            <a:ext cx="5929312" cy="197302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An EPICS solution for </a:t>
            </a:r>
            <a:r>
              <a:rPr lang="en-AU" dirty="0" err="1" smtClean="0"/>
              <a:t>Galil</a:t>
            </a:r>
            <a:r>
              <a:rPr lang="en-AU" dirty="0" smtClean="0"/>
              <a:t> products that can provide a comprehensive, and high performance motor and PLC control system for use at synchrotrons and other research laboratories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21F7ED-6E71-4AC0-81FF-DF9A3B8C1C7E}" type="slidenum">
              <a:rPr lang="en-A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Profile moves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16567"/>
            <a:ext cx="4033143" cy="3624601"/>
          </a:xfrm>
        </p:spPr>
        <p:txBody>
          <a:bodyPr/>
          <a:lstStyle/>
          <a:p>
            <a:r>
              <a:rPr lang="en-AU" sz="1800" dirty="0" smtClean="0"/>
              <a:t>Available on 21x3 model and above</a:t>
            </a:r>
          </a:p>
          <a:p>
            <a:r>
              <a:rPr lang="en-AU" sz="1800" dirty="0" smtClean="0"/>
              <a:t>From spreadsheet to delivery takes only minutes</a:t>
            </a:r>
          </a:p>
          <a:p>
            <a:r>
              <a:rPr lang="en-AU" sz="1800" dirty="0" smtClean="0"/>
              <a:t>Tools provided to analyse the trajectory and ensure it’s within constraints</a:t>
            </a:r>
          </a:p>
          <a:p>
            <a:r>
              <a:rPr lang="en-AU" sz="1800" dirty="0" smtClean="0"/>
              <a:t>Relative and absolute modes</a:t>
            </a:r>
          </a:p>
          <a:p>
            <a:r>
              <a:rPr lang="en-AU" sz="1800" dirty="0" smtClean="0"/>
              <a:t>Position compare can be used to trigger external detectors</a:t>
            </a:r>
            <a:endParaRPr lang="en-AU" sz="1800" dirty="0"/>
          </a:p>
        </p:txBody>
      </p:sp>
      <p:pic>
        <p:nvPicPr>
          <p:cNvPr id="4" name="Content Placeholder 3" descr="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1916832"/>
            <a:ext cx="48965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Coordinate system (CS) motors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16567"/>
            <a:ext cx="4321175" cy="4895851"/>
          </a:xfrm>
        </p:spPr>
        <p:txBody>
          <a:bodyPr/>
          <a:lstStyle/>
          <a:p>
            <a:r>
              <a:rPr lang="en-AU" sz="1800" dirty="0" smtClean="0"/>
              <a:t>8 coordinate system motors per controller.  Axis I to P.</a:t>
            </a:r>
          </a:p>
          <a:p>
            <a:r>
              <a:rPr lang="en-AU" sz="1800" dirty="0" smtClean="0"/>
              <a:t>10 variables for use in kinematics</a:t>
            </a:r>
          </a:p>
          <a:p>
            <a:r>
              <a:rPr lang="en-AU" sz="1800" dirty="0" smtClean="0"/>
              <a:t>Coordinate system motors contain kinematic methods</a:t>
            </a:r>
          </a:p>
          <a:p>
            <a:pPr lvl="1"/>
            <a:r>
              <a:rPr lang="en-AU" sz="1400" dirty="0" smtClean="0"/>
              <a:t>Parse equations</a:t>
            </a:r>
          </a:p>
          <a:p>
            <a:pPr lvl="1"/>
            <a:r>
              <a:rPr lang="en-AU" sz="1400" dirty="0" smtClean="0"/>
              <a:t>Forward transform</a:t>
            </a:r>
          </a:p>
          <a:p>
            <a:pPr lvl="1"/>
            <a:r>
              <a:rPr lang="en-AU" sz="1400" dirty="0" smtClean="0"/>
              <a:t>Reverse transform</a:t>
            </a:r>
          </a:p>
          <a:p>
            <a:r>
              <a:rPr lang="en-AU" sz="1800" dirty="0" smtClean="0"/>
              <a:t>Kinematics and variables all database adjustable whilst IOC running</a:t>
            </a:r>
          </a:p>
          <a:p>
            <a:r>
              <a:rPr lang="en-AU" sz="1800" dirty="0" smtClean="0"/>
              <a:t>Multi-mode coordinated motion easily implemented</a:t>
            </a:r>
          </a:p>
          <a:p>
            <a:r>
              <a:rPr lang="en-AU" sz="1800" dirty="0" smtClean="0"/>
              <a:t>Nesting allowed</a:t>
            </a:r>
          </a:p>
        </p:txBody>
      </p:sp>
      <p:pic>
        <p:nvPicPr>
          <p:cNvPr id="6" name="Picture 5" descr="Screenshot-Kinema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367589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Coordinate system (CS) motors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16567"/>
            <a:ext cx="6337399" cy="1752393"/>
          </a:xfrm>
        </p:spPr>
        <p:txBody>
          <a:bodyPr/>
          <a:lstStyle/>
          <a:p>
            <a:r>
              <a:rPr lang="en-AU" sz="1800" dirty="0" smtClean="0"/>
              <a:t>Mix closed-loop and open loop motors</a:t>
            </a:r>
          </a:p>
          <a:p>
            <a:r>
              <a:rPr lang="en-AU" sz="1800" dirty="0" smtClean="0"/>
              <a:t>Mix different gear ratios, and resolution</a:t>
            </a:r>
          </a:p>
          <a:p>
            <a:r>
              <a:rPr lang="en-AU" sz="1800" dirty="0" smtClean="0"/>
              <a:t>Limits reporting</a:t>
            </a:r>
          </a:p>
          <a:p>
            <a:r>
              <a:rPr lang="en-AU" sz="1800" dirty="0" smtClean="0"/>
              <a:t>Underlying kinematics model could be used on any controller that supports coordinating groups of motors</a:t>
            </a:r>
          </a:p>
          <a:p>
            <a:endParaRPr lang="en-AU" sz="1800" dirty="0" smtClean="0"/>
          </a:p>
          <a:p>
            <a:endParaRPr lang="en-AU" sz="18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 descr="qe_motor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12976"/>
            <a:ext cx="2160240" cy="1917427"/>
          </a:xfrm>
          <a:prstGeom prst="rect">
            <a:avLst/>
          </a:prstGeom>
        </p:spPr>
      </p:pic>
      <p:pic>
        <p:nvPicPr>
          <p:cNvPr id="12" name="Picture 20" descr="motor_medm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24788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Download </a:t>
            </a:r>
            <a:r>
              <a:rPr lang="en-AU" dirty="0" smtClean="0">
                <a:hlinkClick r:id="rId2"/>
              </a:rPr>
              <a:t>http</a:t>
            </a:r>
            <a:r>
              <a:rPr lang="en-AU" dirty="0" smtClean="0">
                <a:hlinkClick r:id="rId2"/>
              </a:rPr>
              <a:t>://motorapp.github.io/Galil-3-0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r>
              <a:rPr lang="en-AU" dirty="0" smtClean="0"/>
              <a:t>Demo </a:t>
            </a:r>
            <a:r>
              <a:rPr lang="en-AU" dirty="0" smtClean="0"/>
              <a:t>at Motion Solutions Australia </a:t>
            </a:r>
            <a:r>
              <a:rPr lang="en-AU" dirty="0" smtClean="0"/>
              <a:t>booth</a:t>
            </a:r>
          </a:p>
          <a:p>
            <a:r>
              <a:rPr lang="en-AU" dirty="0" smtClean="0"/>
              <a:t>Questions?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EPICS </a:t>
            </a:r>
            <a:r>
              <a:rPr lang="en-AU" dirty="0" err="1" smtClean="0"/>
              <a:t>Galil</a:t>
            </a:r>
            <a:r>
              <a:rPr lang="en-AU" dirty="0" smtClean="0"/>
              <a:t> </a:t>
            </a:r>
            <a:r>
              <a:rPr lang="en-AU" dirty="0" smtClean="0"/>
              <a:t>Driver 3-1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8687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Replacement for </a:t>
            </a:r>
            <a:r>
              <a:rPr lang="en-AU" dirty="0" err="1" smtClean="0"/>
              <a:t>Galil</a:t>
            </a:r>
            <a:r>
              <a:rPr lang="en-AU" dirty="0" smtClean="0"/>
              <a:t> 1-5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ASYN </a:t>
            </a:r>
            <a:r>
              <a:rPr lang="en-AU" dirty="0" smtClean="0"/>
              <a:t>model 3 architecture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Connects to all </a:t>
            </a:r>
            <a:r>
              <a:rPr lang="en-AU" dirty="0" err="1" smtClean="0"/>
              <a:t>Galil</a:t>
            </a:r>
            <a:r>
              <a:rPr lang="en-AU" dirty="0" smtClean="0"/>
              <a:t> controllers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Uses EPICS motor record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Adds a litany of new features such as </a:t>
            </a:r>
          </a:p>
          <a:p>
            <a:pPr marL="457200" lvl="2">
              <a:buFont typeface="Arial" pitchFamily="34" charset="0"/>
              <a:buChar char="•"/>
            </a:pPr>
            <a:r>
              <a:rPr lang="en-AU" dirty="0" smtClean="0"/>
              <a:t>Auto amplifier on/off</a:t>
            </a:r>
          </a:p>
          <a:p>
            <a:pPr marL="457200" lvl="2">
              <a:buFont typeface="Arial" pitchFamily="34" charset="0"/>
              <a:buChar char="•"/>
            </a:pPr>
            <a:r>
              <a:rPr lang="en-AU" dirty="0" smtClean="0"/>
              <a:t>Auto brake on/off</a:t>
            </a:r>
          </a:p>
          <a:p>
            <a:pPr marL="457200" lvl="2">
              <a:buFont typeface="Arial" pitchFamily="34" charset="0"/>
              <a:buChar char="•"/>
            </a:pPr>
            <a:r>
              <a:rPr lang="en-AU" dirty="0" smtClean="0"/>
              <a:t>Profile motion</a:t>
            </a:r>
          </a:p>
          <a:p>
            <a:pPr marL="457200" lvl="2">
              <a:buFont typeface="Arial" pitchFamily="34" charset="0"/>
              <a:buChar char="•"/>
            </a:pPr>
            <a:r>
              <a:rPr lang="en-AU" dirty="0" smtClean="0"/>
              <a:t>Coordinate system motors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Simple and intuitive to use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Provides high performance and flexibility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The easy way to meet your demanding requirements</a:t>
            </a:r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  <a:p>
            <a:pPr marL="0" lvl="1"/>
            <a:endParaRPr lang="en-AU" dirty="0" smtClean="0"/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</p:txBody>
      </p:sp>
      <p:pic>
        <p:nvPicPr>
          <p:cNvPr id="8" name="Picture 25" descr="DMC500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4527732" cy="25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RIO473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43953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Bundled software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8687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Example IOC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err="1" smtClean="0"/>
              <a:t>Autosave</a:t>
            </a:r>
            <a:r>
              <a:rPr lang="en-AU" dirty="0" smtClean="0"/>
              <a:t> request files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QE framework and MEDM screens</a:t>
            </a:r>
          </a:p>
          <a:p>
            <a:pPr marL="0" lvl="1">
              <a:buFont typeface="Arial" pitchFamily="34" charset="0"/>
              <a:buChar char="•"/>
            </a:pPr>
            <a:r>
              <a:rPr lang="en-AU" dirty="0" smtClean="0"/>
              <a:t>QE screens are based on Qt and provide for a more intuitive experience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AU" dirty="0" smtClean="0"/>
              <a:t>Especially true for the more complex functions (</a:t>
            </a:r>
            <a:r>
              <a:rPr lang="en-AU" dirty="0" err="1" smtClean="0"/>
              <a:t>eg</a:t>
            </a:r>
            <a:r>
              <a:rPr lang="en-AU" dirty="0" smtClean="0"/>
              <a:t>  Kinematics definition)</a:t>
            </a:r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  <a:p>
            <a:pPr marL="0" lvl="1"/>
            <a:endParaRPr lang="en-AU" dirty="0" smtClean="0"/>
          </a:p>
          <a:p>
            <a:pPr marL="0" lvl="1">
              <a:buFont typeface="Arial" pitchFamily="34" charset="0"/>
              <a:buChar char="•"/>
            </a:pPr>
            <a:endParaRPr lang="en-AU" dirty="0" smtClean="0"/>
          </a:p>
        </p:txBody>
      </p:sp>
      <p:pic>
        <p:nvPicPr>
          <p:cNvPr id="6" name="Picture 8" descr="medm_ctrl_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261052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creenshot-GalilControl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ASYN based communications</a:t>
            </a:r>
          </a:p>
          <a:p>
            <a:r>
              <a:rPr lang="en-AU" dirty="0" smtClean="0"/>
              <a:t>Two connections per controller</a:t>
            </a:r>
          </a:p>
          <a:p>
            <a:pPr lvl="1"/>
            <a:r>
              <a:rPr lang="en-AU" dirty="0" smtClean="0"/>
              <a:t>TCP  Synchronous command/response</a:t>
            </a:r>
          </a:p>
          <a:p>
            <a:pPr lvl="1"/>
            <a:r>
              <a:rPr lang="en-AU" dirty="0" smtClean="0"/>
              <a:t>UDP Asynchronous stream</a:t>
            </a:r>
          </a:p>
          <a:p>
            <a:pPr marL="342900" lvl="1" indent="-342900">
              <a:buFont typeface="Arial" charset="0"/>
              <a:buChar char="•"/>
            </a:pPr>
            <a:r>
              <a:rPr lang="en-AU" sz="2400" dirty="0" smtClean="0"/>
              <a:t>Serial also supported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AU" sz="2400" dirty="0" smtClean="0"/>
              <a:t>Time between UDP packets</a:t>
            </a:r>
          </a:p>
          <a:p>
            <a:pPr marL="742950" lvl="2" indent="-342900"/>
            <a:r>
              <a:rPr lang="en-AU" sz="2200" dirty="0" smtClean="0"/>
              <a:t>RIO PLC – 2ms</a:t>
            </a:r>
          </a:p>
          <a:p>
            <a:pPr marL="742950" lvl="2" indent="-342900"/>
            <a:r>
              <a:rPr lang="en-AU" sz="2200" dirty="0" smtClean="0"/>
              <a:t>DMC-2xxx-8ms</a:t>
            </a:r>
          </a:p>
          <a:p>
            <a:pPr marL="742950" lvl="2" indent="-342900"/>
            <a:r>
              <a:rPr lang="en-AU" sz="2200" dirty="0" smtClean="0"/>
              <a:t>DMC-4xxx-2ms</a:t>
            </a:r>
          </a:p>
          <a:p>
            <a:pPr marL="342900" lvl="2" indent="-342900"/>
            <a:r>
              <a:rPr lang="en-AU" sz="2400" dirty="0" smtClean="0"/>
              <a:t>Sophisticated connection management</a:t>
            </a:r>
          </a:p>
          <a:p>
            <a:pPr marL="342900" lvl="2" indent="-342900"/>
            <a:r>
              <a:rPr lang="en-AU" sz="2400" dirty="0" smtClean="0"/>
              <a:t>Manage controller code</a:t>
            </a:r>
          </a:p>
          <a:p>
            <a:pPr marL="742950" lvl="2" indent="-342900"/>
            <a:endParaRPr lang="en-AU" sz="2200" dirty="0" smtClean="0"/>
          </a:p>
          <a:p>
            <a:pPr marL="742950" lvl="2" indent="-342900"/>
            <a:endParaRPr lang="en-A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level programming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Sophisticated code generator</a:t>
            </a:r>
          </a:p>
          <a:p>
            <a:pPr lvl="1"/>
            <a:r>
              <a:rPr lang="en-AU" dirty="0" smtClean="0"/>
              <a:t>Behaviour when limits activated, home program</a:t>
            </a:r>
          </a:p>
          <a:p>
            <a:pPr lvl="1"/>
            <a:r>
              <a:rPr lang="en-AU" dirty="0" smtClean="0"/>
              <a:t>Provided home program is feature rich and features can be enabled/disabled (</a:t>
            </a:r>
            <a:r>
              <a:rPr lang="en-AU" dirty="0" err="1" smtClean="0"/>
              <a:t>eg</a:t>
            </a:r>
            <a:r>
              <a:rPr lang="en-AU" dirty="0" smtClean="0"/>
              <a:t>. Use encoder index, jog after home to).</a:t>
            </a:r>
          </a:p>
          <a:p>
            <a:r>
              <a:rPr lang="en-AU" dirty="0" smtClean="0"/>
              <a:t>Most cases require no code at all</a:t>
            </a:r>
          </a:p>
          <a:p>
            <a:r>
              <a:rPr lang="en-AU" dirty="0" smtClean="0"/>
              <a:t>Supports construction of code from template</a:t>
            </a:r>
          </a:p>
          <a:p>
            <a:pPr lvl="1"/>
            <a:r>
              <a:rPr lang="en-AU" sz="2000" dirty="0" smtClean="0"/>
              <a:t>Header, axis1, axis2, .., footer</a:t>
            </a:r>
          </a:p>
          <a:p>
            <a:pPr marL="342900" lvl="1" indent="-342900">
              <a:buFont typeface="Arial" charset="0"/>
              <a:buChar char="•"/>
            </a:pPr>
            <a:r>
              <a:rPr lang="en-AU" sz="2400" dirty="0" smtClean="0"/>
              <a:t>Supports complete custom code and will manage it’s delivery to controller</a:t>
            </a:r>
          </a:p>
          <a:p>
            <a:pPr marL="742950" lvl="2" indent="-342900"/>
            <a:endParaRPr lang="en-AU" sz="2200" dirty="0" smtClean="0"/>
          </a:p>
          <a:p>
            <a:pPr marL="742950" lvl="2" indent="-342900"/>
            <a:endParaRPr lang="en-A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RIO PLC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Cost effective option for general control  &lt; $500 USD</a:t>
            </a:r>
          </a:p>
          <a:p>
            <a:r>
              <a:rPr lang="en-AU" sz="1800" dirty="0" smtClean="0"/>
              <a:t>Dual </a:t>
            </a:r>
            <a:r>
              <a:rPr lang="en-AU" sz="1800" dirty="0" err="1" smtClean="0"/>
              <a:t>ethernet</a:t>
            </a:r>
            <a:endParaRPr lang="en-AU" sz="1800" dirty="0" smtClean="0"/>
          </a:p>
          <a:p>
            <a:r>
              <a:rPr lang="en-AU" sz="1800" dirty="0" smtClean="0"/>
              <a:t>Provides access to digital and </a:t>
            </a:r>
            <a:r>
              <a:rPr lang="en-AU" sz="1800" dirty="0" err="1" smtClean="0"/>
              <a:t>analog</a:t>
            </a:r>
            <a:r>
              <a:rPr lang="en-AU" sz="1800" dirty="0" smtClean="0"/>
              <a:t> IO</a:t>
            </a:r>
          </a:p>
          <a:p>
            <a:r>
              <a:rPr lang="en-AU" sz="1800" dirty="0" smtClean="0"/>
              <a:t>Example IOC provides access to 24 Digital In/Out and 8 </a:t>
            </a:r>
            <a:r>
              <a:rPr lang="en-AU" sz="1800" dirty="0" err="1" smtClean="0"/>
              <a:t>Analogs</a:t>
            </a:r>
            <a:endParaRPr lang="en-AU" sz="1800" dirty="0" smtClean="0"/>
          </a:p>
          <a:p>
            <a:pPr lvl="1"/>
            <a:r>
              <a:rPr lang="en-AU" sz="1400" dirty="0" smtClean="0"/>
              <a:t>ADC 16 bit option</a:t>
            </a:r>
          </a:p>
          <a:p>
            <a:r>
              <a:rPr lang="en-AU" sz="1800" dirty="0" smtClean="0"/>
              <a:t>2ms UDP updates</a:t>
            </a:r>
          </a:p>
          <a:p>
            <a:endParaRPr lang="en-AU" sz="1800" dirty="0" smtClean="0"/>
          </a:p>
        </p:txBody>
      </p:sp>
      <p:pic>
        <p:nvPicPr>
          <p:cNvPr id="5" name="Picture 32" descr="Screenshot-Analog and Digital I-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3039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motor control</a:t>
            </a:r>
            <a:endParaRPr lang="en-AU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Motor record used for both real, and CS motors</a:t>
            </a:r>
          </a:p>
          <a:p>
            <a:r>
              <a:rPr lang="en-AU" sz="1800" dirty="0" smtClean="0"/>
              <a:t>Standard motor records settings are available, but not all apply to CS motors (</a:t>
            </a:r>
            <a:r>
              <a:rPr lang="en-AU" sz="1800" dirty="0" err="1" smtClean="0"/>
              <a:t>eg</a:t>
            </a:r>
            <a:r>
              <a:rPr lang="en-AU" sz="1800" dirty="0" smtClean="0"/>
              <a:t>. use encoder if present)</a:t>
            </a:r>
          </a:p>
          <a:p>
            <a:r>
              <a:rPr lang="en-AU" sz="1800" dirty="0" smtClean="0"/>
              <a:t>Additional features for real motors:</a:t>
            </a:r>
          </a:p>
          <a:p>
            <a:pPr lvl="1"/>
            <a:r>
              <a:rPr lang="en-AU" sz="1800" dirty="0" smtClean="0"/>
              <a:t>Wrong limit protection</a:t>
            </a:r>
          </a:p>
          <a:p>
            <a:pPr lvl="1"/>
            <a:r>
              <a:rPr lang="en-AU" sz="1800" dirty="0" smtClean="0"/>
              <a:t>Encoder stall definition</a:t>
            </a:r>
          </a:p>
          <a:p>
            <a:pPr lvl="1"/>
            <a:endParaRPr lang="en-AU" sz="1800" dirty="0" smtClean="0"/>
          </a:p>
          <a:p>
            <a:endParaRPr lang="en-AU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35696" y="3212976"/>
            <a:ext cx="5328592" cy="3456384"/>
            <a:chOff x="15841663" y="10980738"/>
            <a:chExt cx="12334875" cy="6391275"/>
          </a:xfrm>
        </p:grpSpPr>
        <p:pic>
          <p:nvPicPr>
            <p:cNvPr id="19" name="Picture 21" descr="Screenshot-Motor extra setting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82313" y="10980738"/>
              <a:ext cx="4594225" cy="639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 descr="Screenshot-Motor record setting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1663" y="10980738"/>
              <a:ext cx="6534150" cy="639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Ad-hoc coordinated 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Deferred moves facility</a:t>
            </a:r>
          </a:p>
          <a:p>
            <a:pPr lvl="1"/>
            <a:r>
              <a:rPr lang="en-AU" sz="1800" dirty="0" smtClean="0"/>
              <a:t>Select deferred</a:t>
            </a:r>
          </a:p>
          <a:p>
            <a:pPr lvl="1"/>
            <a:r>
              <a:rPr lang="en-AU" sz="1800" dirty="0" smtClean="0"/>
              <a:t>Select coordinate system</a:t>
            </a:r>
          </a:p>
          <a:p>
            <a:pPr lvl="1"/>
            <a:r>
              <a:rPr lang="en-AU" sz="1800" dirty="0" smtClean="0"/>
              <a:t>Move all motors</a:t>
            </a:r>
          </a:p>
          <a:p>
            <a:pPr lvl="1"/>
            <a:r>
              <a:rPr lang="en-AU" sz="1800" dirty="0" smtClean="0"/>
              <a:t>Select go</a:t>
            </a:r>
          </a:p>
          <a:p>
            <a:pPr lvl="1"/>
            <a:endParaRPr lang="en-AU" sz="1800" dirty="0" smtClean="0"/>
          </a:p>
          <a:p>
            <a:pPr lvl="1"/>
            <a:r>
              <a:rPr lang="en-AU" sz="1800" dirty="0" smtClean="0"/>
              <a:t>Motion coordinated by </a:t>
            </a:r>
          </a:p>
          <a:p>
            <a:pPr lvl="2">
              <a:buNone/>
            </a:pPr>
            <a:r>
              <a:rPr lang="en-AU" dirty="0" smtClean="0"/>
              <a:t>hardware</a:t>
            </a:r>
            <a:endParaRPr lang="en-AU" dirty="0"/>
          </a:p>
        </p:txBody>
      </p:sp>
      <p:pic>
        <p:nvPicPr>
          <p:cNvPr id="5" name="Picture 4" descr="medm_ctrl_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087175"/>
            <a:ext cx="3455040" cy="536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Profile moves</a:t>
            </a:r>
            <a:endParaRPr lang="en-AU" dirty="0"/>
          </a:p>
        </p:txBody>
      </p:sp>
      <p:pic>
        <p:nvPicPr>
          <p:cNvPr id="4" name="Content Placeholder 3" descr="SDXTMPPPT01.em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7446"/>
            <a:ext cx="3528392" cy="4967858"/>
          </a:xfrm>
          <a:prstGeom prst="rect">
            <a:avLst/>
          </a:prstGeom>
        </p:spPr>
      </p:pic>
      <p:pic>
        <p:nvPicPr>
          <p:cNvPr id="5" name="Picture 4" descr="Screenshot-Profile mo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60036"/>
            <a:ext cx="3816424" cy="507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chrotron Master">
  <a:themeElements>
    <a:clrScheme name="Synchrotron colours">
      <a:dk1>
        <a:srgbClr val="000000"/>
      </a:dk1>
      <a:lt1>
        <a:srgbClr val="F8F8F8"/>
      </a:lt1>
      <a:dk2>
        <a:srgbClr val="1B9B94"/>
      </a:dk2>
      <a:lt2>
        <a:srgbClr val="3C97D1"/>
      </a:lt2>
      <a:accent1>
        <a:srgbClr val="747476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DE9829"/>
      </a:accent6>
      <a:hlink>
        <a:srgbClr val="C63830"/>
      </a:hlink>
      <a:folHlink>
        <a:srgbClr val="C31C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nchrotron Support">
  <a:themeElements>
    <a:clrScheme name="Synchrotron colours">
      <a:dk1>
        <a:srgbClr val="000000"/>
      </a:dk1>
      <a:lt1>
        <a:srgbClr val="F8F8F8"/>
      </a:lt1>
      <a:dk2>
        <a:srgbClr val="1B9B94"/>
      </a:dk2>
      <a:lt2>
        <a:srgbClr val="3C97D1"/>
      </a:lt2>
      <a:accent1>
        <a:srgbClr val="747476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DE9829"/>
      </a:accent6>
      <a:hlink>
        <a:srgbClr val="C63830"/>
      </a:hlink>
      <a:folHlink>
        <a:srgbClr val="C31C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16107 Synchrotron Corporate PowerPoint Template 16x9</Template>
  <TotalTime>1721</TotalTime>
  <Words>476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Synchrotron Master</vt:lpstr>
      <vt:lpstr>Synchrotron Support</vt:lpstr>
      <vt:lpstr>An EPICS solution for Galil products that can provide a comprehensive, and high performance motor and PLC control system for use at synchrotrons and other research laboratories</vt:lpstr>
      <vt:lpstr>EPICS Galil Driver 3-1</vt:lpstr>
      <vt:lpstr>Bundled software</vt:lpstr>
      <vt:lpstr>Communications</vt:lpstr>
      <vt:lpstr>Low level programming</vt:lpstr>
      <vt:lpstr>RIO PLC control</vt:lpstr>
      <vt:lpstr>Standard motor control</vt:lpstr>
      <vt:lpstr>Ad-hoc coordinated motion</vt:lpstr>
      <vt:lpstr>Profile moves</vt:lpstr>
      <vt:lpstr>Profile moves</vt:lpstr>
      <vt:lpstr>Coordinate system (CS) motors</vt:lpstr>
      <vt:lpstr>Coordinate system (CS) motors</vt:lpstr>
      <vt:lpstr>Conclusion</vt:lpstr>
    </vt:vector>
  </TitlesOfParts>
  <Company>ASCo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cliftm</dc:creator>
  <cp:lastModifiedBy>cliftm</cp:lastModifiedBy>
  <cp:revision>204</cp:revision>
  <dcterms:created xsi:type="dcterms:W3CDTF">2014-08-06T07:20:34Z</dcterms:created>
  <dcterms:modified xsi:type="dcterms:W3CDTF">2015-10-17T11:34:08Z</dcterms:modified>
</cp:coreProperties>
</file>