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4"/>
  </p:sldMasterIdLst>
  <p:notesMasterIdLst>
    <p:notesMasterId r:id="rId28"/>
  </p:notesMasterIdLst>
  <p:sldIdLst>
    <p:sldId id="256" r:id="rId5"/>
    <p:sldId id="257" r:id="rId6"/>
    <p:sldId id="258" r:id="rId7"/>
    <p:sldId id="268" r:id="rId8"/>
    <p:sldId id="282" r:id="rId9"/>
    <p:sldId id="284" r:id="rId10"/>
    <p:sldId id="259" r:id="rId11"/>
    <p:sldId id="270" r:id="rId12"/>
    <p:sldId id="266" r:id="rId13"/>
    <p:sldId id="272" r:id="rId14"/>
    <p:sldId id="280" r:id="rId15"/>
    <p:sldId id="269" r:id="rId16"/>
    <p:sldId id="276" r:id="rId17"/>
    <p:sldId id="279" r:id="rId18"/>
    <p:sldId id="277" r:id="rId19"/>
    <p:sldId id="271" r:id="rId20"/>
    <p:sldId id="281" r:id="rId21"/>
    <p:sldId id="285" r:id="rId22"/>
    <p:sldId id="286" r:id="rId23"/>
    <p:sldId id="287" r:id="rId24"/>
    <p:sldId id="262" r:id="rId25"/>
    <p:sldId id="263"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4A2"/>
    <a:srgbClr val="4F81BD"/>
    <a:srgbClr val="385D8A"/>
    <a:srgbClr val="47B8B2"/>
    <a:srgbClr val="006C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2959" autoAdjust="0"/>
  </p:normalViewPr>
  <p:slideViewPr>
    <p:cSldViewPr snapToGrid="0" snapToObjects="1">
      <p:cViewPr>
        <p:scale>
          <a:sx n="75" d="100"/>
          <a:sy n="75" d="100"/>
        </p:scale>
        <p:origin x="1056" y="6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C0FFF-E369-404A-8737-D0A07B7C66FB}" type="datetimeFigureOut">
              <a:rPr lang="en-AU" smtClean="0"/>
              <a:t>22/06/2021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6D1A-85D2-4CE9-91EF-10FBF76EF6FA}" type="slidenum">
              <a:rPr lang="en-AU" smtClean="0"/>
              <a:t>‹#›</a:t>
            </a:fld>
            <a:endParaRPr lang="en-AU"/>
          </a:p>
        </p:txBody>
      </p:sp>
    </p:spTree>
    <p:extLst>
      <p:ext uri="{BB962C8B-B14F-4D97-AF65-F5344CB8AC3E}">
        <p14:creationId xmlns:p14="http://schemas.microsoft.com/office/powerpoint/2010/main" val="8784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 we investigate</a:t>
            </a:r>
            <a:r>
              <a:rPr lang="en-AU" baseline="0" dirty="0" smtClean="0"/>
              <a:t> nature, both biological and non-biological, we find the need to understand it at the atomic and macroscopic level simultaneously. The atomic level gives us the fundamental individual building blocks and relationships/processes, however as these aggregate into a macroscopic system its behaviour can become unique, emergent characteristics. For probes the most useful has been photons, electrons and neutrons have their place however photons are still the easiest and most convenient tool to probe the structure of matter. </a:t>
            </a:r>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2</a:t>
            </a:fld>
            <a:endParaRPr lang="en-AU"/>
          </a:p>
        </p:txBody>
      </p:sp>
    </p:spTree>
    <p:extLst>
      <p:ext uri="{BB962C8B-B14F-4D97-AF65-F5344CB8AC3E}">
        <p14:creationId xmlns:p14="http://schemas.microsoft.com/office/powerpoint/2010/main" val="295505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Generation</a:t>
            </a:r>
            <a:r>
              <a:rPr lang="en-AU" baseline="0" dirty="0" smtClean="0"/>
              <a:t> of photons at will has been developing/improving since we first discovered fire (chemical reactions)</a:t>
            </a:r>
          </a:p>
          <a:p>
            <a:endParaRPr lang="en-AU" baseline="0" dirty="0" smtClean="0"/>
          </a:p>
          <a:p>
            <a:r>
              <a:rPr lang="en-AU" baseline="0" dirty="0" smtClean="0"/>
              <a:t>Harmonic oscillation of the electrons in specially made devices called insertion devices to transversally accelerate the electrons to multiply the effect of a single acceleration with a dipole magnet. These are wigglers or undulators.</a:t>
            </a:r>
          </a:p>
          <a:p>
            <a:endParaRPr lang="en-AU" baseline="0" dirty="0" smtClean="0"/>
          </a:p>
          <a:p>
            <a:r>
              <a:rPr lang="en-AU" baseline="0" dirty="0" smtClean="0"/>
              <a:t>To reduce the period further </a:t>
            </a:r>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3</a:t>
            </a:fld>
            <a:endParaRPr lang="en-AU"/>
          </a:p>
        </p:txBody>
      </p:sp>
    </p:spTree>
    <p:extLst>
      <p:ext uri="{BB962C8B-B14F-4D97-AF65-F5344CB8AC3E}">
        <p14:creationId xmlns:p14="http://schemas.microsoft.com/office/powerpoint/2010/main" val="357042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Generation</a:t>
            </a:r>
            <a:r>
              <a:rPr lang="en-AU" baseline="0" dirty="0" smtClean="0"/>
              <a:t> of photons at will has been developing/improving since we first discovered fire (chemical reactions)</a:t>
            </a:r>
          </a:p>
          <a:p>
            <a:endParaRPr lang="en-AU" baseline="0" dirty="0" smtClean="0"/>
          </a:p>
          <a:p>
            <a:r>
              <a:rPr lang="en-AU" baseline="0" dirty="0" smtClean="0"/>
              <a:t>Harmonic oscillation of the electrons in specially made devices called insertion devices to transversally accelerate the electrons to multiply the effect of a single acceleration with a dipole magnet. These are wigglers or undulators.</a:t>
            </a:r>
          </a:p>
          <a:p>
            <a:endParaRPr lang="en-AU" baseline="0" dirty="0" smtClean="0"/>
          </a:p>
          <a:p>
            <a:r>
              <a:rPr lang="en-AU" baseline="0" dirty="0" smtClean="0"/>
              <a:t>To reduce the period further </a:t>
            </a:r>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4</a:t>
            </a:fld>
            <a:endParaRPr lang="en-AU"/>
          </a:p>
        </p:txBody>
      </p:sp>
    </p:spTree>
    <p:extLst>
      <p:ext uri="{BB962C8B-B14F-4D97-AF65-F5344CB8AC3E}">
        <p14:creationId xmlns:p14="http://schemas.microsoft.com/office/powerpoint/2010/main" val="234498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7</a:t>
            </a:fld>
            <a:endParaRPr lang="en-AU"/>
          </a:p>
        </p:txBody>
      </p:sp>
    </p:spTree>
    <p:extLst>
      <p:ext uri="{BB962C8B-B14F-4D97-AF65-F5344CB8AC3E}">
        <p14:creationId xmlns:p14="http://schemas.microsoft.com/office/powerpoint/2010/main" val="1548996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8</a:t>
            </a:fld>
            <a:endParaRPr lang="en-AU"/>
          </a:p>
        </p:txBody>
      </p:sp>
    </p:spTree>
    <p:extLst>
      <p:ext uri="{BB962C8B-B14F-4D97-AF65-F5344CB8AC3E}">
        <p14:creationId xmlns:p14="http://schemas.microsoft.com/office/powerpoint/2010/main" val="115616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9</a:t>
            </a:fld>
            <a:endParaRPr lang="en-AU"/>
          </a:p>
        </p:txBody>
      </p:sp>
    </p:spTree>
    <p:extLst>
      <p:ext uri="{BB962C8B-B14F-4D97-AF65-F5344CB8AC3E}">
        <p14:creationId xmlns:p14="http://schemas.microsoft.com/office/powerpoint/2010/main" val="363668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21</a:t>
            </a:fld>
            <a:endParaRPr lang="en-AU"/>
          </a:p>
        </p:txBody>
      </p:sp>
    </p:spTree>
    <p:extLst>
      <p:ext uri="{BB962C8B-B14F-4D97-AF65-F5344CB8AC3E}">
        <p14:creationId xmlns:p14="http://schemas.microsoft.com/office/powerpoint/2010/main" val="115937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22</a:t>
            </a:fld>
            <a:endParaRPr lang="en-AU"/>
          </a:p>
        </p:txBody>
      </p:sp>
    </p:spTree>
    <p:extLst>
      <p:ext uri="{BB962C8B-B14F-4D97-AF65-F5344CB8AC3E}">
        <p14:creationId xmlns:p14="http://schemas.microsoft.com/office/powerpoint/2010/main" val="347547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1EE6D1A-85D2-4CE9-91EF-10FBF76EF6FA}" type="slidenum">
              <a:rPr lang="en-AU" smtClean="0"/>
              <a:t>23</a:t>
            </a:fld>
            <a:endParaRPr lang="en-AU"/>
          </a:p>
        </p:txBody>
      </p:sp>
    </p:spTree>
    <p:extLst>
      <p:ext uri="{BB962C8B-B14F-4D97-AF65-F5344CB8AC3E}">
        <p14:creationId xmlns:p14="http://schemas.microsoft.com/office/powerpoint/2010/main" val="51997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lvl1pPr algn="ctr">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r>
              <a:rPr lang="en-US" smtClean="0"/>
              <a:t>23/06/2021</a:t>
            </a:r>
            <a:endParaRPr lang="en-AU"/>
          </a:p>
        </p:txBody>
      </p:sp>
      <p:sp>
        <p:nvSpPr>
          <p:cNvPr id="5" name="Footer Placeholder 4"/>
          <p:cNvSpPr>
            <a:spLocks noGrp="1"/>
          </p:cNvSpPr>
          <p:nvPr>
            <p:ph type="ftr" sz="quarter" idx="11"/>
          </p:nvPr>
        </p:nvSpPr>
        <p:spPr/>
        <p:txBody>
          <a:bodyPr/>
          <a:lstStyle/>
          <a:p>
            <a:r>
              <a:rPr lang="en-AU" smtClean="0"/>
              <a:t>Australian Compact Light Source Workshop (23/06/2021)</a:t>
            </a:r>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
        <p:nvSpPr>
          <p:cNvPr id="7" name="Rectangle 6">
            <a:extLst>
              <a:ext uri="{FF2B5EF4-FFF2-40B4-BE49-F238E27FC236}">
                <a16:creationId xmlns:a16="http://schemas.microsoft.com/office/drawing/2014/main" id="{51B83ED6-62A2-CD4D-AA98-221CF8A492FF}"/>
              </a:ext>
            </a:extLst>
          </p:cNvPr>
          <p:cNvSpPr/>
          <p:nvPr userDrawn="1"/>
        </p:nvSpPr>
        <p:spPr>
          <a:xfrm>
            <a:off x="5763359" y="3713155"/>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31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US" smtClean="0"/>
              <a:t>23/06/2021</a:t>
            </a:r>
            <a:endParaRPr lang="en-AU"/>
          </a:p>
        </p:txBody>
      </p:sp>
      <p:sp>
        <p:nvSpPr>
          <p:cNvPr id="5" name="Footer Placeholder 4"/>
          <p:cNvSpPr>
            <a:spLocks noGrp="1"/>
          </p:cNvSpPr>
          <p:nvPr>
            <p:ph type="ftr" sz="quarter" idx="11"/>
          </p:nvPr>
        </p:nvSpPr>
        <p:spPr/>
        <p:txBody>
          <a:bodyPr/>
          <a:lstStyle/>
          <a:p>
            <a:r>
              <a:rPr lang="en-AU" smtClean="0"/>
              <a:t>Australian Compact Light Source Workshop (23/06/2021)</a:t>
            </a:r>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
        <p:nvSpPr>
          <p:cNvPr id="7" name="Rectangle 6">
            <a:extLst>
              <a:ext uri="{FF2B5EF4-FFF2-40B4-BE49-F238E27FC236}">
                <a16:creationId xmlns:a16="http://schemas.microsoft.com/office/drawing/2014/main" id="{51B83ED6-62A2-CD4D-AA98-221CF8A492FF}"/>
              </a:ext>
            </a:extLst>
          </p:cNvPr>
          <p:cNvSpPr/>
          <p:nvPr userDrawn="1"/>
        </p:nvSpPr>
        <p:spPr>
          <a:xfrm>
            <a:off x="411183" y="149007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21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23/06/2021</a:t>
            </a:r>
            <a:endParaRPr lang="en-AU"/>
          </a:p>
        </p:txBody>
      </p:sp>
      <p:sp>
        <p:nvSpPr>
          <p:cNvPr id="5" name="Footer Placeholder 4"/>
          <p:cNvSpPr>
            <a:spLocks noGrp="1"/>
          </p:cNvSpPr>
          <p:nvPr>
            <p:ph type="ftr" sz="quarter" idx="11"/>
          </p:nvPr>
        </p:nvSpPr>
        <p:spPr/>
        <p:txBody>
          <a:bodyPr/>
          <a:lstStyle/>
          <a:p>
            <a:r>
              <a:rPr lang="en-AU" smtClean="0"/>
              <a:t>Australian Compact Light Source Workshop (23/06/2021)</a:t>
            </a:r>
            <a:endParaRPr lang="en-AU"/>
          </a:p>
        </p:txBody>
      </p:sp>
      <p:sp>
        <p:nvSpPr>
          <p:cNvPr id="6" name="Slide Number Placeholder 5"/>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49449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77826" y="1600200"/>
            <a:ext cx="55969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085211" y="1600200"/>
            <a:ext cx="5497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r>
              <a:rPr lang="en-US" smtClean="0"/>
              <a:t>23/06/2021</a:t>
            </a:r>
            <a:endParaRPr lang="en-AU"/>
          </a:p>
        </p:txBody>
      </p:sp>
      <p:sp>
        <p:nvSpPr>
          <p:cNvPr id="6" name="Footer Placeholder 5"/>
          <p:cNvSpPr>
            <a:spLocks noGrp="1"/>
          </p:cNvSpPr>
          <p:nvPr>
            <p:ph type="ftr" sz="quarter" idx="11"/>
          </p:nvPr>
        </p:nvSpPr>
        <p:spPr/>
        <p:txBody>
          <a:bodyPr/>
          <a:lstStyle/>
          <a:p>
            <a:r>
              <a:rPr lang="en-AU" smtClean="0"/>
              <a:t>Australian Compact Light Source Workshop (23/06/2021)</a:t>
            </a:r>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
        <p:nvSpPr>
          <p:cNvPr id="8" name="Rectangle 7">
            <a:extLst>
              <a:ext uri="{FF2B5EF4-FFF2-40B4-BE49-F238E27FC236}">
                <a16:creationId xmlns:a16="http://schemas.microsoft.com/office/drawing/2014/main" id="{51B83ED6-62A2-CD4D-AA98-221CF8A492FF}"/>
              </a:ext>
            </a:extLst>
          </p:cNvPr>
          <p:cNvSpPr/>
          <p:nvPr userDrawn="1"/>
        </p:nvSpPr>
        <p:spPr>
          <a:xfrm>
            <a:off x="435459" y="1490072"/>
            <a:ext cx="678426" cy="58993"/>
          </a:xfrm>
          <a:prstGeom prst="rect">
            <a:avLst/>
          </a:prstGeom>
          <a:solidFill>
            <a:srgbClr val="47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03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277826" y="1535113"/>
            <a:ext cx="57181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77826" y="2174875"/>
            <a:ext cx="57181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r>
              <a:rPr lang="en-US" smtClean="0"/>
              <a:t>23/06/2021</a:t>
            </a:r>
            <a:endParaRPr lang="en-AU"/>
          </a:p>
        </p:txBody>
      </p:sp>
      <p:sp>
        <p:nvSpPr>
          <p:cNvPr id="8" name="Footer Placeholder 7"/>
          <p:cNvSpPr>
            <a:spLocks noGrp="1"/>
          </p:cNvSpPr>
          <p:nvPr>
            <p:ph type="ftr" sz="quarter" idx="11"/>
          </p:nvPr>
        </p:nvSpPr>
        <p:spPr/>
        <p:txBody>
          <a:bodyPr/>
          <a:lstStyle/>
          <a:p>
            <a:r>
              <a:rPr lang="en-AU" smtClean="0"/>
              <a:t>Australian Compact Light Source Workshop (23/06/2021)</a:t>
            </a:r>
            <a:endParaRPr lang="en-AU"/>
          </a:p>
        </p:txBody>
      </p:sp>
      <p:sp>
        <p:nvSpPr>
          <p:cNvPr id="9" name="Slide Number Placeholder 8"/>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193842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Date Placeholder 2"/>
          <p:cNvSpPr>
            <a:spLocks noGrp="1"/>
          </p:cNvSpPr>
          <p:nvPr>
            <p:ph type="dt" sz="half" idx="10"/>
          </p:nvPr>
        </p:nvSpPr>
        <p:spPr/>
        <p:txBody>
          <a:bodyPr/>
          <a:lstStyle/>
          <a:p>
            <a:r>
              <a:rPr lang="en-US" smtClean="0"/>
              <a:t>23/06/2021</a:t>
            </a:r>
            <a:endParaRPr lang="en-AU"/>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80931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23/06/2021</a:t>
            </a:r>
            <a:endParaRPr lang="en-AU"/>
          </a:p>
        </p:txBody>
      </p:sp>
      <p:sp>
        <p:nvSpPr>
          <p:cNvPr id="3" name="Footer Placeholder 2"/>
          <p:cNvSpPr>
            <a:spLocks noGrp="1"/>
          </p:cNvSpPr>
          <p:nvPr>
            <p:ph type="ftr" sz="quarter" idx="11"/>
          </p:nvPr>
        </p:nvSpPr>
        <p:spPr/>
        <p:txBody>
          <a:bodyPr/>
          <a:lstStyle/>
          <a:p>
            <a:r>
              <a:rPr lang="en-AU" smtClean="0"/>
              <a:t>Australian Compact Light Source Workshop (23/06/2021)</a:t>
            </a:r>
            <a:endParaRPr lang="en-AU"/>
          </a:p>
        </p:txBody>
      </p:sp>
      <p:sp>
        <p:nvSpPr>
          <p:cNvPr id="4" name="Slide Number Placeholder 3"/>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1092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23/06/2021</a:t>
            </a:r>
            <a:endParaRPr lang="en-AU"/>
          </a:p>
        </p:txBody>
      </p:sp>
      <p:sp>
        <p:nvSpPr>
          <p:cNvPr id="6" name="Footer Placeholder 5"/>
          <p:cNvSpPr>
            <a:spLocks noGrp="1"/>
          </p:cNvSpPr>
          <p:nvPr>
            <p:ph type="ftr" sz="quarter" idx="11"/>
          </p:nvPr>
        </p:nvSpPr>
        <p:spPr/>
        <p:txBody>
          <a:bodyPr/>
          <a:lstStyle/>
          <a:p>
            <a:r>
              <a:rPr lang="en-AU" smtClean="0"/>
              <a:t>Australian Compact Light Source Workshop (23/06/2021)</a:t>
            </a:r>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232628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23/06/2021</a:t>
            </a:r>
            <a:endParaRPr lang="en-AU"/>
          </a:p>
        </p:txBody>
      </p:sp>
      <p:sp>
        <p:nvSpPr>
          <p:cNvPr id="6" name="Footer Placeholder 5"/>
          <p:cNvSpPr>
            <a:spLocks noGrp="1"/>
          </p:cNvSpPr>
          <p:nvPr>
            <p:ph type="ftr" sz="quarter" idx="11"/>
          </p:nvPr>
        </p:nvSpPr>
        <p:spPr/>
        <p:txBody>
          <a:bodyPr/>
          <a:lstStyle/>
          <a:p>
            <a:r>
              <a:rPr lang="en-AU" smtClean="0"/>
              <a:t>Australian Compact Light Source Workshop (23/06/2021)</a:t>
            </a:r>
            <a:endParaRPr lang="en-AU"/>
          </a:p>
        </p:txBody>
      </p:sp>
      <p:sp>
        <p:nvSpPr>
          <p:cNvPr id="7" name="Slide Number Placeholder 6"/>
          <p:cNvSpPr>
            <a:spLocks noGrp="1"/>
          </p:cNvSpPr>
          <p:nvPr>
            <p:ph type="sldNum" sz="quarter" idx="12"/>
          </p:nvPr>
        </p:nvSpPr>
        <p:spPr/>
        <p:txBody>
          <a:bodyPr/>
          <a:lstStyle/>
          <a:p>
            <a:fld id="{9094B4EA-4D9F-48E4-A7D5-A43E4F5E8708}" type="slidenum">
              <a:rPr lang="en-AU" smtClean="0"/>
              <a:t>‹#›</a:t>
            </a:fld>
            <a:endParaRPr lang="en-AU"/>
          </a:p>
        </p:txBody>
      </p:sp>
    </p:spTree>
    <p:extLst>
      <p:ext uri="{BB962C8B-B14F-4D97-AF65-F5344CB8AC3E}">
        <p14:creationId xmlns:p14="http://schemas.microsoft.com/office/powerpoint/2010/main" val="312115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826" y="274638"/>
            <a:ext cx="11304574" cy="1143000"/>
          </a:xfrm>
          <a:prstGeom prst="rect">
            <a:avLst/>
          </a:prstGeom>
        </p:spPr>
        <p:txBody>
          <a:bodyPr vert="horz" lIns="91440" tIns="45720" rIns="91440" bIns="45720" rtlCol="0" anchor="b">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77826" y="1600200"/>
            <a:ext cx="1130457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277826" y="6356350"/>
            <a:ext cx="1316304" cy="365125"/>
          </a:xfrm>
          <a:prstGeom prst="rect">
            <a:avLst/>
          </a:prstGeom>
        </p:spPr>
        <p:txBody>
          <a:bodyPr vert="horz" lIns="91440" tIns="45720" rIns="91440" bIns="45720" rtlCol="0" anchor="ctr"/>
          <a:lstStyle>
            <a:lvl1pPr algn="l">
              <a:defRPr sz="1200" b="1">
                <a:solidFill>
                  <a:schemeClr val="tx1">
                    <a:tint val="75000"/>
                  </a:schemeClr>
                </a:solidFill>
                <a:latin typeface="Franklin Gothic Medium" panose="020B0603020102020204" pitchFamily="34" charset="0"/>
              </a:defRPr>
            </a:lvl1pPr>
          </a:lstStyle>
          <a:p>
            <a:r>
              <a:rPr lang="en-US" smtClean="0"/>
              <a:t>23/06/2021</a:t>
            </a:r>
            <a:endParaRPr lang="en-AU" dirty="0"/>
          </a:p>
        </p:txBody>
      </p:sp>
      <p:sp>
        <p:nvSpPr>
          <p:cNvPr id="5" name="Footer Placeholder 4"/>
          <p:cNvSpPr>
            <a:spLocks noGrp="1"/>
          </p:cNvSpPr>
          <p:nvPr>
            <p:ph type="ftr" sz="quarter" idx="3"/>
          </p:nvPr>
        </p:nvSpPr>
        <p:spPr>
          <a:xfrm>
            <a:off x="1747880" y="6356350"/>
            <a:ext cx="6934873" cy="365125"/>
          </a:xfrm>
          <a:prstGeom prst="rect">
            <a:avLst/>
          </a:prstGeom>
        </p:spPr>
        <p:txBody>
          <a:bodyPr vert="horz" lIns="91440" tIns="45720" rIns="91440" bIns="45720" rtlCol="0" anchor="ctr"/>
          <a:lstStyle>
            <a:lvl1pPr algn="ctr">
              <a:defRPr sz="1200" b="1">
                <a:solidFill>
                  <a:schemeClr val="tx1">
                    <a:tint val="75000"/>
                  </a:schemeClr>
                </a:solidFill>
                <a:latin typeface="Franklin Gothic Medium" panose="020B0603020102020204" pitchFamily="34" charset="0"/>
              </a:defRPr>
            </a:lvl1pPr>
          </a:lstStyle>
          <a:p>
            <a:r>
              <a:rPr lang="en-AU" smtClean="0"/>
              <a:t>Australian Compact Light Source Workshop (23/06/2021)</a:t>
            </a:r>
            <a:endParaRPr lang="en-AU" dirty="0"/>
          </a:p>
        </p:txBody>
      </p:sp>
      <p:sp>
        <p:nvSpPr>
          <p:cNvPr id="6" name="Slide Number Placeholder 5"/>
          <p:cNvSpPr>
            <a:spLocks noGrp="1"/>
          </p:cNvSpPr>
          <p:nvPr>
            <p:ph type="sldNum" sz="quarter" idx="4"/>
          </p:nvPr>
        </p:nvSpPr>
        <p:spPr>
          <a:xfrm>
            <a:off x="8771766" y="6356350"/>
            <a:ext cx="829434" cy="365125"/>
          </a:xfrm>
          <a:prstGeom prst="rect">
            <a:avLst/>
          </a:prstGeom>
        </p:spPr>
        <p:txBody>
          <a:bodyPr vert="horz" lIns="91440" tIns="45720" rIns="91440" bIns="45720" rtlCol="0" anchor="ctr"/>
          <a:lstStyle>
            <a:lvl1pPr algn="r">
              <a:defRPr sz="1200" b="1">
                <a:solidFill>
                  <a:schemeClr val="tx1">
                    <a:tint val="75000"/>
                  </a:schemeClr>
                </a:solidFill>
                <a:latin typeface="Franklin Gothic Medium" panose="020B0603020102020204" pitchFamily="34" charset="0"/>
              </a:defRPr>
            </a:lvl1pPr>
          </a:lstStyle>
          <a:p>
            <a:fld id="{9094B4EA-4D9F-48E4-A7D5-A43E4F5E8708}" type="slidenum">
              <a:rPr lang="en-AU" smtClean="0"/>
              <a:pPr/>
              <a:t>‹#›</a:t>
            </a:fld>
            <a:endParaRPr lang="en-AU"/>
          </a:p>
        </p:txBody>
      </p:sp>
      <p:pic>
        <p:nvPicPr>
          <p:cNvPr id="7" name="Picture 6">
            <a:extLst>
              <a:ext uri="{FF2B5EF4-FFF2-40B4-BE49-F238E27FC236}">
                <a16:creationId xmlns:a16="http://schemas.microsoft.com/office/drawing/2014/main" id="{14878D25-3F1C-7E42-AAEF-2D256F7A109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601200" y="5591048"/>
            <a:ext cx="2590800" cy="1266952"/>
          </a:xfrm>
          <a:prstGeom prst="rect">
            <a:avLst/>
          </a:prstGeom>
        </p:spPr>
      </p:pic>
      <p:pic>
        <p:nvPicPr>
          <p:cNvPr id="8" name="Picture 7">
            <a:extLst>
              <a:ext uri="{FF2B5EF4-FFF2-40B4-BE49-F238E27FC236}">
                <a16:creationId xmlns:a16="http://schemas.microsoft.com/office/drawing/2014/main" id="{FD9CDF7B-6094-D341-91FD-53AA2397D9EC}"/>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0693400" y="6320878"/>
            <a:ext cx="1352296" cy="430853"/>
          </a:xfrm>
          <a:prstGeom prst="rect">
            <a:avLst/>
          </a:prstGeom>
        </p:spPr>
      </p:pic>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
            <a:ext cx="12192000" cy="96600"/>
          </a:xfrm>
          <a:prstGeom prst="rect">
            <a:avLst/>
          </a:prstGeom>
        </p:spPr>
      </p:pic>
    </p:spTree>
    <p:extLst>
      <p:ext uri="{BB962C8B-B14F-4D97-AF65-F5344CB8AC3E}">
        <p14:creationId xmlns:p14="http://schemas.microsoft.com/office/powerpoint/2010/main" val="401484189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dt="0"/>
  <p:txStyles>
    <p:titleStyle>
      <a:lvl1pPr algn="l" defTabSz="914400" rtl="0" eaLnBrk="1" latinLnBrk="0" hangingPunct="1">
        <a:spcBef>
          <a:spcPct val="0"/>
        </a:spcBef>
        <a:buNone/>
        <a:defRPr sz="4400" b="1" kern="1200" spc="-100" baseline="0">
          <a:solidFill>
            <a:schemeClr val="tx1">
              <a:lumMod val="75000"/>
              <a:lumOff val="25000"/>
            </a:schemeClr>
          </a:solidFill>
          <a:latin typeface="Gisha" panose="020B0502040204020203" pitchFamily="34" charset="-79"/>
          <a:ea typeface="+mj-ea"/>
          <a:cs typeface="Gisha" panose="020B0502040204020203" pitchFamily="34" charset="-79"/>
        </a:defRPr>
      </a:lvl1pPr>
    </p:titleStyle>
    <p:bodyStyle>
      <a:lvl1pPr marL="268288" indent="-268288" algn="l" defTabSz="914400" rtl="0" eaLnBrk="1" latinLnBrk="0" hangingPunct="1">
        <a:spcBef>
          <a:spcPct val="20000"/>
        </a:spcBef>
        <a:buClr>
          <a:srgbClr val="47B8B2"/>
        </a:buClr>
        <a:buFont typeface="Wingdings" panose="05000000000000000000" pitchFamily="2" charset="2"/>
        <a:buChar char="§"/>
        <a:defRPr sz="3200" kern="1200" spc="-50" baseline="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tx1">
            <a:lumMod val="50000"/>
            <a:lumOff val="50000"/>
          </a:schemeClr>
        </a:buClr>
        <a:buFont typeface="Wingdings" panose="05000000000000000000" pitchFamily="2" charset="2"/>
        <a:buChar char="§"/>
        <a:defRPr sz="2800" kern="1200" spc="-50" baseline="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chemeClr val="tx1">
            <a:lumMod val="50000"/>
            <a:lumOff val="50000"/>
          </a:schemeClr>
        </a:buClr>
        <a:buFont typeface="Fira Sans" panose="020B0604020202020204" charset="0"/>
        <a:buChar char="›"/>
        <a:defRPr sz="2400" kern="1200" spc="-50" baseline="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ranklin Gothic Book" panose="020B0503020102020204" pitchFamily="34" charset="0"/>
          <a:ea typeface="+mn-ea"/>
          <a:cs typeface="+mn-cs"/>
        </a:defRPr>
      </a:lvl4pPr>
      <a:lvl5pPr marL="1971675" indent="-142875" algn="l" defTabSz="914400" rtl="0" eaLnBrk="1" latinLnBrk="0" hangingPunct="1">
        <a:spcBef>
          <a:spcPct val="20000"/>
        </a:spcBef>
        <a:buClr>
          <a:schemeClr val="tx1">
            <a:lumMod val="50000"/>
            <a:lumOff val="50000"/>
          </a:schemeClr>
        </a:buClr>
        <a:buFont typeface="Arial" panose="020B0604020202020204" pitchFamily="34" charset="0"/>
        <a:buChar char="­"/>
        <a:defRPr sz="2000" kern="1200" spc="-50" baseline="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agenda.infn.it/event/12611/contributions/15259/attachments/11178/12571/2017-ExperimentsTowardsLWFAFELs_EAAC.pdf"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axsis.desy.de/axsis_ho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journals.aps.org/prx/pdf/10.1103/PhysRevX.10.01106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technology.nasa.gov/patent/LEW-TOPS-8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mdpi.com/2076-3417/10/3/98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Future Developments in Compact Light Sources</a:t>
            </a:r>
            <a:endParaRPr lang="en-AU" dirty="0"/>
          </a:p>
        </p:txBody>
      </p:sp>
      <p:sp>
        <p:nvSpPr>
          <p:cNvPr id="3" name="Subtitle 2"/>
          <p:cNvSpPr>
            <a:spLocks noGrp="1"/>
          </p:cNvSpPr>
          <p:nvPr>
            <p:ph type="subTitle" idx="1"/>
          </p:nvPr>
        </p:nvSpPr>
        <p:spPr/>
        <p:txBody>
          <a:bodyPr/>
          <a:lstStyle/>
          <a:p>
            <a:r>
              <a:rPr lang="en-AU" sz="2000" dirty="0" smtClean="0"/>
              <a:t>Eugene </a:t>
            </a:r>
            <a:r>
              <a:rPr lang="en-AU" sz="2000" dirty="0" err="1" smtClean="0"/>
              <a:t>Tan,</a:t>
            </a:r>
            <a:r>
              <a:rPr lang="en-AU" sz="2000" dirty="0" smtClean="0"/>
              <a:t> Senior Accelerator Physicist, AS – ANSTO</a:t>
            </a:r>
          </a:p>
          <a:p>
            <a:endParaRPr lang="en-AU" sz="2000" dirty="0" smtClean="0"/>
          </a:p>
          <a:p>
            <a:r>
              <a:rPr lang="en-AU" sz="1800" dirty="0" smtClean="0"/>
              <a:t>Australian </a:t>
            </a:r>
            <a:r>
              <a:rPr lang="en-AU" sz="1800" dirty="0"/>
              <a:t>Compact Light Source Workshop </a:t>
            </a:r>
            <a:r>
              <a:rPr lang="en-AU" sz="1800" dirty="0" smtClean="0"/>
              <a:t>2021 </a:t>
            </a:r>
            <a:br>
              <a:rPr lang="en-AU" sz="1800" dirty="0" smtClean="0"/>
            </a:br>
            <a:r>
              <a:rPr lang="en-AU" sz="1800" dirty="0" smtClean="0"/>
              <a:t>(Virtual - ANSTO)</a:t>
            </a:r>
            <a:endParaRPr lang="en-AU" sz="1800" dirty="0"/>
          </a:p>
        </p:txBody>
      </p:sp>
    </p:spTree>
    <p:extLst>
      <p:ext uri="{BB962C8B-B14F-4D97-AF65-F5344CB8AC3E}">
        <p14:creationId xmlns:p14="http://schemas.microsoft.com/office/powerpoint/2010/main" val="122859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Dielectric Accelerators</a:t>
            </a:r>
          </a:p>
        </p:txBody>
      </p:sp>
      <p:sp>
        <p:nvSpPr>
          <p:cNvPr id="3" name="Content Placeholder 2"/>
          <p:cNvSpPr>
            <a:spLocks noGrp="1"/>
          </p:cNvSpPr>
          <p:nvPr>
            <p:ph idx="1"/>
          </p:nvPr>
        </p:nvSpPr>
        <p:spPr>
          <a:xfrm>
            <a:off x="277826" y="1600200"/>
            <a:ext cx="6249974" cy="4525963"/>
          </a:xfrm>
        </p:spPr>
        <p:txBody>
          <a:bodyPr/>
          <a:lstStyle/>
          <a:p>
            <a:r>
              <a:rPr lang="en-AU" dirty="0" smtClean="0"/>
              <a:t>Measured average acceleration over 30 um of 31 MeV/m.</a:t>
            </a:r>
          </a:p>
          <a:p>
            <a:r>
              <a:rPr lang="en-AU" dirty="0" smtClean="0"/>
              <a:t>Significant challenges.</a:t>
            </a:r>
          </a:p>
          <a:p>
            <a:endParaRPr lang="en-AU" dirty="0" smtClean="0"/>
          </a:p>
          <a:p>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10</a:t>
            </a:fld>
            <a:endParaRPr lang="en-AU"/>
          </a:p>
        </p:txBody>
      </p:sp>
      <p:pic>
        <p:nvPicPr>
          <p:cNvPr id="3074" name="Picture 2" descr="AC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521" y="758658"/>
            <a:ext cx="1311461" cy="1059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278065" y="846306"/>
            <a:ext cx="3632200" cy="1015663"/>
          </a:xfrm>
          <a:prstGeom prst="rect">
            <a:avLst/>
          </a:prstGeom>
        </p:spPr>
        <p:txBody>
          <a:bodyPr wrap="square">
            <a:spAutoFit/>
          </a:bodyPr>
          <a:lstStyle/>
          <a:p>
            <a:pPr algn="r"/>
            <a:r>
              <a:rPr lang="en-AU" sz="1200" dirty="0" err="1">
                <a:solidFill>
                  <a:srgbClr val="222222"/>
                </a:solidFill>
                <a:latin typeface="Arial" panose="020B0604020202020204" pitchFamily="34" charset="0"/>
              </a:rPr>
              <a:t>Sapra</a:t>
            </a:r>
            <a:r>
              <a:rPr lang="en-AU" sz="1200" dirty="0">
                <a:solidFill>
                  <a:srgbClr val="222222"/>
                </a:solidFill>
                <a:latin typeface="Arial" panose="020B0604020202020204" pitchFamily="34" charset="0"/>
              </a:rPr>
              <a:t>, Neil V., Ki </a:t>
            </a:r>
            <a:r>
              <a:rPr lang="en-AU" sz="1200" dirty="0" err="1">
                <a:solidFill>
                  <a:srgbClr val="222222"/>
                </a:solidFill>
                <a:latin typeface="Arial" panose="020B0604020202020204" pitchFamily="34" charset="0"/>
              </a:rPr>
              <a:t>Youl</a:t>
            </a:r>
            <a:r>
              <a:rPr lang="en-AU" sz="1200" dirty="0">
                <a:solidFill>
                  <a:srgbClr val="222222"/>
                </a:solidFill>
                <a:latin typeface="Arial" panose="020B0604020202020204" pitchFamily="34" charset="0"/>
              </a:rPr>
              <a:t> Yang, Dries </a:t>
            </a:r>
            <a:r>
              <a:rPr lang="en-AU" sz="1200" dirty="0" err="1">
                <a:solidFill>
                  <a:srgbClr val="222222"/>
                </a:solidFill>
                <a:latin typeface="Arial" panose="020B0604020202020204" pitchFamily="34" charset="0"/>
              </a:rPr>
              <a:t>Vercruysse</a:t>
            </a:r>
            <a:r>
              <a:rPr lang="en-AU" sz="1200" dirty="0">
                <a:solidFill>
                  <a:srgbClr val="222222"/>
                </a:solidFill>
                <a:latin typeface="Arial" panose="020B0604020202020204" pitchFamily="34" charset="0"/>
              </a:rPr>
              <a:t>, Kenneth J. </a:t>
            </a:r>
            <a:r>
              <a:rPr lang="en-AU" sz="1200" dirty="0" err="1">
                <a:solidFill>
                  <a:srgbClr val="222222"/>
                </a:solidFill>
                <a:latin typeface="Arial" panose="020B0604020202020204" pitchFamily="34" charset="0"/>
              </a:rPr>
              <a:t>Leedle</a:t>
            </a:r>
            <a:r>
              <a:rPr lang="en-AU" sz="1200" dirty="0">
                <a:solidFill>
                  <a:srgbClr val="222222"/>
                </a:solidFill>
                <a:latin typeface="Arial" panose="020B0604020202020204" pitchFamily="34" charset="0"/>
              </a:rPr>
              <a:t>, Dylan S. Black, R. Joel England, Logan Su et al. "On-chip integrated laser-driven particle accelerator." </a:t>
            </a:r>
            <a:r>
              <a:rPr lang="en-AU" sz="1200" i="1" dirty="0">
                <a:solidFill>
                  <a:srgbClr val="222222"/>
                </a:solidFill>
                <a:latin typeface="Arial" panose="020B0604020202020204" pitchFamily="34" charset="0"/>
              </a:rPr>
              <a:t>Science</a:t>
            </a:r>
            <a:r>
              <a:rPr lang="en-AU" sz="1200" dirty="0">
                <a:solidFill>
                  <a:srgbClr val="222222"/>
                </a:solidFill>
                <a:latin typeface="Arial" panose="020B0604020202020204" pitchFamily="34" charset="0"/>
              </a:rPr>
              <a:t> 367, no. 6473 (2020): 79-83.</a:t>
            </a:r>
            <a:endParaRPr lang="en-AU" sz="1200" dirty="0"/>
          </a:p>
        </p:txBody>
      </p:sp>
      <p:pic>
        <p:nvPicPr>
          <p:cNvPr id="7" name="Picture 6"/>
          <p:cNvPicPr>
            <a:picLocks noChangeAspect="1"/>
          </p:cNvPicPr>
          <p:nvPr/>
        </p:nvPicPr>
        <p:blipFill>
          <a:blip r:embed="rId3"/>
          <a:stretch>
            <a:fillRect/>
          </a:stretch>
        </p:blipFill>
        <p:spPr>
          <a:xfrm>
            <a:off x="6527800" y="1908975"/>
            <a:ext cx="5579683" cy="4693611"/>
          </a:xfrm>
          <a:prstGeom prst="rect">
            <a:avLst/>
          </a:prstGeom>
        </p:spPr>
      </p:pic>
      <p:pic>
        <p:nvPicPr>
          <p:cNvPr id="3076" name="Picture 4" descr="https://achip.stanford.edu/sites/g/files/sbiybj7876/f/accelerator_complete_w_lab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38" y="3277330"/>
            <a:ext cx="5175275" cy="34441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33296" y="305767"/>
            <a:ext cx="2179067" cy="923330"/>
          </a:xfrm>
          <a:prstGeom prst="rect">
            <a:avLst/>
          </a:prstGeom>
        </p:spPr>
        <p:txBody>
          <a:bodyPr wrap="square">
            <a:spAutoFit/>
          </a:bodyPr>
          <a:lstStyle/>
          <a:p>
            <a:r>
              <a:rPr lang="en-AU" dirty="0"/>
              <a:t>Accelerator on a Chip International Program</a:t>
            </a:r>
          </a:p>
        </p:txBody>
      </p:sp>
    </p:spTree>
    <p:extLst>
      <p:ext uri="{BB962C8B-B14F-4D97-AF65-F5344CB8AC3E}">
        <p14:creationId xmlns:p14="http://schemas.microsoft.com/office/powerpoint/2010/main" val="4107262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Laser/Beam Driven Plasma Wakefield Acceleration</a:t>
            </a:r>
          </a:p>
        </p:txBody>
      </p:sp>
      <p:sp>
        <p:nvSpPr>
          <p:cNvPr id="3" name="Content Placeholder 2"/>
          <p:cNvSpPr>
            <a:spLocks noGrp="1"/>
          </p:cNvSpPr>
          <p:nvPr>
            <p:ph idx="1"/>
          </p:nvPr>
        </p:nvSpPr>
        <p:spPr>
          <a:xfrm>
            <a:off x="277826" y="1600200"/>
            <a:ext cx="6923074" cy="4525963"/>
          </a:xfrm>
        </p:spPr>
        <p:txBody>
          <a:bodyPr>
            <a:normAutofit fontScale="92500" lnSpcReduction="10000"/>
          </a:bodyPr>
          <a:lstStyle/>
          <a:p>
            <a:r>
              <a:rPr lang="en-AU" dirty="0" smtClean="0"/>
              <a:t>Laser Driven (LWFA/LPA)</a:t>
            </a:r>
          </a:p>
          <a:p>
            <a:pPr lvl="1"/>
            <a:r>
              <a:rPr lang="en-AU" dirty="0" smtClean="0"/>
              <a:t>Wakefield generated by a high powered (fs, </a:t>
            </a:r>
            <a:r>
              <a:rPr lang="en-AU" dirty="0" err="1" smtClean="0"/>
              <a:t>mJ</a:t>
            </a:r>
            <a:r>
              <a:rPr lang="en-AU" dirty="0" smtClean="0"/>
              <a:t>/pulse, power ~ TW)</a:t>
            </a:r>
          </a:p>
          <a:p>
            <a:pPr lvl="1"/>
            <a:r>
              <a:rPr lang="en-AU" dirty="0" smtClean="0"/>
              <a:t>Can introduce a witness beam to boost its energy.</a:t>
            </a:r>
          </a:p>
          <a:p>
            <a:r>
              <a:rPr lang="en-AU" dirty="0" smtClean="0"/>
              <a:t>Beam/</a:t>
            </a:r>
            <a:r>
              <a:rPr lang="en-AU" dirty="0" err="1" smtClean="0"/>
              <a:t>Particl</a:t>
            </a:r>
            <a:r>
              <a:rPr lang="en-AU" dirty="0" smtClean="0"/>
              <a:t> Driven (PWFA)</a:t>
            </a:r>
          </a:p>
          <a:p>
            <a:pPr lvl="1"/>
            <a:r>
              <a:rPr lang="en-AU" dirty="0" smtClean="0"/>
              <a:t>Wakefield generated by a particle beam (electron/proton)</a:t>
            </a:r>
          </a:p>
          <a:p>
            <a:pPr lvl="1"/>
            <a:r>
              <a:rPr lang="en-AU" dirty="0" smtClean="0"/>
              <a:t>Drive beam followed by a witness beam.</a:t>
            </a:r>
          </a:p>
          <a:p>
            <a:r>
              <a:rPr lang="en-AU" dirty="0" smtClean="0"/>
              <a:t>Plasma</a:t>
            </a:r>
            <a:r>
              <a:rPr lang="en-AU" dirty="0"/>
              <a:t> </a:t>
            </a:r>
            <a:r>
              <a:rPr lang="en-AU" dirty="0" smtClean="0"/>
              <a:t>(Channel or Jet)</a:t>
            </a:r>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11</a:t>
            </a:fld>
            <a:endParaRPr lang="en-AU"/>
          </a:p>
        </p:txBody>
      </p:sp>
      <p:pic>
        <p:nvPicPr>
          <p:cNvPr id="6" name="Picture 5"/>
          <p:cNvPicPr>
            <a:picLocks noChangeAspect="1"/>
          </p:cNvPicPr>
          <p:nvPr/>
        </p:nvPicPr>
        <p:blipFill>
          <a:blip r:embed="rId2"/>
          <a:stretch>
            <a:fillRect/>
          </a:stretch>
        </p:blipFill>
        <p:spPr>
          <a:xfrm>
            <a:off x="7495611" y="1801912"/>
            <a:ext cx="4211177" cy="1857103"/>
          </a:xfrm>
          <a:prstGeom prst="rect">
            <a:avLst/>
          </a:prstGeom>
        </p:spPr>
      </p:pic>
      <p:sp>
        <p:nvSpPr>
          <p:cNvPr id="7" name="Rectangle 6"/>
          <p:cNvSpPr/>
          <p:nvPr/>
        </p:nvSpPr>
        <p:spPr>
          <a:xfrm>
            <a:off x="6765110" y="6077892"/>
            <a:ext cx="5185590" cy="461665"/>
          </a:xfrm>
          <a:prstGeom prst="rect">
            <a:avLst/>
          </a:prstGeom>
        </p:spPr>
        <p:txBody>
          <a:bodyPr wrap="square">
            <a:spAutoFit/>
          </a:bodyPr>
          <a:lstStyle/>
          <a:p>
            <a:pPr algn="r"/>
            <a:r>
              <a:rPr lang="en-AU" sz="1200" dirty="0"/>
              <a:t>https://loa.ensta-paris.fr/research/upx-research-group/particle-beam-driven-plasma-wakefield-acceleration/</a:t>
            </a:r>
          </a:p>
        </p:txBody>
      </p:sp>
      <p:pic>
        <p:nvPicPr>
          <p:cNvPr id="5122" name="Picture 2" descr="https://loa.ensta-paris.fr/wp-content/uploads/2018/11/beam-accel-1024x58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611" y="3728588"/>
            <a:ext cx="4211177" cy="239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4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Laser/Beam Driven Plasma Wakefield Acceleration</a:t>
            </a:r>
            <a:endParaRPr lang="en-AU" dirty="0"/>
          </a:p>
        </p:txBody>
      </p:sp>
      <p:sp>
        <p:nvSpPr>
          <p:cNvPr id="3" name="Content Placeholder 2"/>
          <p:cNvSpPr>
            <a:spLocks noGrp="1"/>
          </p:cNvSpPr>
          <p:nvPr>
            <p:ph idx="1"/>
          </p:nvPr>
        </p:nvSpPr>
        <p:spPr>
          <a:xfrm>
            <a:off x="277826" y="4743535"/>
            <a:ext cx="11304574" cy="1382628"/>
          </a:xfrm>
        </p:spPr>
        <p:txBody>
          <a:bodyPr/>
          <a:lstStyle/>
          <a:p>
            <a:r>
              <a:rPr lang="en-AU" dirty="0" smtClean="0"/>
              <a:t>300 TW laser, 40 fs pulse</a:t>
            </a:r>
          </a:p>
          <a:p>
            <a:r>
              <a:rPr lang="en-AU" dirty="0" smtClean="0"/>
              <a:t>~40 GeV/m… but 6% energy spread.</a:t>
            </a:r>
            <a:endParaRPr lang="en-AU" dirty="0"/>
          </a:p>
        </p:txBody>
      </p:sp>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12</a:t>
            </a:fld>
            <a:endParaRPr lang="en-AU"/>
          </a:p>
        </p:txBody>
      </p:sp>
      <p:pic>
        <p:nvPicPr>
          <p:cNvPr id="6" name="Picture 5"/>
          <p:cNvPicPr>
            <a:picLocks noChangeAspect="1"/>
          </p:cNvPicPr>
          <p:nvPr/>
        </p:nvPicPr>
        <p:blipFill>
          <a:blip r:embed="rId2"/>
          <a:stretch>
            <a:fillRect/>
          </a:stretch>
        </p:blipFill>
        <p:spPr>
          <a:xfrm>
            <a:off x="-157614" y="1600200"/>
            <a:ext cx="8349378" cy="2960773"/>
          </a:xfrm>
          <a:prstGeom prst="rect">
            <a:avLst/>
          </a:prstGeom>
        </p:spPr>
      </p:pic>
      <p:pic>
        <p:nvPicPr>
          <p:cNvPr id="8" name="Picture 7"/>
          <p:cNvPicPr>
            <a:picLocks noChangeAspect="1"/>
          </p:cNvPicPr>
          <p:nvPr/>
        </p:nvPicPr>
        <p:blipFill>
          <a:blip r:embed="rId3"/>
          <a:stretch>
            <a:fillRect/>
          </a:stretch>
        </p:blipFill>
        <p:spPr>
          <a:xfrm>
            <a:off x="7000875" y="3185893"/>
            <a:ext cx="5093165" cy="3564115"/>
          </a:xfrm>
          <a:prstGeom prst="rect">
            <a:avLst/>
          </a:prstGeom>
        </p:spPr>
      </p:pic>
      <p:pic>
        <p:nvPicPr>
          <p:cNvPr id="10" name="Picture 9"/>
          <p:cNvPicPr>
            <a:picLocks noChangeAspect="1"/>
          </p:cNvPicPr>
          <p:nvPr/>
        </p:nvPicPr>
        <p:blipFill>
          <a:blip r:embed="rId4"/>
          <a:stretch>
            <a:fillRect/>
          </a:stretch>
        </p:blipFill>
        <p:spPr>
          <a:xfrm>
            <a:off x="7988252" y="1647825"/>
            <a:ext cx="3975572" cy="1657527"/>
          </a:xfrm>
          <a:prstGeom prst="rect">
            <a:avLst/>
          </a:prstGeom>
        </p:spPr>
      </p:pic>
    </p:spTree>
    <p:extLst>
      <p:ext uri="{BB962C8B-B14F-4D97-AF65-F5344CB8AC3E}">
        <p14:creationId xmlns:p14="http://schemas.microsoft.com/office/powerpoint/2010/main" val="1332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Laser/Beam Driven Plasma Wakefield Acceleration</a:t>
            </a:r>
          </a:p>
        </p:txBody>
      </p:sp>
      <p:sp>
        <p:nvSpPr>
          <p:cNvPr id="3" name="Content Placeholder 2"/>
          <p:cNvSpPr>
            <a:spLocks noGrp="1"/>
          </p:cNvSpPr>
          <p:nvPr>
            <p:ph idx="1"/>
          </p:nvPr>
        </p:nvSpPr>
        <p:spPr>
          <a:xfrm>
            <a:off x="277826" y="1600200"/>
            <a:ext cx="5576874" cy="4525963"/>
          </a:xfrm>
        </p:spPr>
        <p:txBody>
          <a:bodyPr>
            <a:normAutofit/>
          </a:bodyPr>
          <a:lstStyle/>
          <a:p>
            <a:r>
              <a:rPr lang="en-AU" dirty="0" smtClean="0"/>
              <a:t>CEPC Plasma Injector (Beam)</a:t>
            </a:r>
          </a:p>
          <a:p>
            <a:pPr lvl="1"/>
            <a:r>
              <a:rPr lang="en-AU" dirty="0" smtClean="0"/>
              <a:t>1000 m </a:t>
            </a:r>
            <a:r>
              <a:rPr lang="en-AU" dirty="0" smtClean="0">
                <a:sym typeface="Wingdings" panose="05000000000000000000" pitchFamily="2" charset="2"/>
              </a:rPr>
              <a:t> </a:t>
            </a:r>
            <a:r>
              <a:rPr lang="en-AU" dirty="0" smtClean="0"/>
              <a:t>10 m long booster </a:t>
            </a:r>
          </a:p>
          <a:p>
            <a:pPr lvl="1"/>
            <a:r>
              <a:rPr lang="en-AU" dirty="0" smtClean="0"/>
              <a:t>Boost 10 GeV </a:t>
            </a:r>
            <a:r>
              <a:rPr lang="en-AU" dirty="0" smtClean="0">
                <a:sym typeface="Wingdings" panose="05000000000000000000" pitchFamily="2" charset="2"/>
              </a:rPr>
              <a:t>to 45.5 GeV</a:t>
            </a:r>
            <a:endParaRPr lang="en-AU" dirty="0" smtClean="0"/>
          </a:p>
          <a:p>
            <a:r>
              <a:rPr lang="en-AU" dirty="0" smtClean="0"/>
              <a:t>LWFA as FEL injector</a:t>
            </a:r>
          </a:p>
          <a:p>
            <a:pPr lvl="1"/>
            <a:r>
              <a:rPr lang="en-AU" dirty="0" smtClean="0"/>
              <a:t>Jena-KIT</a:t>
            </a:r>
          </a:p>
          <a:p>
            <a:pPr lvl="1"/>
            <a:r>
              <a:rPr lang="en-AU" dirty="0"/>
              <a:t>SIOM-SINAP-SLAC</a:t>
            </a:r>
          </a:p>
          <a:p>
            <a:pPr lvl="1"/>
            <a:endParaRPr lang="en-AU" dirty="0" smtClean="0"/>
          </a:p>
          <a:p>
            <a:pPr marL="0" indent="0">
              <a:buNone/>
            </a:pPr>
            <a:endParaRPr lang="en-AU" dirty="0" smtClean="0"/>
          </a:p>
          <a:p>
            <a:pPr lvl="1"/>
            <a:endParaRPr lang="en-AU" dirty="0" smtClean="0"/>
          </a:p>
          <a:p>
            <a:pPr lvl="1"/>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pPr/>
              <a:t>13</a:t>
            </a:fld>
            <a:endParaRPr lang="en-AU"/>
          </a:p>
        </p:txBody>
      </p:sp>
      <p:pic>
        <p:nvPicPr>
          <p:cNvPr id="15" name="Picture 14"/>
          <p:cNvPicPr>
            <a:picLocks noChangeAspect="1"/>
          </p:cNvPicPr>
          <p:nvPr/>
        </p:nvPicPr>
        <p:blipFill>
          <a:blip r:embed="rId2"/>
          <a:stretch>
            <a:fillRect/>
          </a:stretch>
        </p:blipFill>
        <p:spPr>
          <a:xfrm>
            <a:off x="5837581" y="1508919"/>
            <a:ext cx="6161938" cy="1749607"/>
          </a:xfrm>
          <a:prstGeom prst="rect">
            <a:avLst/>
          </a:prstGeom>
        </p:spPr>
      </p:pic>
      <p:sp>
        <p:nvSpPr>
          <p:cNvPr id="16" name="Rectangle 15"/>
          <p:cNvSpPr/>
          <p:nvPr/>
        </p:nvSpPr>
        <p:spPr>
          <a:xfrm>
            <a:off x="5854699" y="3259826"/>
            <a:ext cx="6144819" cy="276999"/>
          </a:xfrm>
          <a:prstGeom prst="rect">
            <a:avLst/>
          </a:prstGeom>
        </p:spPr>
        <p:txBody>
          <a:bodyPr wrap="square">
            <a:spAutoFit/>
          </a:bodyPr>
          <a:lstStyle/>
          <a:p>
            <a:pPr algn="r"/>
            <a:r>
              <a:rPr lang="en-AU" sz="1200" dirty="0"/>
              <a:t>Wei </a:t>
            </a:r>
            <a:r>
              <a:rPr lang="en-AU" sz="1200" dirty="0" smtClean="0"/>
              <a:t>Lu, </a:t>
            </a:r>
            <a:r>
              <a:rPr lang="en-AU" sz="1200" dirty="0" smtClean="0">
                <a:solidFill>
                  <a:srgbClr val="222222"/>
                </a:solidFill>
                <a:latin typeface="Arial" panose="020B0604020202020204" pitchFamily="34" charset="0"/>
              </a:rPr>
              <a:t>Overview of CEPC Plasma Injector, AFAD 2021</a:t>
            </a:r>
            <a:endParaRPr lang="en-AU" sz="1200" dirty="0"/>
          </a:p>
        </p:txBody>
      </p:sp>
      <p:sp>
        <p:nvSpPr>
          <p:cNvPr id="17" name="Rectangle 16"/>
          <p:cNvSpPr/>
          <p:nvPr/>
        </p:nvSpPr>
        <p:spPr>
          <a:xfrm>
            <a:off x="5610343" y="5794577"/>
            <a:ext cx="6144819" cy="276999"/>
          </a:xfrm>
          <a:prstGeom prst="rect">
            <a:avLst/>
          </a:prstGeom>
        </p:spPr>
        <p:txBody>
          <a:bodyPr wrap="square">
            <a:spAutoFit/>
          </a:bodyPr>
          <a:lstStyle/>
          <a:p>
            <a:pPr algn="r"/>
            <a:r>
              <a:rPr lang="en-AU" sz="1200" dirty="0"/>
              <a:t>Axel </a:t>
            </a:r>
            <a:r>
              <a:rPr lang="en-AU" sz="1200" dirty="0" smtClean="0"/>
              <a:t>Bernhard</a:t>
            </a:r>
            <a:r>
              <a:rPr lang="en-AU" sz="1200" dirty="0"/>
              <a:t>,</a:t>
            </a:r>
            <a:r>
              <a:rPr lang="en-AU" sz="1200" dirty="0">
                <a:hlinkClick r:id="rId3"/>
              </a:rPr>
              <a:t> Progress on Experiments towards LWFA/TGU-Based </a:t>
            </a:r>
            <a:r>
              <a:rPr lang="en-AU" sz="1200" dirty="0" smtClean="0">
                <a:hlinkClick r:id="rId3"/>
              </a:rPr>
              <a:t>FELs</a:t>
            </a:r>
            <a:endParaRPr lang="en-AU" sz="1200" dirty="0"/>
          </a:p>
        </p:txBody>
      </p:sp>
      <p:pic>
        <p:nvPicPr>
          <p:cNvPr id="18" name="Picture 17"/>
          <p:cNvPicPr>
            <a:picLocks noChangeAspect="1"/>
          </p:cNvPicPr>
          <p:nvPr/>
        </p:nvPicPr>
        <p:blipFill>
          <a:blip r:embed="rId4"/>
          <a:stretch>
            <a:fillRect/>
          </a:stretch>
        </p:blipFill>
        <p:spPr>
          <a:xfrm>
            <a:off x="5104661" y="3754424"/>
            <a:ext cx="6894857" cy="1925060"/>
          </a:xfrm>
          <a:prstGeom prst="rect">
            <a:avLst/>
          </a:prstGeom>
        </p:spPr>
      </p:pic>
    </p:spTree>
    <p:extLst>
      <p:ext uri="{BB962C8B-B14F-4D97-AF65-F5344CB8AC3E}">
        <p14:creationId xmlns:p14="http://schemas.microsoft.com/office/powerpoint/2010/main" val="3657883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Laser/Beam Driven Plasma Wakefield Acceleration</a:t>
            </a:r>
          </a:p>
        </p:txBody>
      </p:sp>
      <p:sp>
        <p:nvSpPr>
          <p:cNvPr id="3" name="Content Placeholder 2"/>
          <p:cNvSpPr>
            <a:spLocks noGrp="1"/>
          </p:cNvSpPr>
          <p:nvPr>
            <p:ph idx="1"/>
          </p:nvPr>
        </p:nvSpPr>
        <p:spPr>
          <a:xfrm>
            <a:off x="277826" y="1600200"/>
            <a:ext cx="9501174" cy="4597400"/>
          </a:xfrm>
        </p:spPr>
        <p:txBody>
          <a:bodyPr>
            <a:normAutofit/>
          </a:bodyPr>
          <a:lstStyle/>
          <a:p>
            <a:r>
              <a:rPr lang="en-AU" dirty="0" smtClean="0"/>
              <a:t>DESY – LUX (Laser)</a:t>
            </a:r>
          </a:p>
          <a:p>
            <a:pPr lvl="1"/>
            <a:r>
              <a:rPr lang="en-AU" dirty="0" smtClean="0"/>
              <a:t>1 Hz, 48 TW peak</a:t>
            </a:r>
          </a:p>
          <a:p>
            <a:pPr lvl="1"/>
            <a:r>
              <a:rPr lang="en-AU" dirty="0" smtClean="0"/>
              <a:t>368 MeV (±2.4% </a:t>
            </a:r>
            <a:r>
              <a:rPr lang="en-AU" dirty="0" err="1" smtClean="0"/>
              <a:t>rms</a:t>
            </a:r>
            <a:r>
              <a:rPr lang="en-AU" dirty="0" smtClean="0"/>
              <a:t>)</a:t>
            </a:r>
          </a:p>
          <a:p>
            <a:pPr lvl="1"/>
            <a:r>
              <a:rPr lang="en-AU" dirty="0" smtClean="0"/>
              <a:t>25 </a:t>
            </a:r>
            <a:r>
              <a:rPr lang="en-AU" dirty="0" err="1" smtClean="0"/>
              <a:t>pC</a:t>
            </a:r>
            <a:r>
              <a:rPr lang="en-AU" dirty="0" smtClean="0"/>
              <a:t> (±11% </a:t>
            </a:r>
            <a:r>
              <a:rPr lang="en-AU" dirty="0" err="1" smtClean="0"/>
              <a:t>rms</a:t>
            </a:r>
            <a:r>
              <a:rPr lang="en-AU" dirty="0" smtClean="0"/>
              <a:t>)</a:t>
            </a:r>
          </a:p>
          <a:p>
            <a:pPr lvl="1"/>
            <a:r>
              <a:rPr lang="en-AU" dirty="0" smtClean="0"/>
              <a:t>Energy spread ±4%</a:t>
            </a:r>
          </a:p>
          <a:p>
            <a:r>
              <a:rPr lang="en-AU" dirty="0" smtClean="0"/>
              <a:t>Energy spread issue: Design </a:t>
            </a:r>
            <a:r>
              <a:rPr lang="en-AU" dirty="0"/>
              <a:t>of a 500 MeV injector for a light source or FEL (</a:t>
            </a:r>
            <a:r>
              <a:rPr lang="en-AU" dirty="0" smtClean="0"/>
              <a:t>TUPAB151/</a:t>
            </a:r>
            <a:r>
              <a:rPr lang="en-AU" dirty="0"/>
              <a:t> TUPAB05</a:t>
            </a:r>
            <a:r>
              <a:rPr lang="en-AU" dirty="0" smtClean="0"/>
              <a:t>, IPAC21). </a:t>
            </a:r>
          </a:p>
          <a:p>
            <a:pPr marL="0" indent="0">
              <a:buNone/>
            </a:pPr>
            <a:endParaRPr lang="en-AU" dirty="0" smtClean="0"/>
          </a:p>
          <a:p>
            <a:pPr lvl="1"/>
            <a:endParaRPr lang="en-AU" dirty="0" smtClean="0"/>
          </a:p>
          <a:p>
            <a:pPr lvl="1"/>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pPr/>
              <a:t>14</a:t>
            </a:fld>
            <a:endParaRPr lang="en-AU"/>
          </a:p>
        </p:txBody>
      </p:sp>
      <p:sp>
        <p:nvSpPr>
          <p:cNvPr id="13" name="Rectangle 12"/>
          <p:cNvSpPr/>
          <p:nvPr/>
        </p:nvSpPr>
        <p:spPr>
          <a:xfrm>
            <a:off x="4695023" y="3669885"/>
            <a:ext cx="7152096" cy="646331"/>
          </a:xfrm>
          <a:prstGeom prst="rect">
            <a:avLst/>
          </a:prstGeom>
        </p:spPr>
        <p:txBody>
          <a:bodyPr wrap="square">
            <a:spAutoFit/>
          </a:bodyPr>
          <a:lstStyle/>
          <a:p>
            <a:pPr algn="r"/>
            <a:r>
              <a:rPr lang="en-AU" sz="1200" dirty="0">
                <a:solidFill>
                  <a:srgbClr val="222222"/>
                </a:solidFill>
                <a:latin typeface="Arial" panose="020B0604020202020204" pitchFamily="34" charset="0"/>
              </a:rPr>
              <a:t>Maier, Andreas R., Niels M. </a:t>
            </a:r>
            <a:r>
              <a:rPr lang="en-AU" sz="1200" dirty="0" err="1">
                <a:solidFill>
                  <a:srgbClr val="222222"/>
                </a:solidFill>
                <a:latin typeface="Arial" panose="020B0604020202020204" pitchFamily="34" charset="0"/>
              </a:rPr>
              <a:t>Delbos</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Timo</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Eichner</a:t>
            </a:r>
            <a:r>
              <a:rPr lang="en-AU" sz="1200" dirty="0">
                <a:solidFill>
                  <a:srgbClr val="222222"/>
                </a:solidFill>
                <a:latin typeface="Arial" panose="020B0604020202020204" pitchFamily="34" charset="0"/>
              </a:rPr>
              <a:t>, Lars </a:t>
            </a:r>
            <a:r>
              <a:rPr lang="en-AU" sz="1200" dirty="0" err="1">
                <a:solidFill>
                  <a:srgbClr val="222222"/>
                </a:solidFill>
                <a:latin typeface="Arial" panose="020B0604020202020204" pitchFamily="34" charset="0"/>
              </a:rPr>
              <a:t>Hübner</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Sören</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Jalas</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Laurids</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Jeppe</a:t>
            </a:r>
            <a:r>
              <a:rPr lang="en-AU" sz="1200" dirty="0">
                <a:solidFill>
                  <a:srgbClr val="222222"/>
                </a:solidFill>
                <a:latin typeface="Arial" panose="020B0604020202020204" pitchFamily="34" charset="0"/>
              </a:rPr>
              <a:t>, Spencer W. Jolly et al. "Decoding sources of energy variability in a laser-plasma accelerator." </a:t>
            </a:r>
            <a:r>
              <a:rPr lang="en-AU" sz="1200" i="1" dirty="0">
                <a:solidFill>
                  <a:srgbClr val="222222"/>
                </a:solidFill>
                <a:latin typeface="Arial" panose="020B0604020202020204" pitchFamily="34" charset="0"/>
              </a:rPr>
              <a:t>Physical Review X</a:t>
            </a:r>
            <a:r>
              <a:rPr lang="en-AU" sz="1200" dirty="0">
                <a:solidFill>
                  <a:srgbClr val="222222"/>
                </a:solidFill>
                <a:latin typeface="Arial" panose="020B0604020202020204" pitchFamily="34" charset="0"/>
              </a:rPr>
              <a:t> 10, no. 3 (2020): 031039.</a:t>
            </a:r>
            <a:endParaRPr lang="en-AU" sz="1200" dirty="0"/>
          </a:p>
        </p:txBody>
      </p:sp>
      <p:pic>
        <p:nvPicPr>
          <p:cNvPr id="14" name="Picture 13"/>
          <p:cNvPicPr>
            <a:picLocks noChangeAspect="1"/>
          </p:cNvPicPr>
          <p:nvPr/>
        </p:nvPicPr>
        <p:blipFill>
          <a:blip r:embed="rId2"/>
          <a:stretch>
            <a:fillRect/>
          </a:stretch>
        </p:blipFill>
        <p:spPr>
          <a:xfrm>
            <a:off x="4695023" y="1918916"/>
            <a:ext cx="6982613" cy="1660284"/>
          </a:xfrm>
          <a:prstGeom prst="rect">
            <a:avLst/>
          </a:prstGeom>
        </p:spPr>
      </p:pic>
    </p:spTree>
    <p:extLst>
      <p:ext uri="{BB962C8B-B14F-4D97-AF65-F5344CB8AC3E}">
        <p14:creationId xmlns:p14="http://schemas.microsoft.com/office/powerpoint/2010/main" val="320912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Laser/Beam Driven Plasma Wakefield Acceleration</a:t>
            </a:r>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15</a:t>
            </a:fld>
            <a:endParaRPr lang="en-AU"/>
          </a:p>
        </p:txBody>
      </p:sp>
      <p:pic>
        <p:nvPicPr>
          <p:cNvPr id="6" name="Picture 5"/>
          <p:cNvPicPr>
            <a:picLocks noChangeAspect="1"/>
          </p:cNvPicPr>
          <p:nvPr/>
        </p:nvPicPr>
        <p:blipFill rotWithShape="1">
          <a:blip r:embed="rId2"/>
          <a:srcRect t="3356" r="35067"/>
          <a:stretch/>
        </p:blipFill>
        <p:spPr>
          <a:xfrm>
            <a:off x="876300" y="363179"/>
            <a:ext cx="7502937" cy="6358295"/>
          </a:xfrm>
          <a:prstGeom prst="rect">
            <a:avLst/>
          </a:prstGeom>
        </p:spPr>
      </p:pic>
      <p:sp>
        <p:nvSpPr>
          <p:cNvPr id="9" name="Rectangle 8"/>
          <p:cNvSpPr/>
          <p:nvPr/>
        </p:nvSpPr>
        <p:spPr>
          <a:xfrm>
            <a:off x="8517541" y="2086500"/>
            <a:ext cx="1718659" cy="1200329"/>
          </a:xfrm>
          <a:prstGeom prst="rect">
            <a:avLst/>
          </a:prstGeom>
        </p:spPr>
        <p:txBody>
          <a:bodyPr wrap="square">
            <a:spAutoFit/>
          </a:bodyPr>
          <a:lstStyle/>
          <a:p>
            <a:r>
              <a:rPr lang="en-AU" sz="2400" dirty="0" smtClean="0"/>
              <a:t>Plasma based de-chirper</a:t>
            </a:r>
            <a:endParaRPr lang="en-AU" sz="2400" dirty="0"/>
          </a:p>
        </p:txBody>
      </p:sp>
    </p:spTree>
    <p:extLst>
      <p:ext uri="{BB962C8B-B14F-4D97-AF65-F5344CB8AC3E}">
        <p14:creationId xmlns:p14="http://schemas.microsoft.com/office/powerpoint/2010/main" val="2002617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THz Accelerator + ICS</a:t>
            </a:r>
            <a:endParaRPr lang="en-AU" dirty="0"/>
          </a:p>
        </p:txBody>
      </p:sp>
      <p:sp>
        <p:nvSpPr>
          <p:cNvPr id="3" name="Content Placeholder 2"/>
          <p:cNvSpPr>
            <a:spLocks noGrp="1"/>
          </p:cNvSpPr>
          <p:nvPr>
            <p:ph idx="1"/>
          </p:nvPr>
        </p:nvSpPr>
        <p:spPr/>
        <p:txBody>
          <a:bodyPr/>
          <a:lstStyle/>
          <a:p>
            <a:r>
              <a:rPr lang="en-AU" dirty="0" smtClean="0">
                <a:hlinkClick r:id="rId2"/>
              </a:rPr>
              <a:t>AXSIS project </a:t>
            </a:r>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16</a:t>
            </a:fld>
            <a:endParaRPr lang="en-AU"/>
          </a:p>
        </p:txBody>
      </p:sp>
      <p:pic>
        <p:nvPicPr>
          <p:cNvPr id="4098" name="Picture 2" descr="https://axsis.desy.de/sites/sites_cfelgroups/site_cfel-axsis/content/e13345/e22139/Layout2_800p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2322345"/>
            <a:ext cx="10745451" cy="3062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5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LWFA + </a:t>
            </a:r>
            <a:r>
              <a:rPr lang="en-AU" dirty="0"/>
              <a:t>ICS</a:t>
            </a:r>
          </a:p>
        </p:txBody>
      </p:sp>
      <p:sp>
        <p:nvSpPr>
          <p:cNvPr id="3" name="Content Placeholder 2"/>
          <p:cNvSpPr>
            <a:spLocks noGrp="1"/>
          </p:cNvSpPr>
          <p:nvPr>
            <p:ph idx="1"/>
          </p:nvPr>
        </p:nvSpPr>
        <p:spPr>
          <a:xfrm>
            <a:off x="277826" y="1600200"/>
            <a:ext cx="5043474" cy="4525963"/>
          </a:xfrm>
        </p:spPr>
        <p:txBody>
          <a:bodyPr/>
          <a:lstStyle/>
          <a:p>
            <a:r>
              <a:rPr lang="en-AU" dirty="0" smtClean="0"/>
              <a:t>All optical inverse Compton source</a:t>
            </a:r>
          </a:p>
          <a:p>
            <a:r>
              <a:rPr lang="en-AU" dirty="0" smtClean="0"/>
              <a:t>No need for RF sources (modulators, Klystrons, </a:t>
            </a:r>
            <a:r>
              <a:rPr lang="en-AU" dirty="0" err="1" smtClean="0"/>
              <a:t>etc</a:t>
            </a:r>
            <a:r>
              <a:rPr lang="en-AU" dirty="0" smtClean="0"/>
              <a:t>)</a:t>
            </a:r>
          </a:p>
          <a:p>
            <a:r>
              <a:rPr lang="en-AU" dirty="0" smtClean="0"/>
              <a:t>Just big rooms filled with laser systems…</a:t>
            </a:r>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17</a:t>
            </a:fld>
            <a:endParaRPr lang="en-AU"/>
          </a:p>
        </p:txBody>
      </p:sp>
      <p:pic>
        <p:nvPicPr>
          <p:cNvPr id="6" name="Picture 5"/>
          <p:cNvPicPr>
            <a:picLocks noChangeAspect="1"/>
          </p:cNvPicPr>
          <p:nvPr/>
        </p:nvPicPr>
        <p:blipFill>
          <a:blip r:embed="rId2"/>
          <a:stretch>
            <a:fillRect/>
          </a:stretch>
        </p:blipFill>
        <p:spPr>
          <a:xfrm>
            <a:off x="5456195" y="395902"/>
            <a:ext cx="6663566" cy="4498432"/>
          </a:xfrm>
          <a:prstGeom prst="rect">
            <a:avLst/>
          </a:prstGeom>
        </p:spPr>
      </p:pic>
      <p:sp>
        <p:nvSpPr>
          <p:cNvPr id="7" name="Rectangle 6"/>
          <p:cNvSpPr/>
          <p:nvPr/>
        </p:nvSpPr>
        <p:spPr>
          <a:xfrm>
            <a:off x="4953715" y="4432669"/>
            <a:ext cx="7152096" cy="461665"/>
          </a:xfrm>
          <a:prstGeom prst="rect">
            <a:avLst/>
          </a:prstGeom>
        </p:spPr>
        <p:txBody>
          <a:bodyPr wrap="square">
            <a:spAutoFit/>
          </a:bodyPr>
          <a:lstStyle/>
          <a:p>
            <a:pPr algn="r"/>
            <a:r>
              <a:rPr lang="en-AU" sz="1200" dirty="0" err="1"/>
              <a:t>Wenchao</a:t>
            </a:r>
            <a:r>
              <a:rPr lang="en-AU" sz="1200" dirty="0"/>
              <a:t> </a:t>
            </a:r>
            <a:r>
              <a:rPr lang="en-AU" sz="1200" dirty="0" smtClean="0"/>
              <a:t>Yan, </a:t>
            </a:r>
            <a:r>
              <a:rPr lang="it-IT" sz="1200" dirty="0" smtClean="0">
                <a:solidFill>
                  <a:srgbClr val="222222"/>
                </a:solidFill>
                <a:latin typeface="Arial" panose="020B0604020202020204" pitchFamily="34" charset="0"/>
              </a:rPr>
              <a:t>Inverse </a:t>
            </a:r>
            <a:r>
              <a:rPr lang="it-IT" sz="1200" dirty="0">
                <a:solidFill>
                  <a:srgbClr val="222222"/>
                </a:solidFill>
                <a:latin typeface="Arial" panose="020B0604020202020204" pitchFamily="34" charset="0"/>
              </a:rPr>
              <a:t>Compton scattering via laser wakefield</a:t>
            </a:r>
          </a:p>
          <a:p>
            <a:pPr algn="r"/>
            <a:r>
              <a:rPr lang="it-IT" sz="1200" dirty="0" smtClean="0">
                <a:solidFill>
                  <a:srgbClr val="222222"/>
                </a:solidFill>
                <a:latin typeface="Arial" panose="020B0604020202020204" pitchFamily="34" charset="0"/>
              </a:rPr>
              <a:t>Acceleration, AFAD 2021</a:t>
            </a:r>
            <a:endParaRPr lang="en-AU" sz="1200" dirty="0"/>
          </a:p>
        </p:txBody>
      </p:sp>
      <p:pic>
        <p:nvPicPr>
          <p:cNvPr id="8" name="Picture 7"/>
          <p:cNvPicPr>
            <a:picLocks noChangeAspect="1"/>
          </p:cNvPicPr>
          <p:nvPr/>
        </p:nvPicPr>
        <p:blipFill>
          <a:blip r:embed="rId3"/>
          <a:stretch>
            <a:fillRect/>
          </a:stretch>
        </p:blipFill>
        <p:spPr>
          <a:xfrm>
            <a:off x="3663650" y="4349800"/>
            <a:ext cx="3585090" cy="2371675"/>
          </a:xfrm>
          <a:prstGeom prst="rect">
            <a:avLst/>
          </a:prstGeom>
        </p:spPr>
      </p:pic>
      <p:sp>
        <p:nvSpPr>
          <p:cNvPr id="9" name="Rectangle 8"/>
          <p:cNvSpPr/>
          <p:nvPr/>
        </p:nvSpPr>
        <p:spPr>
          <a:xfrm>
            <a:off x="7237070" y="5663335"/>
            <a:ext cx="3771900" cy="461665"/>
          </a:xfrm>
          <a:prstGeom prst="rect">
            <a:avLst/>
          </a:prstGeom>
        </p:spPr>
        <p:txBody>
          <a:bodyPr wrap="square">
            <a:spAutoFit/>
          </a:bodyPr>
          <a:lstStyle/>
          <a:p>
            <a:r>
              <a:rPr lang="en-AU" sz="1200" dirty="0" smtClean="0"/>
              <a:t>Liming Chen, Laser </a:t>
            </a:r>
            <a:r>
              <a:rPr lang="en-AU" sz="1200" dirty="0"/>
              <a:t>driven high charge electron acceleration for X/γ-ray </a:t>
            </a:r>
            <a:r>
              <a:rPr lang="en-AU" sz="1200" dirty="0" smtClean="0"/>
              <a:t>radiation, AFAD 2021</a:t>
            </a:r>
            <a:endParaRPr lang="en-AU" sz="1200" dirty="0"/>
          </a:p>
        </p:txBody>
      </p:sp>
    </p:spTree>
    <p:extLst>
      <p:ext uri="{BB962C8B-B14F-4D97-AF65-F5344CB8AC3E}">
        <p14:creationId xmlns:p14="http://schemas.microsoft.com/office/powerpoint/2010/main" val="37771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18</a:t>
            </a:fld>
            <a:endParaRPr lang="en-AU"/>
          </a:p>
        </p:txBody>
      </p:sp>
      <p:pic>
        <p:nvPicPr>
          <p:cNvPr id="6" name="Picture 5"/>
          <p:cNvPicPr>
            <a:picLocks noChangeAspect="1"/>
          </p:cNvPicPr>
          <p:nvPr/>
        </p:nvPicPr>
        <p:blipFill>
          <a:blip r:embed="rId2"/>
          <a:stretch>
            <a:fillRect/>
          </a:stretch>
        </p:blipFill>
        <p:spPr>
          <a:xfrm>
            <a:off x="-648641" y="-348190"/>
            <a:ext cx="13489282" cy="7554379"/>
          </a:xfrm>
          <a:prstGeom prst="rect">
            <a:avLst/>
          </a:prstGeom>
        </p:spPr>
      </p:pic>
    </p:spTree>
    <p:extLst>
      <p:ext uri="{BB962C8B-B14F-4D97-AF65-F5344CB8AC3E}">
        <p14:creationId xmlns:p14="http://schemas.microsoft.com/office/powerpoint/2010/main" val="3912443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LWFA + Beta radiation</a:t>
            </a:r>
            <a:endParaRPr lang="en-AU" dirty="0"/>
          </a:p>
        </p:txBody>
      </p:sp>
      <p:sp>
        <p:nvSpPr>
          <p:cNvPr id="3" name="Content Placeholder 2"/>
          <p:cNvSpPr>
            <a:spLocks noGrp="1"/>
          </p:cNvSpPr>
          <p:nvPr>
            <p:ph idx="1"/>
          </p:nvPr>
        </p:nvSpPr>
        <p:spPr>
          <a:xfrm>
            <a:off x="277826" y="1600200"/>
            <a:ext cx="5983274" cy="4525963"/>
          </a:xfrm>
        </p:spPr>
        <p:txBody>
          <a:bodyPr/>
          <a:lstStyle/>
          <a:p>
            <a:r>
              <a:rPr lang="en-AU" dirty="0" smtClean="0"/>
              <a:t>Double laser pulses: </a:t>
            </a:r>
            <a:r>
              <a:rPr lang="en-AU" dirty="0"/>
              <a:t>3 J, 30 fs driving laser pulse and a 1.5 J, 30 fs second laser pulse</a:t>
            </a:r>
            <a:r>
              <a:rPr lang="en-AU" dirty="0" smtClean="0"/>
              <a:t>.</a:t>
            </a:r>
          </a:p>
          <a:p>
            <a:r>
              <a:rPr lang="en-AU" dirty="0" smtClean="0"/>
              <a:t>Ultra-fast radiation pulses</a:t>
            </a:r>
          </a:p>
          <a:p>
            <a:r>
              <a:rPr lang="en-AU" dirty="0" smtClean="0"/>
              <a:t>Exceeds brilliance of 3</a:t>
            </a:r>
            <a:r>
              <a:rPr lang="en-AU" baseline="30000" dirty="0" smtClean="0"/>
              <a:t>rd</a:t>
            </a:r>
            <a:r>
              <a:rPr lang="en-AU" dirty="0" smtClean="0"/>
              <a:t> generation storage ring light sources @ 1 MeV.</a:t>
            </a:r>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19</a:t>
            </a:fld>
            <a:endParaRPr lang="en-AU"/>
          </a:p>
        </p:txBody>
      </p:sp>
      <p:sp>
        <p:nvSpPr>
          <p:cNvPr id="6" name="Rectangle 5"/>
          <p:cNvSpPr/>
          <p:nvPr/>
        </p:nvSpPr>
        <p:spPr>
          <a:xfrm>
            <a:off x="2311400" y="5516497"/>
            <a:ext cx="4253227" cy="830997"/>
          </a:xfrm>
          <a:prstGeom prst="rect">
            <a:avLst/>
          </a:prstGeom>
        </p:spPr>
        <p:txBody>
          <a:bodyPr wrap="square">
            <a:spAutoFit/>
          </a:bodyPr>
          <a:lstStyle/>
          <a:p>
            <a:pPr algn="r"/>
            <a:r>
              <a:rPr lang="en-AU" sz="1200" dirty="0">
                <a:solidFill>
                  <a:srgbClr val="222222"/>
                </a:solidFill>
                <a:latin typeface="Arial" panose="020B0604020202020204" pitchFamily="34" charset="0"/>
              </a:rPr>
              <a:t>Feng, Jie, Yifei Li, </a:t>
            </a:r>
            <a:r>
              <a:rPr lang="en-AU" sz="1200" dirty="0" err="1">
                <a:solidFill>
                  <a:srgbClr val="222222"/>
                </a:solidFill>
                <a:latin typeface="Arial" panose="020B0604020202020204" pitchFamily="34" charset="0"/>
              </a:rPr>
              <a:t>Jinguang</a:t>
            </a:r>
            <a:r>
              <a:rPr lang="en-AU" sz="1200" dirty="0">
                <a:solidFill>
                  <a:srgbClr val="222222"/>
                </a:solidFill>
                <a:latin typeface="Arial" panose="020B0604020202020204" pitchFamily="34" charset="0"/>
              </a:rPr>
              <a:t> Wang, Dazhang Li, Fang Li, </a:t>
            </a:r>
            <a:r>
              <a:rPr lang="en-AU" sz="1200" dirty="0" err="1">
                <a:solidFill>
                  <a:srgbClr val="222222"/>
                </a:solidFill>
                <a:latin typeface="Arial" panose="020B0604020202020204" pitchFamily="34" charset="0"/>
              </a:rPr>
              <a:t>Wenchao</a:t>
            </a:r>
            <a:r>
              <a:rPr lang="en-AU" sz="1200" dirty="0">
                <a:solidFill>
                  <a:srgbClr val="222222"/>
                </a:solidFill>
                <a:latin typeface="Arial" panose="020B0604020202020204" pitchFamily="34" charset="0"/>
              </a:rPr>
              <a:t> Yan, </a:t>
            </a:r>
            <a:r>
              <a:rPr lang="en-AU" sz="1200" dirty="0" err="1">
                <a:solidFill>
                  <a:srgbClr val="222222"/>
                </a:solidFill>
                <a:latin typeface="Arial" panose="020B0604020202020204" pitchFamily="34" charset="0"/>
              </a:rPr>
              <a:t>Weimin</a:t>
            </a:r>
            <a:r>
              <a:rPr lang="en-AU" sz="1200" dirty="0">
                <a:solidFill>
                  <a:srgbClr val="222222"/>
                </a:solidFill>
                <a:latin typeface="Arial" panose="020B0604020202020204" pitchFamily="34" charset="0"/>
              </a:rPr>
              <a:t> Wang, and Liming Chen. "Gamma-ray emission from </a:t>
            </a:r>
            <a:r>
              <a:rPr lang="en-AU" sz="1200" dirty="0" err="1">
                <a:solidFill>
                  <a:srgbClr val="222222"/>
                </a:solidFill>
                <a:latin typeface="Arial" panose="020B0604020202020204" pitchFamily="34" charset="0"/>
              </a:rPr>
              <a:t>wakefield</a:t>
            </a:r>
            <a:r>
              <a:rPr lang="en-AU" sz="1200" dirty="0">
                <a:solidFill>
                  <a:srgbClr val="222222"/>
                </a:solidFill>
                <a:latin typeface="Arial" panose="020B0604020202020204" pitchFamily="34" charset="0"/>
              </a:rPr>
              <a:t>-accelerated electrons wiggling in a laser field." </a:t>
            </a:r>
            <a:r>
              <a:rPr lang="en-AU" sz="1200" i="1" dirty="0">
                <a:solidFill>
                  <a:srgbClr val="222222"/>
                </a:solidFill>
                <a:latin typeface="Arial" panose="020B0604020202020204" pitchFamily="34" charset="0"/>
              </a:rPr>
              <a:t>Scientific reports</a:t>
            </a:r>
            <a:r>
              <a:rPr lang="en-AU" sz="1200" dirty="0">
                <a:solidFill>
                  <a:srgbClr val="222222"/>
                </a:solidFill>
                <a:latin typeface="Arial" panose="020B0604020202020204" pitchFamily="34" charset="0"/>
              </a:rPr>
              <a:t> 9, no. 1 (2019): 1-7.</a:t>
            </a:r>
            <a:endParaRPr lang="en-AU" sz="1200" dirty="0"/>
          </a:p>
        </p:txBody>
      </p:sp>
      <p:pic>
        <p:nvPicPr>
          <p:cNvPr id="8" name="Picture 7"/>
          <p:cNvPicPr>
            <a:picLocks noChangeAspect="1"/>
          </p:cNvPicPr>
          <p:nvPr/>
        </p:nvPicPr>
        <p:blipFill>
          <a:blip r:embed="rId2"/>
          <a:stretch>
            <a:fillRect/>
          </a:stretch>
        </p:blipFill>
        <p:spPr>
          <a:xfrm>
            <a:off x="6836317" y="4124582"/>
            <a:ext cx="4700332" cy="2214056"/>
          </a:xfrm>
          <a:prstGeom prst="rect">
            <a:avLst/>
          </a:prstGeom>
        </p:spPr>
      </p:pic>
      <p:pic>
        <p:nvPicPr>
          <p:cNvPr id="10" name="Picture 9"/>
          <p:cNvPicPr>
            <a:picLocks noChangeAspect="1"/>
          </p:cNvPicPr>
          <p:nvPr/>
        </p:nvPicPr>
        <p:blipFill rotWithShape="1">
          <a:blip r:embed="rId3"/>
          <a:srcRect r="3234" b="2561"/>
          <a:stretch/>
        </p:blipFill>
        <p:spPr>
          <a:xfrm>
            <a:off x="6564627" y="298084"/>
            <a:ext cx="4027173" cy="3651616"/>
          </a:xfrm>
          <a:prstGeom prst="rect">
            <a:avLst/>
          </a:prstGeom>
        </p:spPr>
      </p:pic>
      <p:sp>
        <p:nvSpPr>
          <p:cNvPr id="11" name="Rectangle 10"/>
          <p:cNvSpPr/>
          <p:nvPr/>
        </p:nvSpPr>
        <p:spPr>
          <a:xfrm>
            <a:off x="10601676" y="1013842"/>
            <a:ext cx="1467068" cy="369332"/>
          </a:xfrm>
          <a:prstGeom prst="rect">
            <a:avLst/>
          </a:prstGeom>
        </p:spPr>
        <p:txBody>
          <a:bodyPr wrap="none">
            <a:spAutoFit/>
          </a:bodyPr>
          <a:lstStyle/>
          <a:p>
            <a:r>
              <a:rPr lang="en-AU" dirty="0" smtClean="0">
                <a:solidFill>
                  <a:srgbClr val="222222"/>
                </a:solidFill>
                <a:latin typeface="Arial" panose="020B0604020202020204" pitchFamily="34" charset="0"/>
              </a:rPr>
              <a:t>Single Pulse</a:t>
            </a:r>
            <a:endParaRPr lang="en-AU" dirty="0"/>
          </a:p>
        </p:txBody>
      </p:sp>
      <p:sp>
        <p:nvSpPr>
          <p:cNvPr id="12" name="Rectangle 11"/>
          <p:cNvSpPr/>
          <p:nvPr/>
        </p:nvSpPr>
        <p:spPr>
          <a:xfrm>
            <a:off x="10601676" y="2582515"/>
            <a:ext cx="1300356" cy="369332"/>
          </a:xfrm>
          <a:prstGeom prst="rect">
            <a:avLst/>
          </a:prstGeom>
        </p:spPr>
        <p:txBody>
          <a:bodyPr wrap="none">
            <a:spAutoFit/>
          </a:bodyPr>
          <a:lstStyle/>
          <a:p>
            <a:r>
              <a:rPr lang="en-AU" dirty="0" smtClean="0">
                <a:solidFill>
                  <a:srgbClr val="222222"/>
                </a:solidFill>
                <a:latin typeface="Arial" panose="020B0604020202020204" pitchFamily="34" charset="0"/>
              </a:rPr>
              <a:t>Dual Pulse</a:t>
            </a:r>
            <a:endParaRPr lang="en-AU" dirty="0"/>
          </a:p>
        </p:txBody>
      </p:sp>
    </p:spTree>
    <p:extLst>
      <p:ext uri="{BB962C8B-B14F-4D97-AF65-F5344CB8AC3E}">
        <p14:creationId xmlns:p14="http://schemas.microsoft.com/office/powerpoint/2010/main" val="1779209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compact?</a:t>
            </a:r>
            <a:endParaRPr lang="en-AU" dirty="0"/>
          </a:p>
        </p:txBody>
      </p:sp>
      <p:sp>
        <p:nvSpPr>
          <p:cNvPr id="3" name="Content Placeholder 2"/>
          <p:cNvSpPr>
            <a:spLocks noGrp="1"/>
          </p:cNvSpPr>
          <p:nvPr>
            <p:ph idx="1"/>
          </p:nvPr>
        </p:nvSpPr>
        <p:spPr/>
        <p:txBody>
          <a:bodyPr>
            <a:normAutofit/>
          </a:bodyPr>
          <a:lstStyle/>
          <a:p>
            <a:r>
              <a:rPr lang="en-AU" dirty="0" smtClean="0"/>
              <a:t>Compact/Affordable</a:t>
            </a:r>
            <a:r>
              <a:rPr lang="en-AU" dirty="0"/>
              <a:t>: universities, hospitals, manufacturing and </a:t>
            </a:r>
            <a:r>
              <a:rPr lang="en-AU" dirty="0" smtClean="0"/>
              <a:t>industry</a:t>
            </a:r>
          </a:p>
          <a:p>
            <a:r>
              <a:rPr lang="en-AU" dirty="0" smtClean="0"/>
              <a:t>Bright and Versatile (</a:t>
            </a:r>
            <a:r>
              <a:rPr lang="en-AU" dirty="0" err="1" smtClean="0"/>
              <a:t>tunable</a:t>
            </a:r>
            <a:r>
              <a:rPr lang="en-AU" dirty="0" smtClean="0"/>
              <a:t>/broadband).</a:t>
            </a:r>
            <a:endParaRPr lang="en-AU" dirty="0" smtClean="0"/>
          </a:p>
          <a:p>
            <a:pPr marL="0" indent="0">
              <a:buNone/>
            </a:pPr>
            <a:endParaRPr lang="en-AU" dirty="0" smtClean="0"/>
          </a:p>
          <a:p>
            <a:r>
              <a:rPr lang="en-AU" dirty="0" smtClean="0"/>
              <a:t>Average </a:t>
            </a:r>
            <a:r>
              <a:rPr lang="en-AU" dirty="0" smtClean="0"/>
              <a:t>storage ring based “Source” costs </a:t>
            </a:r>
            <a:r>
              <a:rPr lang="en-AU" dirty="0" smtClean="0"/>
              <a:t>AUD$300 - 500 </a:t>
            </a:r>
            <a:r>
              <a:rPr lang="en-AU" dirty="0" smtClean="0"/>
              <a:t>million </a:t>
            </a:r>
            <a:r>
              <a:rPr lang="en-AU" dirty="0" smtClean="0"/>
              <a:t>for 20 sources and &gt;25,000 m</a:t>
            </a:r>
            <a:r>
              <a:rPr lang="en-AU" baseline="30000" dirty="0" smtClean="0"/>
              <a:t>2</a:t>
            </a:r>
            <a:r>
              <a:rPr lang="en-AU" dirty="0" smtClean="0"/>
              <a:t> of space.</a:t>
            </a:r>
          </a:p>
          <a:p>
            <a:r>
              <a:rPr lang="en-AU" dirty="0" smtClean="0"/>
              <a:t>“Affordable” means reducing this by one or two orders of magnitude.</a:t>
            </a:r>
            <a:endParaRPr lang="en-AU" dirty="0"/>
          </a:p>
        </p:txBody>
      </p:sp>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2</a:t>
            </a:fld>
            <a:endParaRPr lang="en-AU"/>
          </a:p>
        </p:txBody>
      </p:sp>
    </p:spTree>
    <p:extLst>
      <p:ext uri="{BB962C8B-B14F-4D97-AF65-F5344CB8AC3E}">
        <p14:creationId xmlns:p14="http://schemas.microsoft.com/office/powerpoint/2010/main" val="3616249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Content Placeholder 2"/>
          <p:cNvSpPr>
            <a:spLocks noGrp="1"/>
          </p:cNvSpPr>
          <p:nvPr>
            <p:ph idx="1"/>
          </p:nvPr>
        </p:nvSpPr>
        <p:spPr/>
        <p:txBody>
          <a:bodyPr/>
          <a:lstStyle/>
          <a:p>
            <a:r>
              <a:rPr lang="en-AU" dirty="0" smtClean="0"/>
              <a:t>All dielectric source powered by a laser still has a long way to go.</a:t>
            </a:r>
          </a:p>
          <a:p>
            <a:r>
              <a:rPr lang="en-AU" dirty="0" smtClean="0"/>
              <a:t>Future of compact light source will be a combination of RF accelerator/LWFA + ICS.</a:t>
            </a:r>
          </a:p>
          <a:p>
            <a:endParaRPr lang="en-AU" dirty="0"/>
          </a:p>
          <a:p>
            <a:r>
              <a:rPr lang="en-AU" dirty="0" smtClean="0"/>
              <a:t>Still many technological issues to address, but many groups are now working on this problem. Its only a matter of time…</a:t>
            </a:r>
          </a:p>
          <a:p>
            <a:endParaRPr lang="en-AU" dirty="0" smtClean="0"/>
          </a:p>
          <a:p>
            <a:pPr lvl="1"/>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20</a:t>
            </a:fld>
            <a:endParaRPr lang="en-AU"/>
          </a:p>
        </p:txBody>
      </p:sp>
    </p:spTree>
    <p:extLst>
      <p:ext uri="{BB962C8B-B14F-4D97-AF65-F5344CB8AC3E}">
        <p14:creationId xmlns:p14="http://schemas.microsoft.com/office/powerpoint/2010/main" val="349435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Superconducting RF / S and C Band (4-8 GHz)</a:t>
            </a:r>
            <a:endParaRPr lang="en-AU" dirty="0"/>
          </a:p>
        </p:txBody>
      </p:sp>
      <p:sp>
        <p:nvSpPr>
          <p:cNvPr id="3" name="Content Placeholder 2"/>
          <p:cNvSpPr>
            <a:spLocks noGrp="1"/>
          </p:cNvSpPr>
          <p:nvPr>
            <p:ph idx="1"/>
          </p:nvPr>
        </p:nvSpPr>
        <p:spPr/>
        <p:txBody>
          <a:bodyPr>
            <a:normAutofit/>
          </a:bodyPr>
          <a:lstStyle/>
          <a:p>
            <a:r>
              <a:rPr lang="en-AU" dirty="0" smtClean="0"/>
              <a:t>S band: ~10 to 20 MV/m </a:t>
            </a:r>
          </a:p>
          <a:p>
            <a:pPr lvl="1"/>
            <a:r>
              <a:rPr lang="en-AU" dirty="0" smtClean="0"/>
              <a:t>SLAC Linac (1960 - 1980)</a:t>
            </a:r>
          </a:p>
          <a:p>
            <a:pPr lvl="1"/>
            <a:r>
              <a:rPr lang="en-AU" dirty="0" smtClean="0"/>
              <a:t>AS, DLS and SLS 100 MeV Linac (1990 - 2000)</a:t>
            </a:r>
          </a:p>
          <a:p>
            <a:r>
              <a:rPr lang="en-AU" dirty="0" smtClean="0"/>
              <a:t>C band:  ~20 to 40 MV/m</a:t>
            </a:r>
          </a:p>
          <a:p>
            <a:pPr lvl="1"/>
            <a:r>
              <a:rPr lang="en-AU" dirty="0"/>
              <a:t>SACLA (2011</a:t>
            </a:r>
            <a:r>
              <a:rPr lang="en-AU" dirty="0" smtClean="0"/>
              <a:t>), Swiss FEL (2016)</a:t>
            </a:r>
          </a:p>
          <a:p>
            <a:r>
              <a:rPr lang="en-AU" dirty="0" smtClean="0"/>
              <a:t>Superconducting RF (20 to 35 MV/m)</a:t>
            </a:r>
          </a:p>
          <a:p>
            <a:pPr lvl="1"/>
            <a:r>
              <a:rPr lang="en-AU" dirty="0" smtClean="0"/>
              <a:t>Euro XFEL (2017), ESS (2018)</a:t>
            </a:r>
          </a:p>
          <a:p>
            <a:pPr lvl="1"/>
            <a:r>
              <a:rPr lang="en-AU" dirty="0" smtClean="0"/>
              <a:t>ILC (proposed)</a:t>
            </a:r>
          </a:p>
          <a:p>
            <a:pPr lvl="1"/>
            <a:endParaRPr lang="en-AU" dirty="0" smtClean="0"/>
          </a:p>
          <a:p>
            <a:pPr lvl="1"/>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21</a:t>
            </a:fld>
            <a:endParaRPr lang="en-AU"/>
          </a:p>
        </p:txBody>
      </p:sp>
      <p:grpSp>
        <p:nvGrpSpPr>
          <p:cNvPr id="8" name="Group 7"/>
          <p:cNvGrpSpPr/>
          <p:nvPr/>
        </p:nvGrpSpPr>
        <p:grpSpPr>
          <a:xfrm>
            <a:off x="8165278" y="1800808"/>
            <a:ext cx="3462432" cy="2351314"/>
            <a:chOff x="8285584" y="1800808"/>
            <a:chExt cx="3462432" cy="2351314"/>
          </a:xfrm>
        </p:grpSpPr>
        <p:sp>
          <p:nvSpPr>
            <p:cNvPr id="6" name="Right Brace 5"/>
            <p:cNvSpPr/>
            <p:nvPr/>
          </p:nvSpPr>
          <p:spPr>
            <a:xfrm>
              <a:off x="8285584" y="1800808"/>
              <a:ext cx="397169" cy="2351314"/>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7" name="Rectangle 6"/>
            <p:cNvSpPr/>
            <p:nvPr/>
          </p:nvSpPr>
          <p:spPr>
            <a:xfrm>
              <a:off x="8682753" y="2684077"/>
              <a:ext cx="3065263" cy="584775"/>
            </a:xfrm>
            <a:prstGeom prst="rect">
              <a:avLst/>
            </a:prstGeom>
          </p:spPr>
          <p:txBody>
            <a:bodyPr wrap="none">
              <a:spAutoFit/>
            </a:bodyPr>
            <a:lstStyle/>
            <a:p>
              <a:r>
                <a:rPr lang="en-AU" sz="3200" dirty="0" smtClean="0"/>
                <a:t>Pulsed (&lt; 100 Hz)</a:t>
              </a:r>
              <a:endParaRPr lang="en-AU" sz="3200" dirty="0"/>
            </a:p>
          </p:txBody>
        </p:sp>
      </p:grpSp>
      <p:grpSp>
        <p:nvGrpSpPr>
          <p:cNvPr id="9" name="Group 8"/>
          <p:cNvGrpSpPr/>
          <p:nvPr/>
        </p:nvGrpSpPr>
        <p:grpSpPr>
          <a:xfrm>
            <a:off x="8165278" y="4342915"/>
            <a:ext cx="2488832" cy="1554032"/>
            <a:chOff x="8285584" y="1800808"/>
            <a:chExt cx="2488832" cy="1554032"/>
          </a:xfrm>
        </p:grpSpPr>
        <p:sp>
          <p:nvSpPr>
            <p:cNvPr id="10" name="Right Brace 9"/>
            <p:cNvSpPr/>
            <p:nvPr/>
          </p:nvSpPr>
          <p:spPr>
            <a:xfrm>
              <a:off x="8285584" y="1800808"/>
              <a:ext cx="397169" cy="155403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11" name="Rectangle 10"/>
            <p:cNvSpPr/>
            <p:nvPr/>
          </p:nvSpPr>
          <p:spPr>
            <a:xfrm>
              <a:off x="8682753" y="2285436"/>
              <a:ext cx="2091663" cy="584775"/>
            </a:xfrm>
            <a:prstGeom prst="rect">
              <a:avLst/>
            </a:prstGeom>
          </p:spPr>
          <p:txBody>
            <a:bodyPr wrap="none">
              <a:spAutoFit/>
            </a:bodyPr>
            <a:lstStyle/>
            <a:p>
              <a:r>
                <a:rPr lang="en-AU" sz="3200" dirty="0" smtClean="0"/>
                <a:t>Continuous</a:t>
              </a:r>
              <a:endParaRPr lang="en-AU" sz="3200" dirty="0"/>
            </a:p>
          </p:txBody>
        </p:sp>
      </p:grpSp>
      <p:sp>
        <p:nvSpPr>
          <p:cNvPr id="12" name="Oval 11"/>
          <p:cNvSpPr/>
          <p:nvPr/>
        </p:nvSpPr>
        <p:spPr>
          <a:xfrm>
            <a:off x="3092588" y="3089049"/>
            <a:ext cx="2006082" cy="858109"/>
          </a:xfrm>
          <a:prstGeom prst="ellipse">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AU"/>
          </a:p>
        </p:txBody>
      </p:sp>
    </p:spTree>
    <p:extLst>
      <p:ext uri="{BB962C8B-B14F-4D97-AF65-F5344CB8AC3E}">
        <p14:creationId xmlns:p14="http://schemas.microsoft.com/office/powerpoint/2010/main" val="29024282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X Band (8-12 GHz)</a:t>
            </a:r>
            <a:endParaRPr lang="en-AU" dirty="0"/>
          </a:p>
        </p:txBody>
      </p:sp>
      <p:sp>
        <p:nvSpPr>
          <p:cNvPr id="3" name="Content Placeholder 2"/>
          <p:cNvSpPr>
            <a:spLocks noGrp="1"/>
          </p:cNvSpPr>
          <p:nvPr>
            <p:ph idx="1"/>
          </p:nvPr>
        </p:nvSpPr>
        <p:spPr>
          <a:xfrm>
            <a:off x="277826" y="1600200"/>
            <a:ext cx="7200000" cy="4525963"/>
          </a:xfrm>
        </p:spPr>
        <p:txBody>
          <a:bodyPr>
            <a:normAutofit/>
          </a:bodyPr>
          <a:lstStyle/>
          <a:p>
            <a:r>
              <a:rPr lang="en-AU" dirty="0"/>
              <a:t>X</a:t>
            </a:r>
            <a:r>
              <a:rPr lang="en-AU" dirty="0" smtClean="0"/>
              <a:t> band: ~20 to 100 MV/m </a:t>
            </a:r>
          </a:p>
          <a:p>
            <a:pPr lvl="1"/>
            <a:r>
              <a:rPr lang="en-AU" dirty="0" smtClean="0"/>
              <a:t>CLIC 12 GHz (CERN)</a:t>
            </a:r>
          </a:p>
        </p:txBody>
      </p:sp>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22</a:t>
            </a:fld>
            <a:endParaRPr lang="en-AU"/>
          </a:p>
        </p:txBody>
      </p:sp>
      <p:pic>
        <p:nvPicPr>
          <p:cNvPr id="2050" name="Picture 2" descr="CLIC technology lights the way to compact accelera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01" y="745435"/>
            <a:ext cx="3751734" cy="242790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203635" y="668848"/>
            <a:ext cx="2497828" cy="600164"/>
          </a:xfrm>
          <a:prstGeom prst="rect">
            <a:avLst/>
          </a:prstGeom>
        </p:spPr>
        <p:txBody>
          <a:bodyPr wrap="square">
            <a:spAutoFit/>
          </a:bodyPr>
          <a:lstStyle/>
          <a:p>
            <a:r>
              <a:rPr lang="en-AU" sz="1100" dirty="0"/>
              <a:t>https://home.cern/news/news/knowledge-sharing/clic-technology-lights-way-compact-accelerators</a:t>
            </a:r>
          </a:p>
        </p:txBody>
      </p:sp>
      <p:sp>
        <p:nvSpPr>
          <p:cNvPr id="19" name="Rectangle 18"/>
          <p:cNvSpPr/>
          <p:nvPr/>
        </p:nvSpPr>
        <p:spPr>
          <a:xfrm>
            <a:off x="188813" y="6094740"/>
            <a:ext cx="6600052" cy="261610"/>
          </a:xfrm>
          <a:prstGeom prst="rect">
            <a:avLst/>
          </a:prstGeom>
        </p:spPr>
        <p:txBody>
          <a:bodyPr wrap="square">
            <a:spAutoFit/>
          </a:bodyPr>
          <a:lstStyle/>
          <a:p>
            <a:r>
              <a:rPr lang="en-AU" sz="1100" dirty="0" smtClean="0"/>
              <a:t>N. Catalan </a:t>
            </a:r>
            <a:r>
              <a:rPr lang="en-AU" sz="1100" dirty="0" err="1" smtClean="0"/>
              <a:t>Lasheras</a:t>
            </a:r>
            <a:r>
              <a:rPr lang="en-AU" sz="1100" dirty="0" smtClean="0"/>
              <a:t>, X-BAND </a:t>
            </a:r>
            <a:r>
              <a:rPr lang="en-AU" sz="1100" dirty="0"/>
              <a:t>TECHNOLOGY PROJECTS AND INDUSTRY </a:t>
            </a:r>
            <a:r>
              <a:rPr lang="en-AU" sz="1100" dirty="0" smtClean="0"/>
              <a:t>STATUS,, CLIC Workshop 2018</a:t>
            </a:r>
            <a:endParaRPr lang="en-AU" sz="1100" dirty="0"/>
          </a:p>
        </p:txBody>
      </p:sp>
      <p:pic>
        <p:nvPicPr>
          <p:cNvPr id="20" name="Picture 19"/>
          <p:cNvPicPr>
            <a:picLocks noChangeAspect="1"/>
          </p:cNvPicPr>
          <p:nvPr/>
        </p:nvPicPr>
        <p:blipFill rotWithShape="1">
          <a:blip r:embed="rId4"/>
          <a:srcRect r="24618"/>
          <a:stretch/>
        </p:blipFill>
        <p:spPr>
          <a:xfrm>
            <a:off x="0" y="3676954"/>
            <a:ext cx="9203635" cy="2376485"/>
          </a:xfrm>
          <a:prstGeom prst="rect">
            <a:avLst/>
          </a:prstGeom>
        </p:spPr>
      </p:pic>
      <p:grpSp>
        <p:nvGrpSpPr>
          <p:cNvPr id="22" name="Group 21"/>
          <p:cNvGrpSpPr/>
          <p:nvPr/>
        </p:nvGrpSpPr>
        <p:grpSpPr>
          <a:xfrm>
            <a:off x="7755652" y="1726767"/>
            <a:ext cx="4273028" cy="4023528"/>
            <a:chOff x="7755652" y="1726767"/>
            <a:chExt cx="4273028" cy="4023528"/>
          </a:xfrm>
        </p:grpSpPr>
        <p:pic>
          <p:nvPicPr>
            <p:cNvPr id="2052" name="Picture 4" descr="https://cds.cern.ch/record/2749436/files/F37.jpg?subformat=icon-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5652" y="1726767"/>
              <a:ext cx="4273028" cy="26973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9696515" y="4426856"/>
              <a:ext cx="2332165" cy="1323439"/>
            </a:xfrm>
            <a:prstGeom prst="rect">
              <a:avLst/>
            </a:prstGeom>
          </p:spPr>
          <p:txBody>
            <a:bodyPr wrap="square">
              <a:spAutoFit/>
            </a:bodyPr>
            <a:lstStyle/>
            <a:p>
              <a:r>
                <a:rPr lang="en-AU" sz="1600" dirty="0" err="1">
                  <a:solidFill>
                    <a:srgbClr val="292929"/>
                  </a:solidFill>
                  <a:latin typeface="sourcesans-regular"/>
                </a:rPr>
                <a:t>MelBOX</a:t>
              </a:r>
              <a:r>
                <a:rPr lang="en-AU" sz="1600" dirty="0">
                  <a:solidFill>
                    <a:srgbClr val="292929"/>
                  </a:solidFill>
                  <a:latin typeface="sourcesans-regular"/>
                </a:rPr>
                <a:t> arrives at the University of </a:t>
              </a:r>
              <a:r>
                <a:rPr lang="en-AU" sz="1600" dirty="0" smtClean="0">
                  <a:solidFill>
                    <a:srgbClr val="292929"/>
                  </a:solidFill>
                  <a:latin typeface="sourcesans-regular"/>
                </a:rPr>
                <a:t>Melbourne - XLAB</a:t>
              </a:r>
              <a:r>
                <a:rPr lang="en-AU" sz="1600" dirty="0">
                  <a:solidFill>
                    <a:srgbClr val="292929"/>
                  </a:solidFill>
                  <a:latin typeface="sourcesans-regular"/>
                </a:rPr>
                <a:t> </a:t>
              </a:r>
              <a:r>
                <a:rPr lang="en-AU" sz="1600" dirty="0">
                  <a:solidFill>
                    <a:srgbClr val="3B4952"/>
                  </a:solidFill>
                  <a:latin typeface="sourcesans-regular"/>
                </a:rPr>
                <a:t>(Image: Matteo Volpi/University of Melbourne</a:t>
              </a:r>
              <a:r>
                <a:rPr lang="en-AU" sz="1600" dirty="0" smtClean="0">
                  <a:solidFill>
                    <a:srgbClr val="3B4952"/>
                  </a:solidFill>
                  <a:latin typeface="sourcesans-regular"/>
                </a:rPr>
                <a:t>), 2020</a:t>
              </a:r>
              <a:endParaRPr lang="en-AU" sz="1600" dirty="0">
                <a:solidFill>
                  <a:srgbClr val="292929"/>
                </a:solidFill>
                <a:latin typeface="sourcesans-regular"/>
              </a:endParaRPr>
            </a:p>
          </p:txBody>
        </p:sp>
      </p:grpSp>
    </p:spTree>
    <p:extLst>
      <p:ext uri="{BB962C8B-B14F-4D97-AF65-F5344CB8AC3E}">
        <p14:creationId xmlns:p14="http://schemas.microsoft.com/office/powerpoint/2010/main" val="11185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X Band (8-12 GHz)</a:t>
            </a:r>
            <a:endParaRPr lang="en-AU" dirty="0"/>
          </a:p>
        </p:txBody>
      </p:sp>
      <p:sp>
        <p:nvSpPr>
          <p:cNvPr id="3" name="Content Placeholder 2"/>
          <p:cNvSpPr>
            <a:spLocks noGrp="1"/>
          </p:cNvSpPr>
          <p:nvPr>
            <p:ph idx="1"/>
          </p:nvPr>
        </p:nvSpPr>
        <p:spPr>
          <a:xfrm>
            <a:off x="277826" y="1600200"/>
            <a:ext cx="7200000" cy="4525963"/>
          </a:xfrm>
        </p:spPr>
        <p:txBody>
          <a:bodyPr>
            <a:normAutofit/>
          </a:bodyPr>
          <a:lstStyle/>
          <a:p>
            <a:r>
              <a:rPr lang="en-AU" dirty="0"/>
              <a:t>X</a:t>
            </a:r>
            <a:r>
              <a:rPr lang="en-AU" dirty="0" smtClean="0"/>
              <a:t> band: ~20 to 100 MV/m </a:t>
            </a:r>
          </a:p>
          <a:p>
            <a:pPr lvl="1"/>
            <a:r>
              <a:rPr lang="en-AU" dirty="0" smtClean="0"/>
              <a:t>CLIC 12 GHz (CERN)</a:t>
            </a:r>
          </a:p>
          <a:p>
            <a:pPr lvl="1"/>
            <a:r>
              <a:rPr lang="en-AU" dirty="0" err="1" smtClean="0"/>
              <a:t>RadiaBeam</a:t>
            </a:r>
            <a:r>
              <a:rPr lang="en-AU" dirty="0" smtClean="0"/>
              <a:t> 9 GHz / 6 MeV </a:t>
            </a:r>
            <a:r>
              <a:rPr lang="en-AU" dirty="0"/>
              <a:t>Linac for Radio therapy and security </a:t>
            </a:r>
            <a:r>
              <a:rPr lang="en-AU" dirty="0" smtClean="0"/>
              <a:t>(2021)</a:t>
            </a:r>
            <a:endParaRPr lang="en-AU" dirty="0"/>
          </a:p>
          <a:p>
            <a:pPr lvl="1"/>
            <a:endParaRPr lang="en-AU" dirty="0" smtClean="0"/>
          </a:p>
        </p:txBody>
      </p:sp>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23</a:t>
            </a:fld>
            <a:endParaRPr lang="en-AU"/>
          </a:p>
        </p:txBody>
      </p:sp>
      <p:grpSp>
        <p:nvGrpSpPr>
          <p:cNvPr id="8" name="Group 7"/>
          <p:cNvGrpSpPr/>
          <p:nvPr/>
        </p:nvGrpSpPr>
        <p:grpSpPr>
          <a:xfrm>
            <a:off x="7838705" y="1800808"/>
            <a:ext cx="3369458" cy="1856792"/>
            <a:chOff x="8285584" y="1800808"/>
            <a:chExt cx="3369458" cy="1856792"/>
          </a:xfrm>
        </p:grpSpPr>
        <p:sp>
          <p:nvSpPr>
            <p:cNvPr id="6" name="Right Brace 5"/>
            <p:cNvSpPr/>
            <p:nvPr/>
          </p:nvSpPr>
          <p:spPr>
            <a:xfrm>
              <a:off x="8285584" y="1800808"/>
              <a:ext cx="397169" cy="185679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7" name="Rectangle 6"/>
            <p:cNvSpPr/>
            <p:nvPr/>
          </p:nvSpPr>
          <p:spPr>
            <a:xfrm>
              <a:off x="8682753" y="2436816"/>
              <a:ext cx="2972289" cy="584775"/>
            </a:xfrm>
            <a:prstGeom prst="rect">
              <a:avLst/>
            </a:prstGeom>
          </p:spPr>
          <p:txBody>
            <a:bodyPr wrap="none">
              <a:spAutoFit/>
            </a:bodyPr>
            <a:lstStyle/>
            <a:p>
              <a:r>
                <a:rPr lang="en-AU" sz="3200" dirty="0" smtClean="0"/>
                <a:t>Pulsed (~100 Hz)</a:t>
              </a:r>
              <a:endParaRPr lang="en-AU" sz="3200" dirty="0"/>
            </a:p>
          </p:txBody>
        </p:sp>
      </p:grpSp>
      <p:grpSp>
        <p:nvGrpSpPr>
          <p:cNvPr id="16" name="Group 15"/>
          <p:cNvGrpSpPr/>
          <p:nvPr/>
        </p:nvGrpSpPr>
        <p:grpSpPr>
          <a:xfrm>
            <a:off x="1144268" y="3728871"/>
            <a:ext cx="6553425" cy="2992604"/>
            <a:chOff x="1843857" y="3769567"/>
            <a:chExt cx="6553425" cy="2992604"/>
          </a:xfrm>
        </p:grpSpPr>
        <p:pic>
          <p:nvPicPr>
            <p:cNvPr id="12" name="Picture 11"/>
            <p:cNvPicPr>
              <a:picLocks noChangeAspect="1"/>
            </p:cNvPicPr>
            <p:nvPr/>
          </p:nvPicPr>
          <p:blipFill>
            <a:blip r:embed="rId3"/>
            <a:stretch>
              <a:fillRect/>
            </a:stretch>
          </p:blipFill>
          <p:spPr>
            <a:xfrm>
              <a:off x="1843857" y="3769567"/>
              <a:ext cx="6553425" cy="2992604"/>
            </a:xfrm>
            <a:prstGeom prst="rect">
              <a:avLst/>
            </a:prstGeom>
          </p:spPr>
        </p:pic>
        <p:cxnSp>
          <p:nvCxnSpPr>
            <p:cNvPr id="14" name="Straight Arrow Connector 13"/>
            <p:cNvCxnSpPr/>
            <p:nvPr/>
          </p:nvCxnSpPr>
          <p:spPr>
            <a:xfrm flipV="1">
              <a:off x="4870580" y="4254759"/>
              <a:ext cx="2883159" cy="18661"/>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5729146" y="3856765"/>
              <a:ext cx="1040670" cy="461665"/>
            </a:xfrm>
            <a:prstGeom prst="rect">
              <a:avLst/>
            </a:prstGeom>
          </p:spPr>
          <p:txBody>
            <a:bodyPr wrap="none">
              <a:spAutoFit/>
            </a:bodyPr>
            <a:lstStyle/>
            <a:p>
              <a:r>
                <a:rPr lang="en-AU" sz="2400" dirty="0" smtClean="0">
                  <a:solidFill>
                    <a:srgbClr val="C00000"/>
                  </a:solidFill>
                </a:rPr>
                <a:t>~0.6 m</a:t>
              </a:r>
              <a:endParaRPr lang="en-AU" sz="2400" dirty="0">
                <a:solidFill>
                  <a:srgbClr val="C00000"/>
                </a:solidFill>
              </a:endParaRPr>
            </a:p>
          </p:txBody>
        </p:sp>
      </p:grpSp>
      <p:sp>
        <p:nvSpPr>
          <p:cNvPr id="17" name="Rectangle 16"/>
          <p:cNvSpPr/>
          <p:nvPr/>
        </p:nvSpPr>
        <p:spPr>
          <a:xfrm>
            <a:off x="7362348" y="4822655"/>
            <a:ext cx="3648270" cy="938719"/>
          </a:xfrm>
          <a:prstGeom prst="rect">
            <a:avLst/>
          </a:prstGeom>
        </p:spPr>
        <p:txBody>
          <a:bodyPr wrap="square">
            <a:spAutoFit/>
          </a:bodyPr>
          <a:lstStyle/>
          <a:p>
            <a:r>
              <a:rPr lang="en-AU" sz="1100" dirty="0" err="1">
                <a:solidFill>
                  <a:srgbClr val="222222"/>
                </a:solidFill>
                <a:latin typeface="Arial" panose="020B0604020202020204" pitchFamily="34" charset="0"/>
              </a:rPr>
              <a:t>Kutsaev</a:t>
            </a:r>
            <a:r>
              <a:rPr lang="en-AU" sz="1100" dirty="0">
                <a:solidFill>
                  <a:srgbClr val="222222"/>
                </a:solidFill>
                <a:latin typeface="Arial" panose="020B0604020202020204" pitchFamily="34" charset="0"/>
              </a:rPr>
              <a:t>, S. V., R. </a:t>
            </a:r>
            <a:r>
              <a:rPr lang="en-AU" sz="1100" dirty="0" err="1">
                <a:solidFill>
                  <a:srgbClr val="222222"/>
                </a:solidFill>
                <a:latin typeface="Arial" panose="020B0604020202020204" pitchFamily="34" charset="0"/>
              </a:rPr>
              <a:t>Agustsson</a:t>
            </a:r>
            <a:r>
              <a:rPr lang="en-AU" sz="1100" dirty="0">
                <a:solidFill>
                  <a:srgbClr val="222222"/>
                </a:solidFill>
                <a:latin typeface="Arial" panose="020B0604020202020204" pitchFamily="34" charset="0"/>
              </a:rPr>
              <a:t>, A. </a:t>
            </a:r>
            <a:r>
              <a:rPr lang="en-AU" sz="1100" dirty="0" err="1">
                <a:solidFill>
                  <a:srgbClr val="222222"/>
                </a:solidFill>
                <a:latin typeface="Arial" panose="020B0604020202020204" pitchFamily="34" charset="0"/>
              </a:rPr>
              <a:t>Arodzero</a:t>
            </a:r>
            <a:r>
              <a:rPr lang="en-AU" sz="1100" dirty="0">
                <a:solidFill>
                  <a:srgbClr val="222222"/>
                </a:solidFill>
                <a:latin typeface="Arial" panose="020B0604020202020204" pitchFamily="34" charset="0"/>
              </a:rPr>
              <a:t>, R. Berry, A. </a:t>
            </a:r>
            <a:r>
              <a:rPr lang="en-AU" sz="1100" dirty="0" err="1">
                <a:solidFill>
                  <a:srgbClr val="222222"/>
                </a:solidFill>
                <a:latin typeface="Arial" panose="020B0604020202020204" pitchFamily="34" charset="0"/>
              </a:rPr>
              <a:t>Bezhanov</a:t>
            </a:r>
            <a:r>
              <a:rPr lang="en-AU" sz="1100" dirty="0">
                <a:solidFill>
                  <a:srgbClr val="222222"/>
                </a:solidFill>
                <a:latin typeface="Arial" panose="020B0604020202020204" pitchFamily="34" charset="0"/>
              </a:rPr>
              <a:t>, S. Boucher, O. </a:t>
            </a:r>
            <a:r>
              <a:rPr lang="en-AU" sz="1100" dirty="0" err="1">
                <a:solidFill>
                  <a:srgbClr val="222222"/>
                </a:solidFill>
                <a:latin typeface="Arial" panose="020B0604020202020204" pitchFamily="34" charset="0"/>
              </a:rPr>
              <a:t>Chimalpopoca</a:t>
            </a:r>
            <a:r>
              <a:rPr lang="en-AU" sz="1100" dirty="0">
                <a:solidFill>
                  <a:srgbClr val="222222"/>
                </a:solidFill>
                <a:latin typeface="Arial" panose="020B0604020202020204" pitchFamily="34" charset="0"/>
              </a:rPr>
              <a:t> et al. "Compact X-Band electron </a:t>
            </a:r>
            <a:r>
              <a:rPr lang="en-AU" sz="1100" dirty="0" err="1">
                <a:solidFill>
                  <a:srgbClr val="222222"/>
                </a:solidFill>
                <a:latin typeface="Arial" panose="020B0604020202020204" pitchFamily="34" charset="0"/>
              </a:rPr>
              <a:t>linac</a:t>
            </a:r>
            <a:r>
              <a:rPr lang="en-AU" sz="1100" dirty="0">
                <a:solidFill>
                  <a:srgbClr val="222222"/>
                </a:solidFill>
                <a:latin typeface="Arial" panose="020B0604020202020204" pitchFamily="34" charset="0"/>
              </a:rPr>
              <a:t> for radiotherapy and security applications." </a:t>
            </a:r>
            <a:r>
              <a:rPr lang="en-AU" sz="1100" i="1" dirty="0">
                <a:solidFill>
                  <a:srgbClr val="222222"/>
                </a:solidFill>
                <a:latin typeface="Arial" panose="020B0604020202020204" pitchFamily="34" charset="0"/>
              </a:rPr>
              <a:t>Radiation Physics and Chemistry</a:t>
            </a:r>
            <a:r>
              <a:rPr lang="en-AU" sz="1100" dirty="0">
                <a:solidFill>
                  <a:srgbClr val="222222"/>
                </a:solidFill>
                <a:latin typeface="Arial" panose="020B0604020202020204" pitchFamily="34" charset="0"/>
              </a:rPr>
              <a:t> 185 (2021): 109494.</a:t>
            </a:r>
            <a:endParaRPr lang="en-AU" sz="1100" dirty="0"/>
          </a:p>
        </p:txBody>
      </p:sp>
    </p:spTree>
    <p:extLst>
      <p:ext uri="{BB962C8B-B14F-4D97-AF65-F5344CB8AC3E}">
        <p14:creationId xmlns:p14="http://schemas.microsoft.com/office/powerpoint/2010/main" val="3485453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Methods</a:t>
            </a:r>
            <a:endParaRPr lang="en-AU"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AU" dirty="0" smtClean="0"/>
                  <a:t>How the “light” is generated</a:t>
                </a:r>
              </a:p>
              <a:p>
                <a:pPr lvl="1"/>
                <a:r>
                  <a:rPr lang="en-AU" dirty="0" smtClean="0"/>
                  <a:t>Bremsstrahlung </a:t>
                </a:r>
                <a:r>
                  <a:rPr lang="en-AU" dirty="0"/>
                  <a:t>(electrons in matter</a:t>
                </a:r>
                <a:r>
                  <a:rPr lang="en-AU" dirty="0" smtClean="0"/>
                  <a:t>)</a:t>
                </a:r>
                <a:endParaRPr lang="en-AU" dirty="0"/>
              </a:p>
              <a:p>
                <a:pPr lvl="1"/>
                <a:r>
                  <a:rPr lang="en-AU" dirty="0" smtClean="0"/>
                  <a:t>Synchrotron radiation (electrons in magnetic </a:t>
                </a:r>
                <a:r>
                  <a:rPr lang="en-AU" dirty="0" smtClean="0"/>
                  <a:t>fields from magnets)</a:t>
                </a:r>
                <a:endParaRPr lang="en-AU" dirty="0" smtClean="0"/>
              </a:p>
              <a:p>
                <a:r>
                  <a:rPr lang="en-AU" dirty="0" smtClean="0">
                    <a:ea typeface="Cambria Math" panose="02040503050406030204" pitchFamily="18" charset="0"/>
                    <a:sym typeface="Symbol" panose="05050102010706020507" pitchFamily="18" charset="2"/>
                  </a:rPr>
                  <a:t>Dipole: </a:t>
                </a:r>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𝑝h</m:t>
                        </m:r>
                      </m:sub>
                    </m:sSub>
                    <m:r>
                      <a:rPr lang="en-AU" i="1">
                        <a:latin typeface="Cambria Math" panose="02040503050406030204" pitchFamily="18" charset="0"/>
                        <a:ea typeface="Cambria Math" panose="02040503050406030204" pitchFamily="18" charset="0"/>
                        <a:sym typeface="Symbol" panose="05050102010706020507" pitchFamily="18" charset="2"/>
                      </a:rPr>
                      <m:t>∝</m:t>
                    </m:r>
                    <m:f>
                      <m:fPr>
                        <m:type m:val="skw"/>
                        <m:ctrlPr>
                          <a:rPr lang="en-AU" i="1">
                            <a:latin typeface="Cambria Math" panose="02040503050406030204" pitchFamily="18" charset="0"/>
                            <a:sym typeface="Symbol" panose="05050102010706020507" pitchFamily="18" charset="2"/>
                          </a:rPr>
                        </m:ctrlPr>
                      </m:fPr>
                      <m:num>
                        <m:sSup>
                          <m:sSupPr>
                            <m:ctrlPr>
                              <a:rPr lang="en-AU" i="1">
                                <a:latin typeface="Cambria Math" panose="02040503050406030204" pitchFamily="18" charset="0"/>
                                <a:sym typeface="Symbol" panose="05050102010706020507" pitchFamily="18" charset="2"/>
                              </a:rPr>
                            </m:ctrlPr>
                          </m:sSupPr>
                          <m:e>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e>
                          <m:sup>
                            <m:r>
                              <a:rPr lang="en-AU" b="0" i="1" smtClean="0">
                                <a:latin typeface="Cambria Math" panose="02040503050406030204" pitchFamily="18" charset="0"/>
                                <a:sym typeface="Symbol" panose="05050102010706020507" pitchFamily="18" charset="2"/>
                              </a:rPr>
                              <m:t>3</m:t>
                            </m:r>
                          </m:sup>
                        </m:sSup>
                      </m:num>
                      <m:den>
                        <m:r>
                          <a:rPr lang="en-AU" b="0" i="1" smtClean="0">
                            <a:latin typeface="Cambria Math" panose="02040503050406030204" pitchFamily="18" charset="0"/>
                            <a:sym typeface="Symbol" panose="05050102010706020507" pitchFamily="18" charset="2"/>
                          </a:rPr>
                          <m:t>𝑟</m:t>
                        </m:r>
                      </m:den>
                    </m:f>
                  </m:oMath>
                </a14:m>
                <a:r>
                  <a:rPr lang="en-AU" dirty="0" smtClean="0">
                    <a:ea typeface="Cambria Math" panose="02040503050406030204" pitchFamily="18" charset="0"/>
                    <a:sym typeface="Symbol" panose="05050102010706020507" pitchFamily="18" charset="2"/>
                  </a:rPr>
                  <a:t> </a:t>
                </a:r>
              </a:p>
              <a:p>
                <a:pPr lvl="1"/>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r>
                      <a:rPr lang="en-AU" dirty="0">
                        <a:latin typeface="Cambria Math" panose="02040503050406030204" pitchFamily="18" charset="0"/>
                        <a:ea typeface="Cambria Math" panose="02040503050406030204" pitchFamily="18" charset="0"/>
                        <a:sym typeface="Symbol" panose="05050102010706020507" pitchFamily="18" charset="2"/>
                      </a:rPr>
                      <m:t>~</m:t>
                    </m:r>
                    <m:r>
                      <a:rPr lang="en-AU" b="0" i="0" dirty="0" smtClean="0">
                        <a:latin typeface="Cambria Math" panose="02040503050406030204" pitchFamily="18" charset="0"/>
                        <a:ea typeface="Cambria Math" panose="02040503050406030204" pitchFamily="18" charset="0"/>
                        <a:sym typeface="Symbol" panose="05050102010706020507" pitchFamily="18" charset="2"/>
                      </a:rPr>
                      <m:t> </m:t>
                    </m:r>
                    <m:r>
                      <m:rPr>
                        <m:sty m:val="p"/>
                      </m:rPr>
                      <a:rPr lang="en-AU" b="0" i="0" dirty="0" smtClean="0">
                        <a:latin typeface="Cambria Math" panose="02040503050406030204" pitchFamily="18" charset="0"/>
                        <a:ea typeface="Cambria Math" panose="02040503050406030204" pitchFamily="18" charset="0"/>
                        <a:sym typeface="Symbol" panose="05050102010706020507" pitchFamily="18" charset="2"/>
                      </a:rPr>
                      <m:t>GeV</m:t>
                    </m:r>
                    <m:r>
                      <a:rPr lang="en-AU" b="0" i="0" dirty="0" smtClean="0">
                        <a:latin typeface="Cambria Math" panose="02040503050406030204" pitchFamily="18" charset="0"/>
                        <a:ea typeface="Cambria Math" panose="02040503050406030204" pitchFamily="18" charset="0"/>
                        <a:sym typeface="Symbol" panose="05050102010706020507" pitchFamily="18" charset="2"/>
                      </a:rPr>
                      <m:t> </m:t>
                    </m:r>
                    <m:r>
                      <m:rPr>
                        <m:sty m:val="p"/>
                      </m:rPr>
                      <a:rPr lang="en-AU" b="0" i="0" dirty="0" smtClean="0">
                        <a:latin typeface="Cambria Math" panose="02040503050406030204" pitchFamily="18" charset="0"/>
                        <a:ea typeface="Cambria Math" panose="02040503050406030204" pitchFamily="18" charset="0"/>
                        <a:sym typeface="Symbol" panose="05050102010706020507" pitchFamily="18" charset="2"/>
                      </a:rPr>
                      <m:t>and</m:t>
                    </m:r>
                    <m:r>
                      <a:rPr lang="en-AU" b="0" i="0" dirty="0" smtClean="0">
                        <a:latin typeface="Cambria Math" panose="02040503050406030204" pitchFamily="18" charset="0"/>
                        <a:ea typeface="Cambria Math" panose="02040503050406030204" pitchFamily="18" charset="0"/>
                        <a:sym typeface="Symbol" panose="05050102010706020507" pitchFamily="18" charset="2"/>
                      </a:rPr>
                      <m:t> </m:t>
                    </m:r>
                    <m:r>
                      <a:rPr lang="en-AU" i="1">
                        <a:latin typeface="Cambria Math" panose="02040503050406030204" pitchFamily="18" charset="0"/>
                        <a:sym typeface="Symbol" panose="05050102010706020507" pitchFamily="18" charset="2"/>
                      </a:rPr>
                      <m:t>𝑟</m:t>
                    </m:r>
                    <m:r>
                      <a:rPr lang="en-AU" b="0" i="1" smtClean="0">
                        <a:latin typeface="Cambria Math" panose="02040503050406030204" pitchFamily="18" charset="0"/>
                        <a:sym typeface="Symbol" panose="05050102010706020507" pitchFamily="18" charset="2"/>
                      </a:rPr>
                      <m:t> </m:t>
                    </m:r>
                    <m:r>
                      <a:rPr lang="en-AU" i="1" smtClean="0">
                        <a:latin typeface="Cambria Math" panose="02040503050406030204" pitchFamily="18" charset="0"/>
                        <a:ea typeface="Cambria Math" panose="02040503050406030204" pitchFamily="18" charset="0"/>
                        <a:sym typeface="Symbol" panose="05050102010706020507" pitchFamily="18" charset="2"/>
                      </a:rPr>
                      <m:t>~</m:t>
                    </m:r>
                    <m:r>
                      <a:rPr lang="en-AU" b="0" i="1" smtClean="0">
                        <a:latin typeface="Cambria Math" panose="02040503050406030204" pitchFamily="18" charset="0"/>
                        <a:ea typeface="Cambria Math" panose="02040503050406030204" pitchFamily="18" charset="0"/>
                        <a:sym typeface="Symbol" panose="05050102010706020507" pitchFamily="18" charset="2"/>
                      </a:rPr>
                      <m:t>  </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meter</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B</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 </m:t>
                    </m:r>
                    <m:r>
                      <a:rPr lang="en-AU" b="0" i="1" smtClean="0">
                        <a:latin typeface="Cambria Math" panose="02040503050406030204" pitchFamily="18" charset="0"/>
                        <a:ea typeface="Cambria Math" panose="02040503050406030204" pitchFamily="18" charset="0"/>
                        <a:sym typeface="Symbol" panose="05050102010706020507" pitchFamily="18" charset="2"/>
                      </a:rPr>
                      <m:t>~</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 </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Tesla</m:t>
                    </m:r>
                    <m:r>
                      <a:rPr lang="en-AU" b="0" i="1" smtClean="0">
                        <a:latin typeface="Cambria Math" panose="02040503050406030204" pitchFamily="18" charset="0"/>
                        <a:ea typeface="Cambria Math" panose="02040503050406030204" pitchFamily="18" charset="0"/>
                        <a:sym typeface="Symbol" panose="05050102010706020507" pitchFamily="18" charset="2"/>
                      </a:rPr>
                      <m:t>)</m:t>
                    </m:r>
                  </m:oMath>
                </a14:m>
                <a:endParaRPr lang="en-AU" dirty="0" smtClean="0">
                  <a:ea typeface="Cambria Math" panose="02040503050406030204" pitchFamily="18" charset="0"/>
                  <a:sym typeface="Symbol" panose="05050102010706020507" pitchFamily="18" charset="2"/>
                </a:endParaRPr>
              </a:p>
              <a:p>
                <a:r>
                  <a:rPr lang="en-AU" dirty="0" smtClean="0">
                    <a:ea typeface="Cambria Math" panose="02040503050406030204" pitchFamily="18" charset="0"/>
                    <a:sym typeface="Symbol" panose="05050102010706020507" pitchFamily="18" charset="2"/>
                  </a:rPr>
                  <a:t>Undulator: </a:t>
                </a:r>
                <a14:m>
                  <m:oMath xmlns:m="http://schemas.openxmlformats.org/officeDocument/2006/math">
                    <m:r>
                      <a:rPr lang="en-AU" i="1">
                        <a:latin typeface="Cambria Math" panose="02040503050406030204" pitchFamily="18" charset="0"/>
                        <a:ea typeface="Cambria Math" panose="02040503050406030204" pitchFamily="18" charset="0"/>
                        <a:sym typeface="Symbol" panose="05050102010706020507" pitchFamily="18" charset="2"/>
                      </a:rPr>
                      <m:t>1 </m:t>
                    </m:r>
                    <m:r>
                      <m:rPr>
                        <m:nor/>
                      </m:rPr>
                      <a:rPr lang="en-AU">
                        <a:latin typeface="Cambria Math" panose="02040503050406030204" pitchFamily="18" charset="0"/>
                        <a:ea typeface="Cambria Math" panose="02040503050406030204" pitchFamily="18" charset="0"/>
                        <a:sym typeface="Symbol" panose="05050102010706020507" pitchFamily="18" charset="2"/>
                      </a:rPr>
                      <m:t>keV</m:t>
                    </m:r>
                    <m:r>
                      <a:rPr lang="en-AU" b="0" i="1" smtClean="0">
                        <a:latin typeface="Cambria Math" panose="02040503050406030204" pitchFamily="18" charset="0"/>
                        <a:ea typeface="Cambria Math" panose="02040503050406030204" pitchFamily="18" charset="0"/>
                        <a:sym typeface="Symbol" panose="05050102010706020507" pitchFamily="18" charset="2"/>
                      </a:rPr>
                      <m:t> &gt;</m:t>
                    </m:r>
                    <m:sSub>
                      <m:sSubPr>
                        <m:ctrlPr>
                          <a:rPr lang="en-AU" b="0" i="1" smtClean="0">
                            <a:latin typeface="Cambria Math" panose="02040503050406030204" pitchFamily="18" charset="0"/>
                            <a:sym typeface="Symbol" panose="05050102010706020507" pitchFamily="18" charset="2"/>
                          </a:rPr>
                        </m:ctrlPr>
                      </m:sSubPr>
                      <m:e>
                        <m:r>
                          <a:rPr lang="en-AU" b="0" i="1" smtClean="0">
                            <a:latin typeface="Cambria Math" panose="02040503050406030204" pitchFamily="18" charset="0"/>
                            <a:sym typeface="Symbol" panose="05050102010706020507" pitchFamily="18" charset="2"/>
                          </a:rPr>
                          <m:t>𝐸</m:t>
                        </m:r>
                      </m:e>
                      <m:sub>
                        <m:r>
                          <a:rPr lang="en-AU" b="0" i="1" smtClean="0">
                            <a:latin typeface="Cambria Math" panose="02040503050406030204" pitchFamily="18" charset="0"/>
                            <a:sym typeface="Symbol" panose="05050102010706020507" pitchFamily="18" charset="2"/>
                          </a:rPr>
                          <m:t>𝑝h</m:t>
                        </m:r>
                      </m:sub>
                    </m:sSub>
                    <m:r>
                      <a:rPr lang="en-AU" b="0" i="1" smtClean="0">
                        <a:latin typeface="Cambria Math" panose="02040503050406030204" pitchFamily="18" charset="0"/>
                        <a:ea typeface="Cambria Math" panose="02040503050406030204" pitchFamily="18" charset="0"/>
                        <a:sym typeface="Symbol" panose="05050102010706020507" pitchFamily="18" charset="2"/>
                      </a:rPr>
                      <m:t>∝</m:t>
                    </m:r>
                    <m:f>
                      <m:fPr>
                        <m:type m:val="skw"/>
                        <m:ctrlPr>
                          <a:rPr lang="en-AU" i="1" smtClean="0">
                            <a:latin typeface="Cambria Math" panose="02040503050406030204" pitchFamily="18" charset="0"/>
                            <a:sym typeface="Symbol" panose="05050102010706020507" pitchFamily="18" charset="2"/>
                          </a:rPr>
                        </m:ctrlPr>
                      </m:fPr>
                      <m:num>
                        <m:sSup>
                          <m:sSupPr>
                            <m:ctrlPr>
                              <a:rPr lang="en-AU" i="1" smtClean="0">
                                <a:latin typeface="Cambria Math" panose="02040503050406030204" pitchFamily="18" charset="0"/>
                                <a:sym typeface="Symbol" panose="05050102010706020507" pitchFamily="18" charset="2"/>
                              </a:rPr>
                            </m:ctrlPr>
                          </m:sSupPr>
                          <m:e>
                            <m:sSub>
                              <m:sSubPr>
                                <m:ctrlPr>
                                  <a:rPr lang="en-AU" i="1" smtClean="0">
                                    <a:latin typeface="Cambria Math" panose="02040503050406030204" pitchFamily="18" charset="0"/>
                                    <a:sym typeface="Symbol" panose="05050102010706020507" pitchFamily="18" charset="2"/>
                                  </a:rPr>
                                </m:ctrlPr>
                              </m:sSubPr>
                              <m:e>
                                <m:r>
                                  <a:rPr lang="en-AU" b="0" i="1" smtClean="0">
                                    <a:latin typeface="Cambria Math" panose="02040503050406030204" pitchFamily="18" charset="0"/>
                                    <a:sym typeface="Symbol" panose="05050102010706020507" pitchFamily="18" charset="2"/>
                                  </a:rPr>
                                  <m:t>𝐸</m:t>
                                </m:r>
                              </m:e>
                              <m:sub>
                                <m:r>
                                  <a:rPr lang="en-AU" b="0" i="1" smtClean="0">
                                    <a:latin typeface="Cambria Math" panose="02040503050406030204" pitchFamily="18" charset="0"/>
                                    <a:sym typeface="Symbol" panose="05050102010706020507" pitchFamily="18" charset="2"/>
                                  </a:rPr>
                                  <m:t>𝑒</m:t>
                                </m:r>
                              </m:sub>
                            </m:sSub>
                          </m:e>
                          <m:sup>
                            <m:r>
                              <a:rPr lang="en-AU" b="0" i="1" smtClean="0">
                                <a:latin typeface="Cambria Math" panose="02040503050406030204" pitchFamily="18" charset="0"/>
                                <a:sym typeface="Symbol" panose="05050102010706020507" pitchFamily="18" charset="2"/>
                              </a:rPr>
                              <m:t>2</m:t>
                            </m:r>
                          </m:sup>
                        </m:sSup>
                      </m:num>
                      <m:den>
                        <m:sSub>
                          <m:sSubPr>
                            <m:ctrlPr>
                              <a:rPr lang="en-AU" b="0" i="1" smtClean="0">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𝜆</m:t>
                            </m:r>
                          </m:e>
                          <m:sub>
                            <m:r>
                              <a:rPr lang="en-AU" b="0" i="1" smtClean="0">
                                <a:latin typeface="Cambria Math" panose="02040503050406030204" pitchFamily="18" charset="0"/>
                                <a:sym typeface="Symbol" panose="05050102010706020507" pitchFamily="18" charset="2"/>
                              </a:rPr>
                              <m:t>𝑢</m:t>
                            </m:r>
                          </m:sub>
                        </m:sSub>
                      </m:den>
                    </m:f>
                    <m:r>
                      <a:rPr lang="en-AU" i="1" smtClean="0">
                        <a:latin typeface="Cambria Math" panose="02040503050406030204" pitchFamily="18" charset="0"/>
                        <a:ea typeface="Cambria Math" panose="02040503050406030204" pitchFamily="18" charset="0"/>
                        <a:sym typeface="Symbol" panose="05050102010706020507" pitchFamily="18" charset="2"/>
                      </a:rPr>
                      <m:t>&lt;</m:t>
                    </m:r>
                    <m:r>
                      <a:rPr lang="en-AU" b="0" i="1" smtClean="0">
                        <a:latin typeface="Cambria Math" panose="02040503050406030204" pitchFamily="18" charset="0"/>
                        <a:ea typeface="Cambria Math" panose="02040503050406030204" pitchFamily="18" charset="0"/>
                        <a:sym typeface="Symbol" panose="05050102010706020507" pitchFamily="18" charset="2"/>
                      </a:rPr>
                      <m:t>1</m:t>
                    </m:r>
                    <m:r>
                      <a:rPr lang="en-AU" b="0" i="1" smtClean="0">
                        <a:latin typeface="Cambria Math" panose="02040503050406030204" pitchFamily="18" charset="0"/>
                        <a:ea typeface="Cambria Math" panose="02040503050406030204" pitchFamily="18" charset="0"/>
                        <a:sym typeface="Symbol" panose="05050102010706020507" pitchFamily="18" charset="2"/>
                      </a:rPr>
                      <m:t>00 </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keV</m:t>
                    </m:r>
                  </m:oMath>
                </a14:m>
                <a:r>
                  <a:rPr lang="en-AU" dirty="0" smtClean="0"/>
                  <a:t> </a:t>
                </a:r>
                <a:endParaRPr lang="en-AU" dirty="0" smtClean="0"/>
              </a:p>
              <a:p>
                <a:pPr lvl="1"/>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r>
                      <a:rPr lang="en-AU" dirty="0">
                        <a:latin typeface="Cambria Math" panose="02040503050406030204" pitchFamily="18" charset="0"/>
                        <a:ea typeface="Cambria Math" panose="02040503050406030204" pitchFamily="18" charset="0"/>
                        <a:sym typeface="Symbol" panose="05050102010706020507" pitchFamily="18" charset="2"/>
                      </a:rPr>
                      <m:t>~</m:t>
                    </m:r>
                    <m:r>
                      <a:rPr lang="en-AU" dirty="0">
                        <a:latin typeface="Cambria Math" panose="02040503050406030204" pitchFamily="18" charset="0"/>
                        <a:ea typeface="Cambria Math" panose="02040503050406030204" pitchFamily="18" charset="0"/>
                        <a:sym typeface="Symbol" panose="05050102010706020507" pitchFamily="18" charset="2"/>
                      </a:rPr>
                      <m:t> </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GeV</m:t>
                    </m:r>
                    <m:r>
                      <a:rPr lang="en-AU" dirty="0">
                        <a:latin typeface="Cambria Math" panose="02040503050406030204" pitchFamily="18" charset="0"/>
                        <a:ea typeface="Cambria Math" panose="02040503050406030204" pitchFamily="18" charset="0"/>
                        <a:sym typeface="Symbol" panose="05050102010706020507" pitchFamily="18" charset="2"/>
                      </a:rPr>
                      <m:t> </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and</m:t>
                    </m:r>
                    <m:r>
                      <a:rPr lang="en-AU" dirty="0" smtClean="0">
                        <a:latin typeface="Cambria Math" panose="02040503050406030204" pitchFamily="18" charset="0"/>
                        <a:ea typeface="Cambria Math" panose="02040503050406030204" pitchFamily="18" charset="0"/>
                        <a:sym typeface="Symbol" panose="05050102010706020507" pitchFamily="18" charset="2"/>
                      </a:rPr>
                      <m:t> </m:t>
                    </m:r>
                    <m:sSub>
                      <m:sSubPr>
                        <m:ctrlPr>
                          <a:rPr lang="en-AU" i="1" dirty="0" smtClean="0">
                            <a:latin typeface="Cambria Math" panose="02040503050406030204" pitchFamily="18" charset="0"/>
                            <a:ea typeface="Cambria Math" panose="02040503050406030204" pitchFamily="18" charset="0"/>
                            <a:sym typeface="Symbol" panose="05050102010706020507" pitchFamily="18" charset="2"/>
                          </a:rPr>
                        </m:ctrlPr>
                      </m:sSubPr>
                      <m:e>
                        <m:r>
                          <a:rPr lang="en-AU" b="0" i="1" dirty="0" smtClean="0">
                            <a:latin typeface="Cambria Math" panose="02040503050406030204" pitchFamily="18" charset="0"/>
                            <a:ea typeface="Cambria Math" panose="02040503050406030204" pitchFamily="18" charset="0"/>
                            <a:sym typeface="Symbol" panose="05050102010706020507" pitchFamily="18" charset="2"/>
                          </a:rPr>
                          <m:t>𝜆</m:t>
                        </m:r>
                      </m:e>
                      <m:sub>
                        <m:r>
                          <a:rPr lang="en-AU" b="0" i="1" dirty="0" smtClean="0">
                            <a:latin typeface="Cambria Math" panose="02040503050406030204" pitchFamily="18" charset="0"/>
                            <a:ea typeface="Cambria Math" panose="02040503050406030204" pitchFamily="18" charset="0"/>
                            <a:sym typeface="Symbol" panose="05050102010706020507" pitchFamily="18" charset="2"/>
                          </a:rPr>
                          <m:t>𝑢</m:t>
                        </m:r>
                      </m:sub>
                    </m:sSub>
                    <m:r>
                      <a:rPr lang="en-AU" i="1">
                        <a:latin typeface="Cambria Math" panose="02040503050406030204" pitchFamily="18" charset="0"/>
                        <a:sym typeface="Symbol" panose="05050102010706020507" pitchFamily="18" charset="2"/>
                      </a:rPr>
                      <m:t> </m:t>
                    </m:r>
                    <m:r>
                      <a:rPr lang="en-AU" i="1">
                        <a:latin typeface="Cambria Math" panose="02040503050406030204" pitchFamily="18" charset="0"/>
                        <a:ea typeface="Cambria Math" panose="02040503050406030204" pitchFamily="18" charset="0"/>
                        <a:sym typeface="Symbol" panose="05050102010706020507" pitchFamily="18" charset="2"/>
                      </a:rPr>
                      <m:t>~  </m:t>
                    </m:r>
                    <m:r>
                      <a:rPr lang="en-AU" b="0" i="1" smtClean="0">
                        <a:latin typeface="Cambria Math" panose="02040503050406030204" pitchFamily="18" charset="0"/>
                        <a:ea typeface="Cambria Math" panose="02040503050406030204" pitchFamily="18" charset="0"/>
                        <a:sym typeface="Symbol" panose="05050102010706020507" pitchFamily="18" charset="2"/>
                      </a:rPr>
                      <m:t>10 </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mm</m:t>
                    </m:r>
                  </m:oMath>
                </a14:m>
                <a:endParaRPr lang="en-AU"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41" t="-1617"/>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3</a:t>
            </a:fld>
            <a:endParaRPr lang="en-AU" dirty="0"/>
          </a:p>
        </p:txBody>
      </p:sp>
      <p:grpSp>
        <p:nvGrpSpPr>
          <p:cNvPr id="11" name="Group 10"/>
          <p:cNvGrpSpPr/>
          <p:nvPr/>
        </p:nvGrpSpPr>
        <p:grpSpPr>
          <a:xfrm>
            <a:off x="7020352" y="3431899"/>
            <a:ext cx="1751414" cy="975241"/>
            <a:chOff x="7637959" y="3587234"/>
            <a:chExt cx="1751414" cy="975241"/>
          </a:xfrm>
        </p:grpSpPr>
        <p:pic>
          <p:nvPicPr>
            <p:cNvPr id="6" name="Picture 2" descr="http://www.synchrotron.org.au/images/stories/create_example2.jpg"/>
            <p:cNvPicPr>
              <a:picLocks noChangeAspect="1" noChangeArrowheads="1"/>
            </p:cNvPicPr>
            <p:nvPr/>
          </p:nvPicPr>
          <p:blipFill>
            <a:blip r:embed="rId4" cstate="print"/>
            <a:srcRect/>
            <a:stretch>
              <a:fillRect/>
            </a:stretch>
          </p:blipFill>
          <p:spPr bwMode="auto">
            <a:xfrm>
              <a:off x="7637959" y="3623717"/>
              <a:ext cx="1751414" cy="938758"/>
            </a:xfrm>
            <a:prstGeom prst="rect">
              <a:avLst/>
            </a:prstGeom>
            <a:noFill/>
          </p:spPr>
        </p:pic>
        <p:cxnSp>
          <p:nvCxnSpPr>
            <p:cNvPr id="8" name="Straight Arrow Connector 7"/>
            <p:cNvCxnSpPr/>
            <p:nvPr/>
          </p:nvCxnSpPr>
          <p:spPr>
            <a:xfrm flipH="1">
              <a:off x="8382000" y="3623717"/>
              <a:ext cx="714375" cy="1481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9" name="Rectangle 8"/>
                <p:cNvSpPr/>
                <p:nvPr/>
              </p:nvSpPr>
              <p:spPr>
                <a:xfrm>
                  <a:off x="8744740" y="3587234"/>
                  <a:ext cx="35163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sym typeface="Symbol" panose="05050102010706020507" pitchFamily="18" charset="2"/>
                          </a:rPr>
                          <m:t>𝑟</m:t>
                        </m:r>
                      </m:oMath>
                    </m:oMathPara>
                  </a14:m>
                  <a:endParaRPr lang="en-AU" dirty="0"/>
                </a:p>
              </p:txBody>
            </p:sp>
          </mc:Choice>
          <mc:Fallback>
            <p:sp>
              <p:nvSpPr>
                <p:cNvPr id="9" name="Rectangle 8"/>
                <p:cNvSpPr>
                  <a:spLocks noRot="1" noChangeAspect="1" noMove="1" noResize="1" noEditPoints="1" noAdjustHandles="1" noChangeArrowheads="1" noChangeShapeType="1" noTextEdit="1"/>
                </p:cNvSpPr>
                <p:nvPr/>
              </p:nvSpPr>
              <p:spPr>
                <a:xfrm>
                  <a:off x="8744740" y="3587234"/>
                  <a:ext cx="351635" cy="369332"/>
                </a:xfrm>
                <a:prstGeom prst="rect">
                  <a:avLst/>
                </a:prstGeom>
                <a:blipFill>
                  <a:blip r:embed="rId5"/>
                  <a:stretch>
                    <a:fillRect/>
                  </a:stretch>
                </a:blipFill>
              </p:spPr>
              <p:txBody>
                <a:bodyPr/>
                <a:lstStyle/>
                <a:p>
                  <a:r>
                    <a:rPr lang="en-AU">
                      <a:noFill/>
                    </a:rPr>
                    <a:t> </a:t>
                  </a:r>
                </a:p>
              </p:txBody>
            </p:sp>
          </mc:Fallback>
        </mc:AlternateContent>
      </p:grpSp>
      <p:grpSp>
        <p:nvGrpSpPr>
          <p:cNvPr id="22" name="Group 21"/>
          <p:cNvGrpSpPr/>
          <p:nvPr/>
        </p:nvGrpSpPr>
        <p:grpSpPr>
          <a:xfrm>
            <a:off x="8682753" y="4803314"/>
            <a:ext cx="2676648" cy="1370445"/>
            <a:chOff x="8682753" y="4803314"/>
            <a:chExt cx="2676648" cy="1370445"/>
          </a:xfrm>
        </p:grpSpPr>
        <p:pic>
          <p:nvPicPr>
            <p:cNvPr id="10" name="Picture 9" descr="http://www.synchrotron.org.au/images/stories/create_example4.jpg"/>
            <p:cNvPicPr>
              <a:picLocks noChangeAspect="1" noChangeArrowheads="1"/>
            </p:cNvPicPr>
            <p:nvPr/>
          </p:nvPicPr>
          <p:blipFill>
            <a:blip r:embed="rId6" cstate="print"/>
            <a:srcRect/>
            <a:stretch>
              <a:fillRect/>
            </a:stretch>
          </p:blipFill>
          <p:spPr bwMode="auto">
            <a:xfrm>
              <a:off x="8682753" y="4803314"/>
              <a:ext cx="2676648" cy="1370445"/>
            </a:xfrm>
            <a:prstGeom prst="rect">
              <a:avLst/>
            </a:prstGeom>
            <a:noFill/>
          </p:spPr>
        </p:pic>
        <mc:AlternateContent xmlns:mc="http://schemas.openxmlformats.org/markup-compatibility/2006">
          <mc:Choice xmlns:a14="http://schemas.microsoft.com/office/drawing/2010/main" Requires="a14">
            <p:sp>
              <p:nvSpPr>
                <p:cNvPr id="13" name="Rectangle 12"/>
                <p:cNvSpPr/>
                <p:nvPr/>
              </p:nvSpPr>
              <p:spPr>
                <a:xfrm>
                  <a:off x="9121966" y="5780629"/>
                  <a:ext cx="47923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AU" i="1" dirty="0">
                                <a:latin typeface="Cambria Math" panose="02040503050406030204" pitchFamily="18" charset="0"/>
                                <a:ea typeface="Cambria Math" panose="02040503050406030204" pitchFamily="18" charset="0"/>
                                <a:sym typeface="Symbol" panose="05050102010706020507" pitchFamily="18" charset="2"/>
                              </a:rPr>
                            </m:ctrlPr>
                          </m:sSubPr>
                          <m:e>
                            <m:r>
                              <a:rPr lang="en-AU" i="1" dirty="0">
                                <a:latin typeface="Cambria Math" panose="02040503050406030204" pitchFamily="18" charset="0"/>
                                <a:ea typeface="Cambria Math" panose="02040503050406030204" pitchFamily="18" charset="0"/>
                                <a:sym typeface="Symbol" panose="05050102010706020507" pitchFamily="18" charset="2"/>
                              </a:rPr>
                              <m:t>𝜆</m:t>
                            </m:r>
                          </m:e>
                          <m:sub>
                            <m:r>
                              <a:rPr lang="en-AU" i="1" dirty="0">
                                <a:latin typeface="Cambria Math" panose="02040503050406030204" pitchFamily="18" charset="0"/>
                                <a:ea typeface="Cambria Math" panose="02040503050406030204" pitchFamily="18" charset="0"/>
                                <a:sym typeface="Symbol" panose="05050102010706020507" pitchFamily="18" charset="2"/>
                              </a:rPr>
                              <m:t>𝑢</m:t>
                            </m:r>
                          </m:sub>
                        </m:sSub>
                      </m:oMath>
                    </m:oMathPara>
                  </a14:m>
                  <a:endParaRPr lang="en-AU" dirty="0"/>
                </a:p>
              </p:txBody>
            </p:sp>
          </mc:Choice>
          <mc:Fallback>
            <p:sp>
              <p:nvSpPr>
                <p:cNvPr id="13" name="Rectangle 12"/>
                <p:cNvSpPr>
                  <a:spLocks noRot="1" noChangeAspect="1" noMove="1" noResize="1" noEditPoints="1" noAdjustHandles="1" noChangeArrowheads="1" noChangeShapeType="1" noTextEdit="1"/>
                </p:cNvSpPr>
                <p:nvPr/>
              </p:nvSpPr>
              <p:spPr>
                <a:xfrm>
                  <a:off x="9121966" y="5780629"/>
                  <a:ext cx="479234" cy="369332"/>
                </a:xfrm>
                <a:prstGeom prst="rect">
                  <a:avLst/>
                </a:prstGeom>
                <a:blipFill>
                  <a:blip r:embed="rId7"/>
                  <a:stretch>
                    <a:fillRect/>
                  </a:stretch>
                </a:blipFill>
              </p:spPr>
              <p:txBody>
                <a:bodyPr/>
                <a:lstStyle/>
                <a:p>
                  <a:r>
                    <a:rPr lang="en-AU">
                      <a:noFill/>
                    </a:rPr>
                    <a:t> </a:t>
                  </a:r>
                </a:p>
              </p:txBody>
            </p:sp>
          </mc:Fallback>
        </mc:AlternateContent>
        <p:cxnSp>
          <p:nvCxnSpPr>
            <p:cNvPr id="18" name="Straight Arrow Connector 17"/>
            <p:cNvCxnSpPr/>
            <p:nvPr/>
          </p:nvCxnSpPr>
          <p:spPr>
            <a:xfrm flipH="1" flipV="1">
              <a:off x="9077325" y="5724526"/>
              <a:ext cx="742950" cy="314324"/>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9061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sources of “light”</a:t>
            </a:r>
            <a:endParaRPr lang="en-AU"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AU" dirty="0">
                    <a:sym typeface="Symbol" panose="05050102010706020507" pitchFamily="18" charset="2"/>
                  </a:rPr>
                  <a:t>Relationships: </a:t>
                </a:r>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𝑝h</m:t>
                        </m:r>
                      </m:sub>
                    </m:sSub>
                    <m:r>
                      <a:rPr lang="en-AU" i="1">
                        <a:latin typeface="Cambria Math" panose="02040503050406030204" pitchFamily="18" charset="0"/>
                        <a:ea typeface="Cambria Math" panose="02040503050406030204" pitchFamily="18" charset="0"/>
                        <a:sym typeface="Symbol" panose="05050102010706020507" pitchFamily="18" charset="2"/>
                      </a:rPr>
                      <m:t>∝</m:t>
                    </m:r>
                    <m:f>
                      <m:fPr>
                        <m:type m:val="skw"/>
                        <m:ctrlPr>
                          <a:rPr lang="en-AU" i="1">
                            <a:latin typeface="Cambria Math" panose="02040503050406030204" pitchFamily="18" charset="0"/>
                            <a:sym typeface="Symbol" panose="05050102010706020507" pitchFamily="18" charset="2"/>
                          </a:rPr>
                        </m:ctrlPr>
                      </m:fPr>
                      <m:num>
                        <m:sSup>
                          <m:sSupPr>
                            <m:ctrlPr>
                              <a:rPr lang="en-AU" i="1">
                                <a:latin typeface="Cambria Math" panose="02040503050406030204" pitchFamily="18" charset="0"/>
                                <a:sym typeface="Symbol" panose="05050102010706020507" pitchFamily="18" charset="2"/>
                              </a:rPr>
                            </m:ctrlPr>
                          </m:sSupPr>
                          <m:e>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e>
                          <m:sup>
                            <m:r>
                              <a:rPr lang="en-AU" i="1">
                                <a:latin typeface="Cambria Math" panose="02040503050406030204" pitchFamily="18" charset="0"/>
                                <a:sym typeface="Symbol" panose="05050102010706020507" pitchFamily="18" charset="2"/>
                              </a:rPr>
                              <m:t>3</m:t>
                            </m:r>
                          </m:sup>
                        </m:sSup>
                      </m:num>
                      <m:den>
                        <m:r>
                          <a:rPr lang="en-AU" i="1">
                            <a:latin typeface="Cambria Math" panose="02040503050406030204" pitchFamily="18" charset="0"/>
                            <a:sym typeface="Symbol" panose="05050102010706020507" pitchFamily="18" charset="2"/>
                          </a:rPr>
                          <m:t>𝑟</m:t>
                        </m:r>
                      </m:den>
                    </m:f>
                  </m:oMath>
                </a14:m>
                <a:r>
                  <a:rPr lang="en-AU" dirty="0">
                    <a:ea typeface="Cambria Math" panose="02040503050406030204" pitchFamily="18" charset="0"/>
                    <a:sym typeface="Symbol" panose="05050102010706020507" pitchFamily="18" charset="2"/>
                  </a:rPr>
                  <a:t>   and  </a:t>
                </a:r>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𝑝h</m:t>
                        </m:r>
                      </m:sub>
                    </m:sSub>
                    <m:r>
                      <a:rPr lang="en-AU" i="1">
                        <a:latin typeface="Cambria Math" panose="02040503050406030204" pitchFamily="18" charset="0"/>
                        <a:ea typeface="Cambria Math" panose="02040503050406030204" pitchFamily="18" charset="0"/>
                        <a:sym typeface="Symbol" panose="05050102010706020507" pitchFamily="18" charset="2"/>
                      </a:rPr>
                      <m:t>∝</m:t>
                    </m:r>
                    <m:f>
                      <m:fPr>
                        <m:type m:val="skw"/>
                        <m:ctrlPr>
                          <a:rPr lang="en-AU" i="1">
                            <a:latin typeface="Cambria Math" panose="02040503050406030204" pitchFamily="18" charset="0"/>
                            <a:sym typeface="Symbol" panose="05050102010706020507" pitchFamily="18" charset="2"/>
                          </a:rPr>
                        </m:ctrlPr>
                      </m:fPr>
                      <m:num>
                        <m:sSup>
                          <m:sSupPr>
                            <m:ctrlPr>
                              <a:rPr lang="en-AU" i="1">
                                <a:latin typeface="Cambria Math" panose="02040503050406030204" pitchFamily="18" charset="0"/>
                                <a:sym typeface="Symbol" panose="05050102010706020507" pitchFamily="18" charset="2"/>
                              </a:rPr>
                            </m:ctrlPr>
                          </m:sSupPr>
                          <m:e>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e>
                          <m:sup>
                            <m:r>
                              <a:rPr lang="en-AU" i="1">
                                <a:latin typeface="Cambria Math" panose="02040503050406030204" pitchFamily="18" charset="0"/>
                                <a:sym typeface="Symbol" panose="05050102010706020507" pitchFamily="18" charset="2"/>
                              </a:rPr>
                              <m:t>2</m:t>
                            </m:r>
                          </m:sup>
                        </m:sSup>
                      </m:num>
                      <m:den>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𝜆</m:t>
                            </m:r>
                          </m:e>
                          <m:sub>
                            <m:r>
                              <a:rPr lang="en-AU" i="1">
                                <a:latin typeface="Cambria Math" panose="02040503050406030204" pitchFamily="18" charset="0"/>
                                <a:sym typeface="Symbol" panose="05050102010706020507" pitchFamily="18" charset="2"/>
                              </a:rPr>
                              <m:t>𝑢</m:t>
                            </m:r>
                          </m:sub>
                        </m:sSub>
                      </m:den>
                    </m:f>
                  </m:oMath>
                </a14:m>
                <a:r>
                  <a:rPr lang="en-AU" dirty="0"/>
                  <a:t> </a:t>
                </a:r>
              </a:p>
              <a:p>
                <a:r>
                  <a:rPr lang="en-AU" dirty="0" smtClean="0"/>
                  <a:t>Impossible to simply shrink storage ring based light sources. </a:t>
                </a:r>
                <a:endParaRPr lang="en-AU" dirty="0" smtClean="0"/>
              </a:p>
              <a:p>
                <a:r>
                  <a:rPr lang="en-AU" dirty="0"/>
                  <a:t>FEL… </a:t>
                </a:r>
                <a:r>
                  <a:rPr lang="en-AU" dirty="0" smtClean="0"/>
                  <a:t> Dielectric accelerators (later)</a:t>
                </a:r>
                <a:endParaRPr lang="en-AU" dirty="0"/>
              </a:p>
              <a:p>
                <a:r>
                  <a:rPr lang="en-AU" dirty="0" smtClean="0"/>
                  <a:t>Inverse Compton </a:t>
                </a:r>
                <a:r>
                  <a:rPr lang="en-AU" dirty="0"/>
                  <a:t>(electrons in photon field</a:t>
                </a:r>
                <a:r>
                  <a:rPr lang="en-AU" dirty="0" smtClean="0"/>
                  <a:t>) </a:t>
                </a:r>
                <a:r>
                  <a:rPr lang="en-AU" dirty="0" smtClean="0">
                    <a:sym typeface="Wingdings" panose="05000000000000000000" pitchFamily="2" charset="2"/>
                  </a:rPr>
                  <a:t> optical </a:t>
                </a:r>
                <a:r>
                  <a:rPr lang="en-AU" dirty="0" smtClean="0">
                    <a:sym typeface="Wingdings" panose="05000000000000000000" pitchFamily="2" charset="2"/>
                  </a:rPr>
                  <a:t>undulator</a:t>
                </a:r>
              </a:p>
              <a:p>
                <a:pPr lvl="1"/>
                <a14:m>
                  <m:oMath xmlns:m="http://schemas.openxmlformats.org/officeDocument/2006/math">
                    <m:sSub>
                      <m:sSubPr>
                        <m:ctrlPr>
                          <a:rPr lang="en-AU" i="1" dirty="0">
                            <a:latin typeface="Cambria Math" panose="02040503050406030204" pitchFamily="18" charset="0"/>
                            <a:ea typeface="Cambria Math" panose="02040503050406030204" pitchFamily="18" charset="0"/>
                            <a:sym typeface="Symbol" panose="05050102010706020507" pitchFamily="18" charset="2"/>
                          </a:rPr>
                        </m:ctrlPr>
                      </m:sSubPr>
                      <m:e>
                        <m:r>
                          <a:rPr lang="en-AU" i="1" dirty="0">
                            <a:latin typeface="Cambria Math" panose="02040503050406030204" pitchFamily="18" charset="0"/>
                            <a:ea typeface="Cambria Math" panose="02040503050406030204" pitchFamily="18" charset="0"/>
                            <a:sym typeface="Symbol" panose="05050102010706020507" pitchFamily="18" charset="2"/>
                          </a:rPr>
                          <m:t>𝜆</m:t>
                        </m:r>
                      </m:e>
                      <m:sub>
                        <m:r>
                          <a:rPr lang="en-AU" i="1" dirty="0">
                            <a:latin typeface="Cambria Math" panose="02040503050406030204" pitchFamily="18" charset="0"/>
                            <a:ea typeface="Cambria Math" panose="02040503050406030204" pitchFamily="18" charset="0"/>
                            <a:sym typeface="Symbol" panose="05050102010706020507" pitchFamily="18" charset="2"/>
                          </a:rPr>
                          <m:t>𝑢</m:t>
                        </m:r>
                      </m:sub>
                    </m:sSub>
                    <m:r>
                      <a:rPr lang="en-AU" i="1">
                        <a:latin typeface="Cambria Math" panose="02040503050406030204" pitchFamily="18" charset="0"/>
                        <a:sym typeface="Symbol" panose="05050102010706020507" pitchFamily="18" charset="2"/>
                      </a:rPr>
                      <m:t> </m:t>
                    </m:r>
                    <m:r>
                      <a:rPr lang="en-AU" i="1">
                        <a:latin typeface="Cambria Math" panose="02040503050406030204" pitchFamily="18" charset="0"/>
                        <a:ea typeface="Cambria Math" panose="02040503050406030204" pitchFamily="18" charset="0"/>
                        <a:sym typeface="Symbol" panose="05050102010706020507" pitchFamily="18" charset="2"/>
                      </a:rPr>
                      <m:t>~  </m:t>
                    </m:r>
                    <m:r>
                      <a:rPr lang="en-AU" i="1">
                        <a:latin typeface="Cambria Math" panose="02040503050406030204" pitchFamily="18" charset="0"/>
                        <a:ea typeface="Cambria Math" panose="02040503050406030204" pitchFamily="18" charset="0"/>
                        <a:sym typeface="Symbol" panose="05050102010706020507" pitchFamily="18" charset="2"/>
                      </a:rPr>
                      <m:t>10 </m:t>
                    </m:r>
                    <m:r>
                      <m:rPr>
                        <m:nor/>
                      </m:rPr>
                      <a:rPr lang="en-AU">
                        <a:latin typeface="Cambria Math" panose="02040503050406030204" pitchFamily="18" charset="0"/>
                        <a:ea typeface="Cambria Math" panose="02040503050406030204" pitchFamily="18" charset="0"/>
                        <a:sym typeface="Symbol" panose="05050102010706020507" pitchFamily="18" charset="2"/>
                      </a:rPr>
                      <m:t>mm</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 </m:t>
                    </m:r>
                    <m:r>
                      <a:rPr lang="en-AU" b="0" i="1" smtClean="0">
                        <a:latin typeface="Cambria Math" panose="02040503050406030204" pitchFamily="18" charset="0"/>
                        <a:ea typeface="Cambria Math" panose="02040503050406030204" pitchFamily="18" charset="0"/>
                        <a:sym typeface="Symbol" panose="05050102010706020507" pitchFamily="18" charset="2"/>
                      </a:rPr>
                      <m:t>→1 </m:t>
                    </m:r>
                    <m:r>
                      <a:rPr lang="en-AU" b="0" i="1" smtClean="0">
                        <a:latin typeface="Cambria Math" panose="02040503050406030204" pitchFamily="18" charset="0"/>
                        <a:ea typeface="Cambria Math" panose="02040503050406030204" pitchFamily="18" charset="0"/>
                        <a:sym typeface="Symbol" panose="05050102010706020507" pitchFamily="18" charset="2"/>
                      </a:rPr>
                      <m:t>𝜇</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m</m:t>
                    </m:r>
                  </m:oMath>
                </a14:m>
                <a:r>
                  <a:rPr lang="en-AU" dirty="0" smtClean="0"/>
                  <a:t>         </a:t>
                </a:r>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r>
                      <a:rPr lang="en-AU" dirty="0">
                        <a:latin typeface="Cambria Math" panose="02040503050406030204" pitchFamily="18" charset="0"/>
                        <a:ea typeface="Cambria Math" panose="02040503050406030204" pitchFamily="18" charset="0"/>
                        <a:sym typeface="Symbol" panose="05050102010706020507" pitchFamily="18" charset="2"/>
                      </a:rPr>
                      <m:t>~ </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GeV</m:t>
                    </m:r>
                    <m:r>
                      <a:rPr lang="en-AU" dirty="0">
                        <a:latin typeface="Cambria Math" panose="02040503050406030204" pitchFamily="18" charset="0"/>
                        <a:ea typeface="Cambria Math" panose="02040503050406030204" pitchFamily="18" charset="0"/>
                        <a:sym typeface="Symbol" panose="05050102010706020507" pitchFamily="18" charset="2"/>
                      </a:rPr>
                      <m:t> →10</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s</m:t>
                    </m:r>
                    <m:r>
                      <a:rPr lang="en-AU" dirty="0">
                        <a:latin typeface="Cambria Math" panose="02040503050406030204" pitchFamily="18" charset="0"/>
                        <a:ea typeface="Cambria Math" panose="02040503050406030204" pitchFamily="18" charset="0"/>
                        <a:sym typeface="Symbol" panose="05050102010706020507" pitchFamily="18" charset="2"/>
                      </a:rPr>
                      <m:t> </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MeV</m:t>
                    </m:r>
                    <m:r>
                      <a:rPr lang="en-AU" dirty="0">
                        <a:latin typeface="Cambria Math" panose="02040503050406030204" pitchFamily="18" charset="0"/>
                        <a:ea typeface="Cambria Math" panose="02040503050406030204" pitchFamily="18" charset="0"/>
                        <a:sym typeface="Symbol" panose="05050102010706020507" pitchFamily="18" charset="2"/>
                      </a:rPr>
                      <m:t> </m:t>
                    </m:r>
                  </m:oMath>
                </a14:m>
                <a:endParaRPr lang="en-AU" dirty="0"/>
              </a:p>
              <a:p>
                <a:r>
                  <a:rPr lang="en-AU" dirty="0"/>
                  <a:t>Beta radiation (electrons in plasma)</a:t>
                </a:r>
              </a:p>
              <a:p>
                <a:pPr lvl="1"/>
                <a14:m>
                  <m:oMath xmlns:m="http://schemas.openxmlformats.org/officeDocument/2006/math">
                    <m:r>
                      <a:rPr lang="en-AU" i="1">
                        <a:latin typeface="Cambria Math" panose="02040503050406030204" pitchFamily="18" charset="0"/>
                        <a:sym typeface="Symbol" panose="05050102010706020507" pitchFamily="18" charset="2"/>
                      </a:rPr>
                      <m:t>𝑟</m:t>
                    </m:r>
                    <m:r>
                      <a:rPr lang="en-AU" i="1">
                        <a:latin typeface="Cambria Math" panose="02040503050406030204" pitchFamily="18" charset="0"/>
                        <a:sym typeface="Symbol" panose="05050102010706020507" pitchFamily="18" charset="2"/>
                      </a:rPr>
                      <m:t> </m:t>
                    </m:r>
                    <m:r>
                      <a:rPr lang="en-AU" i="1">
                        <a:latin typeface="Cambria Math" panose="02040503050406030204" pitchFamily="18" charset="0"/>
                        <a:ea typeface="Cambria Math" panose="02040503050406030204" pitchFamily="18" charset="0"/>
                        <a:sym typeface="Symbol" panose="05050102010706020507" pitchFamily="18" charset="2"/>
                      </a:rPr>
                      <m:t>~  </m:t>
                    </m:r>
                    <m:r>
                      <m:rPr>
                        <m:nor/>
                      </m:rPr>
                      <a:rPr lang="en-AU">
                        <a:latin typeface="Cambria Math" panose="02040503050406030204" pitchFamily="18" charset="0"/>
                        <a:ea typeface="Cambria Math" panose="02040503050406030204" pitchFamily="18" charset="0"/>
                        <a:sym typeface="Symbol" panose="05050102010706020507" pitchFamily="18" charset="2"/>
                      </a:rPr>
                      <m:t>m</m:t>
                    </m:r>
                    <m:r>
                      <m:rPr>
                        <m:nor/>
                      </m:rPr>
                      <a:rPr lang="en-AU" b="0" i="0" smtClean="0">
                        <a:latin typeface="Cambria Math" panose="02040503050406030204" pitchFamily="18" charset="0"/>
                        <a:ea typeface="Cambria Math" panose="02040503050406030204" pitchFamily="18" charset="0"/>
                        <a:sym typeface="Symbol" panose="05050102010706020507" pitchFamily="18" charset="2"/>
                      </a:rPr>
                      <m:t>m</m:t>
                    </m:r>
                  </m:oMath>
                </a14:m>
                <a:r>
                  <a:rPr lang="en-AU" dirty="0" smtClean="0"/>
                  <a:t>        </a:t>
                </a:r>
                <a14:m>
                  <m:oMath xmlns:m="http://schemas.openxmlformats.org/officeDocument/2006/math">
                    <m:sSub>
                      <m:sSubPr>
                        <m:ctrlPr>
                          <a:rPr lang="en-AU" i="1">
                            <a:latin typeface="Cambria Math" panose="02040503050406030204" pitchFamily="18" charset="0"/>
                            <a:sym typeface="Symbol" panose="05050102010706020507" pitchFamily="18" charset="2"/>
                          </a:rPr>
                        </m:ctrlPr>
                      </m:sSubPr>
                      <m:e>
                        <m:r>
                          <a:rPr lang="en-AU" i="1">
                            <a:latin typeface="Cambria Math" panose="02040503050406030204" pitchFamily="18" charset="0"/>
                            <a:sym typeface="Symbol" panose="05050102010706020507" pitchFamily="18" charset="2"/>
                          </a:rPr>
                          <m:t>𝐸</m:t>
                        </m:r>
                      </m:e>
                      <m:sub>
                        <m:r>
                          <a:rPr lang="en-AU" i="1">
                            <a:latin typeface="Cambria Math" panose="02040503050406030204" pitchFamily="18" charset="0"/>
                            <a:sym typeface="Symbol" panose="05050102010706020507" pitchFamily="18" charset="2"/>
                          </a:rPr>
                          <m:t>𝑒</m:t>
                        </m:r>
                      </m:sub>
                    </m:sSub>
                    <m:r>
                      <a:rPr lang="en-AU" dirty="0">
                        <a:latin typeface="Cambria Math" panose="02040503050406030204" pitchFamily="18" charset="0"/>
                        <a:ea typeface="Cambria Math" panose="02040503050406030204" pitchFamily="18" charset="0"/>
                        <a:sym typeface="Symbol" panose="05050102010706020507" pitchFamily="18" charset="2"/>
                      </a:rPr>
                      <m:t>~ </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GeV</m:t>
                    </m:r>
                    <m:r>
                      <a:rPr lang="en-AU" dirty="0">
                        <a:latin typeface="Cambria Math" panose="02040503050406030204" pitchFamily="18" charset="0"/>
                        <a:ea typeface="Cambria Math" panose="02040503050406030204" pitchFamily="18" charset="0"/>
                        <a:sym typeface="Symbol" panose="05050102010706020507" pitchFamily="18" charset="2"/>
                      </a:rPr>
                      <m:t> →10</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s</m:t>
                    </m:r>
                    <m:r>
                      <a:rPr lang="en-AU" dirty="0">
                        <a:latin typeface="Cambria Math" panose="02040503050406030204" pitchFamily="18" charset="0"/>
                        <a:ea typeface="Cambria Math" panose="02040503050406030204" pitchFamily="18" charset="0"/>
                        <a:sym typeface="Symbol" panose="05050102010706020507" pitchFamily="18" charset="2"/>
                      </a:rPr>
                      <m:t> </m:t>
                    </m:r>
                    <m:r>
                      <m:rPr>
                        <m:sty m:val="p"/>
                      </m:rPr>
                      <a:rPr lang="en-AU" dirty="0">
                        <a:latin typeface="Cambria Math" panose="02040503050406030204" pitchFamily="18" charset="0"/>
                        <a:ea typeface="Cambria Math" panose="02040503050406030204" pitchFamily="18" charset="0"/>
                        <a:sym typeface="Symbol" panose="05050102010706020507" pitchFamily="18" charset="2"/>
                      </a:rPr>
                      <m:t>MeV</m:t>
                    </m:r>
                  </m:oMath>
                </a14:m>
                <a:endParaRPr lang="en-AU" dirty="0" smtClean="0">
                  <a:ea typeface="Cambria Math" panose="02040503050406030204" pitchFamily="18" charset="0"/>
                  <a:sym typeface="Symbol" panose="05050102010706020507" pitchFamily="18" charset="2"/>
                </a:endParaRPr>
              </a:p>
              <a:p>
                <a:endParaRPr lang="en-AU"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41"/>
                </a:stretch>
              </a:blipFill>
            </p:spPr>
            <p:txBody>
              <a:bodyPr/>
              <a:lstStyle/>
              <a:p>
                <a:r>
                  <a:rPr lang="en-AU">
                    <a:noFill/>
                  </a:rPr>
                  <a:t> </a:t>
                </a:r>
              </a:p>
            </p:txBody>
          </p:sp>
        </mc:Fallback>
      </mc:AlternateContent>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4</a:t>
            </a:fld>
            <a:endParaRPr lang="en-AU"/>
          </a:p>
        </p:txBody>
      </p:sp>
    </p:spTree>
    <p:extLst>
      <p:ext uri="{BB962C8B-B14F-4D97-AF65-F5344CB8AC3E}">
        <p14:creationId xmlns:p14="http://schemas.microsoft.com/office/powerpoint/2010/main" val="58477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076700" y="1771641"/>
            <a:ext cx="8016135" cy="3753437"/>
          </a:xfrm>
          <a:prstGeom prst="rect">
            <a:avLst/>
          </a:prstGeom>
        </p:spPr>
      </p:pic>
      <p:sp>
        <p:nvSpPr>
          <p:cNvPr id="2" name="Title 1"/>
          <p:cNvSpPr>
            <a:spLocks noGrp="1"/>
          </p:cNvSpPr>
          <p:nvPr>
            <p:ph type="title"/>
          </p:nvPr>
        </p:nvSpPr>
        <p:spPr/>
        <p:txBody>
          <a:bodyPr/>
          <a:lstStyle/>
          <a:p>
            <a:r>
              <a:rPr lang="en-AU" dirty="0"/>
              <a:t>Inverse </a:t>
            </a:r>
            <a:r>
              <a:rPr lang="en-AU" dirty="0" smtClean="0"/>
              <a:t>Compton Scattering (ICS)</a:t>
            </a:r>
            <a:endParaRPr lang="en-AU" dirty="0"/>
          </a:p>
        </p:txBody>
      </p:sp>
      <p:sp>
        <p:nvSpPr>
          <p:cNvPr id="3" name="Content Placeholder 2"/>
          <p:cNvSpPr>
            <a:spLocks noGrp="1"/>
          </p:cNvSpPr>
          <p:nvPr>
            <p:ph idx="1"/>
          </p:nvPr>
        </p:nvSpPr>
        <p:spPr>
          <a:xfrm>
            <a:off x="277826" y="1600200"/>
            <a:ext cx="4408474" cy="4525963"/>
          </a:xfrm>
        </p:spPr>
        <p:txBody>
          <a:bodyPr>
            <a:normAutofit/>
          </a:bodyPr>
          <a:lstStyle/>
          <a:p>
            <a:r>
              <a:rPr lang="en-AU" dirty="0" smtClean="0"/>
              <a:t>For 100 </a:t>
            </a:r>
            <a:r>
              <a:rPr lang="en-AU" dirty="0" err="1" smtClean="0"/>
              <a:t>keV</a:t>
            </a:r>
            <a:r>
              <a:rPr lang="en-AU" dirty="0" smtClean="0"/>
              <a:t> you need an electron beam energy of ~ 80 MeV.</a:t>
            </a:r>
          </a:p>
          <a:p>
            <a:r>
              <a:rPr lang="en-AU" dirty="0" smtClean="0"/>
              <a:t>Electron-Photon cross section is small so you need a very intense laser.</a:t>
            </a:r>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5</a:t>
            </a:fld>
            <a:endParaRPr lang="en-AU" dirty="0"/>
          </a:p>
        </p:txBody>
      </p:sp>
      <p:sp>
        <p:nvSpPr>
          <p:cNvPr id="7" name="Rectangle 6"/>
          <p:cNvSpPr/>
          <p:nvPr/>
        </p:nvSpPr>
        <p:spPr>
          <a:xfrm rot="1400107">
            <a:off x="8190090" y="4108346"/>
            <a:ext cx="2405146" cy="400110"/>
          </a:xfrm>
          <a:prstGeom prst="rect">
            <a:avLst/>
          </a:prstGeom>
        </p:spPr>
        <p:txBody>
          <a:bodyPr wrap="none">
            <a:spAutoFit/>
          </a:bodyPr>
          <a:lstStyle/>
          <a:p>
            <a:r>
              <a:rPr lang="en-AU" sz="2000" dirty="0" smtClean="0"/>
              <a:t>Scattering laser pulse</a:t>
            </a:r>
            <a:endParaRPr lang="en-AU" sz="2000" dirty="0"/>
          </a:p>
        </p:txBody>
      </p:sp>
    </p:spTree>
    <p:extLst>
      <p:ext uri="{BB962C8B-B14F-4D97-AF65-F5344CB8AC3E}">
        <p14:creationId xmlns:p14="http://schemas.microsoft.com/office/powerpoint/2010/main" val="194321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Beta Radiation</a:t>
            </a:r>
            <a:endParaRPr lang="en-AU" dirty="0"/>
          </a:p>
        </p:txBody>
      </p:sp>
      <p:sp>
        <p:nvSpPr>
          <p:cNvPr id="3" name="Content Placeholder 2"/>
          <p:cNvSpPr>
            <a:spLocks noGrp="1"/>
          </p:cNvSpPr>
          <p:nvPr>
            <p:ph idx="1"/>
          </p:nvPr>
        </p:nvSpPr>
        <p:spPr>
          <a:xfrm>
            <a:off x="277826" y="1600200"/>
            <a:ext cx="10225074" cy="4525963"/>
          </a:xfrm>
        </p:spPr>
        <p:txBody>
          <a:bodyPr/>
          <a:lstStyle/>
          <a:p>
            <a:r>
              <a:rPr lang="en-AU" dirty="0" smtClean="0"/>
              <a:t>“Parasitic” in Laser/Beam driven </a:t>
            </a:r>
            <a:r>
              <a:rPr lang="en-AU" dirty="0" err="1" smtClean="0"/>
              <a:t>wakefield</a:t>
            </a:r>
            <a:r>
              <a:rPr lang="en-AU" dirty="0" smtClean="0"/>
              <a:t> acceleration.</a:t>
            </a:r>
          </a:p>
          <a:p>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6</a:t>
            </a:fld>
            <a:endParaRPr lang="en-AU"/>
          </a:p>
        </p:txBody>
      </p:sp>
      <p:sp>
        <p:nvSpPr>
          <p:cNvPr id="8" name="Rectangle 7"/>
          <p:cNvSpPr/>
          <p:nvPr/>
        </p:nvSpPr>
        <p:spPr>
          <a:xfrm>
            <a:off x="9303700" y="3502829"/>
            <a:ext cx="2716687" cy="1569660"/>
          </a:xfrm>
          <a:prstGeom prst="rect">
            <a:avLst/>
          </a:prstGeom>
        </p:spPr>
        <p:txBody>
          <a:bodyPr wrap="square">
            <a:spAutoFit/>
          </a:bodyPr>
          <a:lstStyle/>
          <a:p>
            <a:r>
              <a:rPr lang="en-AU" sz="1200" dirty="0" smtClean="0">
                <a:solidFill>
                  <a:srgbClr val="222222"/>
                </a:solidFill>
                <a:latin typeface="Arial" panose="020B0604020202020204" pitchFamily="34" charset="0"/>
              </a:rPr>
              <a:t>Rousse, Antoine, Kim Ta </a:t>
            </a:r>
            <a:r>
              <a:rPr lang="en-AU" sz="1200" dirty="0" err="1" smtClean="0">
                <a:solidFill>
                  <a:srgbClr val="222222"/>
                </a:solidFill>
                <a:latin typeface="Arial" panose="020B0604020202020204" pitchFamily="34" charset="0"/>
              </a:rPr>
              <a:t>Phuoc</a:t>
            </a:r>
            <a:r>
              <a:rPr lang="en-AU" sz="1200" dirty="0" smtClean="0">
                <a:solidFill>
                  <a:srgbClr val="222222"/>
                </a:solidFill>
                <a:latin typeface="Arial" panose="020B0604020202020204" pitchFamily="34" charset="0"/>
              </a:rPr>
              <a:t>, Rahul Shah, Alexander </a:t>
            </a:r>
            <a:r>
              <a:rPr lang="en-AU" sz="1200" dirty="0" err="1" smtClean="0">
                <a:solidFill>
                  <a:srgbClr val="222222"/>
                </a:solidFill>
                <a:latin typeface="Arial" panose="020B0604020202020204" pitchFamily="34" charset="0"/>
              </a:rPr>
              <a:t>Pukhov</a:t>
            </a:r>
            <a:r>
              <a:rPr lang="en-AU" sz="1200" dirty="0" smtClean="0">
                <a:solidFill>
                  <a:srgbClr val="222222"/>
                </a:solidFill>
                <a:latin typeface="Arial" panose="020B0604020202020204" pitchFamily="34" charset="0"/>
              </a:rPr>
              <a:t>, Eric Lefebvre, Victor Malka, Sergey </a:t>
            </a:r>
            <a:r>
              <a:rPr lang="en-AU" sz="1200" dirty="0" err="1" smtClean="0">
                <a:solidFill>
                  <a:srgbClr val="222222"/>
                </a:solidFill>
                <a:latin typeface="Arial" panose="020B0604020202020204" pitchFamily="34" charset="0"/>
              </a:rPr>
              <a:t>Kiselev</a:t>
            </a:r>
            <a:r>
              <a:rPr lang="en-AU" sz="1200" dirty="0" smtClean="0">
                <a:solidFill>
                  <a:srgbClr val="222222"/>
                </a:solidFill>
                <a:latin typeface="Arial" panose="020B0604020202020204" pitchFamily="34" charset="0"/>
              </a:rPr>
              <a:t> et al. "Production of a </a:t>
            </a:r>
            <a:r>
              <a:rPr lang="en-AU" sz="1200" dirty="0" err="1" smtClean="0">
                <a:solidFill>
                  <a:srgbClr val="222222"/>
                </a:solidFill>
                <a:latin typeface="Arial" panose="020B0604020202020204" pitchFamily="34" charset="0"/>
              </a:rPr>
              <a:t>keV</a:t>
            </a:r>
            <a:r>
              <a:rPr lang="en-AU" sz="1200" dirty="0" smtClean="0">
                <a:solidFill>
                  <a:srgbClr val="222222"/>
                </a:solidFill>
                <a:latin typeface="Arial" panose="020B0604020202020204" pitchFamily="34" charset="0"/>
              </a:rPr>
              <a:t> X-ray beam from synchrotron radiation in relativistic laser-plasma interaction." </a:t>
            </a:r>
            <a:r>
              <a:rPr lang="en-AU" sz="1200" i="1" dirty="0" smtClean="0">
                <a:solidFill>
                  <a:srgbClr val="222222"/>
                </a:solidFill>
                <a:latin typeface="Arial" panose="020B0604020202020204" pitchFamily="34" charset="0"/>
              </a:rPr>
              <a:t>Physical review letters</a:t>
            </a:r>
            <a:r>
              <a:rPr lang="en-AU" sz="1200" dirty="0" smtClean="0">
                <a:solidFill>
                  <a:srgbClr val="222222"/>
                </a:solidFill>
                <a:latin typeface="Arial" panose="020B0604020202020204" pitchFamily="34" charset="0"/>
              </a:rPr>
              <a:t> 93, no. 13 (2004): 135005.</a:t>
            </a:r>
            <a:endParaRPr lang="en-AU" sz="1200" dirty="0"/>
          </a:p>
        </p:txBody>
      </p:sp>
      <p:pic>
        <p:nvPicPr>
          <p:cNvPr id="9" name="Picture 8"/>
          <p:cNvPicPr>
            <a:picLocks noChangeAspect="1"/>
          </p:cNvPicPr>
          <p:nvPr/>
        </p:nvPicPr>
        <p:blipFill>
          <a:blip r:embed="rId2"/>
          <a:stretch>
            <a:fillRect/>
          </a:stretch>
        </p:blipFill>
        <p:spPr>
          <a:xfrm>
            <a:off x="525179" y="2688476"/>
            <a:ext cx="4985834" cy="2397036"/>
          </a:xfrm>
          <a:prstGeom prst="rect">
            <a:avLst/>
          </a:prstGeom>
        </p:spPr>
      </p:pic>
      <p:pic>
        <p:nvPicPr>
          <p:cNvPr id="6" name="Picture 5"/>
          <p:cNvPicPr>
            <a:picLocks noChangeAspect="1"/>
          </p:cNvPicPr>
          <p:nvPr/>
        </p:nvPicPr>
        <p:blipFill>
          <a:blip r:embed="rId3"/>
          <a:stretch>
            <a:fillRect/>
          </a:stretch>
        </p:blipFill>
        <p:spPr>
          <a:xfrm>
            <a:off x="5930113" y="2629971"/>
            <a:ext cx="2998232" cy="2514045"/>
          </a:xfrm>
          <a:prstGeom prst="rect">
            <a:avLst/>
          </a:prstGeom>
        </p:spPr>
      </p:pic>
    </p:spTree>
    <p:extLst>
      <p:ext uri="{BB962C8B-B14F-4D97-AF65-F5344CB8AC3E}">
        <p14:creationId xmlns:p14="http://schemas.microsoft.com/office/powerpoint/2010/main" val="1977691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826" y="1600200"/>
            <a:ext cx="11304574" cy="4846899"/>
          </a:xfrm>
        </p:spPr>
        <p:txBody>
          <a:bodyPr>
            <a:normAutofit fontScale="92500" lnSpcReduction="10000"/>
          </a:bodyPr>
          <a:lstStyle/>
          <a:p>
            <a:r>
              <a:rPr lang="en-AU" dirty="0" smtClean="0"/>
              <a:t>Only </a:t>
            </a:r>
            <a:r>
              <a:rPr lang="en-AU" dirty="0" smtClean="0"/>
              <a:t>electric fields </a:t>
            </a:r>
            <a:r>
              <a:rPr lang="en-AU" dirty="0" smtClean="0"/>
              <a:t>accelerate </a:t>
            </a:r>
            <a:r>
              <a:rPr lang="en-AU" dirty="0" smtClean="0"/>
              <a:t>charged particles. Therefore compact accelerators require </a:t>
            </a:r>
            <a:r>
              <a:rPr lang="en-AU" dirty="0" smtClean="0"/>
              <a:t>high field </a:t>
            </a:r>
            <a:r>
              <a:rPr lang="en-AU" dirty="0" smtClean="0"/>
              <a:t>gradients.</a:t>
            </a:r>
          </a:p>
          <a:p>
            <a:r>
              <a:rPr lang="en-AU" dirty="0" smtClean="0"/>
              <a:t>Metal Medium</a:t>
            </a:r>
            <a:endParaRPr lang="en-AU" dirty="0" smtClean="0"/>
          </a:p>
          <a:p>
            <a:pPr lvl="1"/>
            <a:r>
              <a:rPr lang="en-AU" dirty="0" smtClean="0"/>
              <a:t>S-Band (2-4 GHz) and C-band (4-8 GHz)</a:t>
            </a:r>
          </a:p>
          <a:p>
            <a:pPr lvl="1"/>
            <a:r>
              <a:rPr lang="en-AU" dirty="0" smtClean="0"/>
              <a:t>Superconducting RF</a:t>
            </a:r>
          </a:p>
          <a:p>
            <a:pPr lvl="1"/>
            <a:r>
              <a:rPr lang="en-AU" dirty="0"/>
              <a:t>X-band (8-12 GHz) </a:t>
            </a:r>
            <a:endParaRPr lang="en-AU" dirty="0">
              <a:sym typeface="Wingdings" panose="05000000000000000000" pitchFamily="2" charset="2"/>
            </a:endParaRPr>
          </a:p>
          <a:p>
            <a:pPr lvl="1"/>
            <a:r>
              <a:rPr lang="en-AU" dirty="0" smtClean="0">
                <a:sym typeface="Wingdings" panose="05000000000000000000" pitchFamily="2" charset="2"/>
              </a:rPr>
              <a:t>THz: 300 GHz  3 THz </a:t>
            </a:r>
            <a:r>
              <a:rPr lang="en-AU" sz="2200" dirty="0" smtClean="0">
                <a:sym typeface="Wingdings" panose="05000000000000000000" pitchFamily="2" charset="2"/>
              </a:rPr>
              <a:t>(Boundary between electrical and optical)</a:t>
            </a:r>
            <a:endParaRPr lang="en-AU" dirty="0">
              <a:sym typeface="Wingdings" panose="05000000000000000000" pitchFamily="2" charset="2"/>
            </a:endParaRPr>
          </a:p>
          <a:p>
            <a:r>
              <a:rPr lang="en-AU" dirty="0" smtClean="0">
                <a:sym typeface="Wingdings" panose="05000000000000000000" pitchFamily="2" charset="2"/>
              </a:rPr>
              <a:t>Dielectric/Plasma Medium</a:t>
            </a:r>
            <a:endParaRPr lang="en-AU" dirty="0" smtClean="0">
              <a:sym typeface="Wingdings" panose="05000000000000000000" pitchFamily="2" charset="2"/>
            </a:endParaRPr>
          </a:p>
          <a:p>
            <a:pPr lvl="1"/>
            <a:r>
              <a:rPr lang="en-AU" dirty="0">
                <a:sym typeface="Wingdings" panose="05000000000000000000" pitchFamily="2" charset="2"/>
              </a:rPr>
              <a:t>Dielectric Laser Acceleration (DLA)</a:t>
            </a:r>
          </a:p>
          <a:p>
            <a:pPr lvl="1"/>
            <a:r>
              <a:rPr lang="en-AU" dirty="0" smtClean="0">
                <a:sym typeface="Wingdings" panose="05000000000000000000" pitchFamily="2" charset="2"/>
              </a:rPr>
              <a:t>Laser/Beam Driven Plasma Wakefield Acceleration</a:t>
            </a:r>
            <a:endParaRPr lang="en-AU" dirty="0" smtClean="0">
              <a:sym typeface="Wingdings" panose="05000000000000000000" pitchFamily="2" charset="2"/>
            </a:endParaRPr>
          </a:p>
          <a:p>
            <a:endParaRPr lang="en-AU" dirty="0"/>
          </a:p>
        </p:txBody>
      </p:sp>
      <p:sp>
        <p:nvSpPr>
          <p:cNvPr id="6" name="Rectangle 5"/>
          <p:cNvSpPr/>
          <p:nvPr/>
        </p:nvSpPr>
        <p:spPr>
          <a:xfrm>
            <a:off x="354563" y="2984501"/>
            <a:ext cx="9684787" cy="1094755"/>
          </a:xfrm>
          <a:prstGeom prst="rect">
            <a:avLst/>
          </a:prstGeom>
          <a:solidFill>
            <a:srgbClr val="4F81B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AU" sz="2800" dirty="0" smtClean="0">
                <a:solidFill>
                  <a:schemeClr val="tx2"/>
                </a:solidFill>
              </a:rPr>
              <a:t>Widely used</a:t>
            </a:r>
            <a:endParaRPr lang="en-AU" sz="2800" dirty="0">
              <a:solidFill>
                <a:schemeClr val="tx2"/>
              </a:solidFill>
            </a:endParaRPr>
          </a:p>
        </p:txBody>
      </p:sp>
      <p:sp>
        <p:nvSpPr>
          <p:cNvPr id="7" name="Rectangle 6"/>
          <p:cNvSpPr/>
          <p:nvPr/>
        </p:nvSpPr>
        <p:spPr>
          <a:xfrm>
            <a:off x="354563" y="4079256"/>
            <a:ext cx="9684787" cy="2185813"/>
          </a:xfrm>
          <a:prstGeom prst="rect">
            <a:avLst/>
          </a:prstGeom>
          <a:solidFill>
            <a:srgbClr val="8064A2">
              <a:alpha val="40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r"/>
            <a:r>
              <a:rPr lang="en-AU" sz="2800" dirty="0" smtClean="0">
                <a:solidFill>
                  <a:schemeClr val="accent4">
                    <a:lumMod val="50000"/>
                  </a:schemeClr>
                </a:solidFill>
              </a:rPr>
              <a:t>R &amp; D</a:t>
            </a:r>
            <a:endParaRPr lang="en-AU" sz="2800" dirty="0">
              <a:solidFill>
                <a:schemeClr val="accent4">
                  <a:lumMod val="50000"/>
                </a:schemeClr>
              </a:solidFill>
            </a:endParaRPr>
          </a:p>
        </p:txBody>
      </p:sp>
      <p:sp>
        <p:nvSpPr>
          <p:cNvPr id="2" name="Title 1"/>
          <p:cNvSpPr>
            <a:spLocks noGrp="1"/>
          </p:cNvSpPr>
          <p:nvPr>
            <p:ph type="title"/>
          </p:nvPr>
        </p:nvSpPr>
        <p:spPr/>
        <p:txBody>
          <a:bodyPr/>
          <a:lstStyle/>
          <a:p>
            <a:r>
              <a:rPr lang="en-AU" dirty="0" smtClean="0"/>
              <a:t>Acceleration</a:t>
            </a:r>
            <a:endParaRPr lang="en-AU" dirty="0"/>
          </a:p>
        </p:txBody>
      </p:sp>
      <p:sp>
        <p:nvSpPr>
          <p:cNvPr id="4" name="Footer Placeholder 3"/>
          <p:cNvSpPr>
            <a:spLocks noGrp="1"/>
          </p:cNvSpPr>
          <p:nvPr>
            <p:ph type="ftr" sz="quarter" idx="11"/>
          </p:nvPr>
        </p:nvSpPr>
        <p:spPr/>
        <p:txBody>
          <a:bodyPr/>
          <a:lstStyle/>
          <a:p>
            <a:r>
              <a:rPr lang="en-AU" smtClean="0"/>
              <a:t>Australian Compact Light Source Workshop (23/06/2021)</a:t>
            </a:r>
            <a:endParaRPr lang="en-AU"/>
          </a:p>
        </p:txBody>
      </p:sp>
      <p:sp>
        <p:nvSpPr>
          <p:cNvPr id="5" name="Slide Number Placeholder 4"/>
          <p:cNvSpPr>
            <a:spLocks noGrp="1"/>
          </p:cNvSpPr>
          <p:nvPr>
            <p:ph type="sldNum" sz="quarter" idx="12"/>
          </p:nvPr>
        </p:nvSpPr>
        <p:spPr/>
        <p:txBody>
          <a:bodyPr/>
          <a:lstStyle/>
          <a:p>
            <a:fld id="{9094B4EA-4D9F-48E4-A7D5-A43E4F5E8708}" type="slidenum">
              <a:rPr lang="en-AU" smtClean="0"/>
              <a:t>7</a:t>
            </a:fld>
            <a:endParaRPr lang="en-AU"/>
          </a:p>
        </p:txBody>
      </p:sp>
      <p:sp>
        <p:nvSpPr>
          <p:cNvPr id="9" name="TextBox 8"/>
          <p:cNvSpPr txBox="1"/>
          <p:nvPr/>
        </p:nvSpPr>
        <p:spPr>
          <a:xfrm>
            <a:off x="10496277" y="3109362"/>
            <a:ext cx="1177823" cy="369332"/>
          </a:xfrm>
          <a:prstGeom prst="rect">
            <a:avLst/>
          </a:prstGeom>
          <a:noFill/>
        </p:spPr>
        <p:txBody>
          <a:bodyPr wrap="none" rtlCol="0">
            <a:spAutoFit/>
          </a:bodyPr>
          <a:lstStyle/>
          <a:p>
            <a:r>
              <a:rPr lang="en-AU" dirty="0" smtClean="0"/>
              <a:t>10 MeV/m</a:t>
            </a:r>
            <a:endParaRPr lang="en-AU" dirty="0"/>
          </a:p>
        </p:txBody>
      </p:sp>
      <p:sp>
        <p:nvSpPr>
          <p:cNvPr id="10" name="TextBox 9"/>
          <p:cNvSpPr txBox="1"/>
          <p:nvPr/>
        </p:nvSpPr>
        <p:spPr>
          <a:xfrm>
            <a:off x="10496277" y="3460642"/>
            <a:ext cx="1177823" cy="369332"/>
          </a:xfrm>
          <a:prstGeom prst="rect">
            <a:avLst/>
          </a:prstGeom>
          <a:noFill/>
        </p:spPr>
        <p:txBody>
          <a:bodyPr wrap="none" rtlCol="0">
            <a:spAutoFit/>
          </a:bodyPr>
          <a:lstStyle/>
          <a:p>
            <a:r>
              <a:rPr lang="en-AU" dirty="0" smtClean="0"/>
              <a:t>40 MeV/m</a:t>
            </a:r>
            <a:endParaRPr lang="en-AU" dirty="0"/>
          </a:p>
        </p:txBody>
      </p:sp>
      <p:sp>
        <p:nvSpPr>
          <p:cNvPr id="11" name="TextBox 10"/>
          <p:cNvSpPr txBox="1"/>
          <p:nvPr/>
        </p:nvSpPr>
        <p:spPr>
          <a:xfrm>
            <a:off x="10379258" y="3883477"/>
            <a:ext cx="1294842" cy="369332"/>
          </a:xfrm>
          <a:prstGeom prst="rect">
            <a:avLst/>
          </a:prstGeom>
          <a:noFill/>
        </p:spPr>
        <p:txBody>
          <a:bodyPr wrap="none" rtlCol="0">
            <a:spAutoFit/>
          </a:bodyPr>
          <a:lstStyle/>
          <a:p>
            <a:r>
              <a:rPr lang="en-AU" dirty="0" smtClean="0"/>
              <a:t>100 MeV/m</a:t>
            </a:r>
            <a:endParaRPr lang="en-AU" dirty="0"/>
          </a:p>
        </p:txBody>
      </p:sp>
      <p:sp>
        <p:nvSpPr>
          <p:cNvPr id="13" name="TextBox 12"/>
          <p:cNvSpPr txBox="1"/>
          <p:nvPr/>
        </p:nvSpPr>
        <p:spPr>
          <a:xfrm>
            <a:off x="10087512" y="5718706"/>
            <a:ext cx="1586588" cy="369332"/>
          </a:xfrm>
          <a:prstGeom prst="rect">
            <a:avLst/>
          </a:prstGeom>
          <a:noFill/>
        </p:spPr>
        <p:txBody>
          <a:bodyPr wrap="none" rtlCol="0">
            <a:spAutoFit/>
          </a:bodyPr>
          <a:lstStyle/>
          <a:p>
            <a:r>
              <a:rPr lang="en-AU" dirty="0"/>
              <a:t>5</a:t>
            </a:r>
            <a:r>
              <a:rPr lang="en-AU" dirty="0" smtClean="0"/>
              <a:t>0,000 </a:t>
            </a:r>
            <a:r>
              <a:rPr lang="en-AU" dirty="0"/>
              <a:t>M</a:t>
            </a:r>
            <a:r>
              <a:rPr lang="en-AU" dirty="0" smtClean="0"/>
              <a:t>eV/m</a:t>
            </a:r>
            <a:endParaRPr lang="en-AU" dirty="0"/>
          </a:p>
        </p:txBody>
      </p:sp>
      <p:sp>
        <p:nvSpPr>
          <p:cNvPr id="15" name="TextBox 14"/>
          <p:cNvSpPr txBox="1"/>
          <p:nvPr/>
        </p:nvSpPr>
        <p:spPr>
          <a:xfrm>
            <a:off x="10204531" y="5006474"/>
            <a:ext cx="1469569" cy="369332"/>
          </a:xfrm>
          <a:prstGeom prst="rect">
            <a:avLst/>
          </a:prstGeom>
          <a:noFill/>
        </p:spPr>
        <p:txBody>
          <a:bodyPr wrap="none" rtlCol="0">
            <a:spAutoFit/>
          </a:bodyPr>
          <a:lstStyle/>
          <a:p>
            <a:r>
              <a:rPr lang="en-AU" dirty="0" smtClean="0"/>
              <a:t>1,000 </a:t>
            </a:r>
            <a:r>
              <a:rPr lang="en-AU" dirty="0"/>
              <a:t>M</a:t>
            </a:r>
            <a:r>
              <a:rPr lang="en-AU" dirty="0" smtClean="0"/>
              <a:t>eV/m</a:t>
            </a:r>
            <a:endParaRPr lang="en-AU" dirty="0"/>
          </a:p>
        </p:txBody>
      </p:sp>
    </p:spTree>
    <p:extLst>
      <p:ext uri="{BB962C8B-B14F-4D97-AF65-F5344CB8AC3E}">
        <p14:creationId xmlns:p14="http://schemas.microsoft.com/office/powerpoint/2010/main" val="6339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THz Accelerators (&gt; </a:t>
            </a:r>
            <a:r>
              <a:rPr lang="en-AU" dirty="0" smtClean="0"/>
              <a:t>300 </a:t>
            </a:r>
            <a:r>
              <a:rPr lang="en-AU" dirty="0" smtClean="0"/>
              <a:t>GHz)</a:t>
            </a:r>
            <a:endParaRPr lang="en-AU" dirty="0"/>
          </a:p>
        </p:txBody>
      </p:sp>
      <p:sp>
        <p:nvSpPr>
          <p:cNvPr id="3" name="Content Placeholder 2"/>
          <p:cNvSpPr>
            <a:spLocks noGrp="1"/>
          </p:cNvSpPr>
          <p:nvPr>
            <p:ph idx="1"/>
          </p:nvPr>
        </p:nvSpPr>
        <p:spPr>
          <a:xfrm>
            <a:off x="277826" y="1600200"/>
            <a:ext cx="5614974" cy="4525963"/>
          </a:xfrm>
        </p:spPr>
        <p:txBody>
          <a:bodyPr>
            <a:normAutofit/>
          </a:bodyPr>
          <a:lstStyle/>
          <a:p>
            <a:r>
              <a:rPr lang="en-AU" dirty="0"/>
              <a:t>THz laser pulse + dielectric </a:t>
            </a:r>
            <a:r>
              <a:rPr lang="en-AU" dirty="0" smtClean="0"/>
              <a:t>lined waveguide (DLW) as </a:t>
            </a:r>
            <a:r>
              <a:rPr lang="en-AU" dirty="0"/>
              <a:t>the “accelerating structure” </a:t>
            </a:r>
            <a:r>
              <a:rPr lang="en-AU" dirty="0">
                <a:sym typeface="Wingdings" panose="05000000000000000000" pitchFamily="2" charset="2"/>
              </a:rPr>
              <a:t> </a:t>
            </a:r>
            <a:r>
              <a:rPr lang="en-AU" dirty="0">
                <a:sym typeface="Wingdings" panose="05000000000000000000" pitchFamily="2" charset="2"/>
                <a:hlinkClick r:id="rId3"/>
              </a:rPr>
              <a:t>up to 1 </a:t>
            </a:r>
            <a:r>
              <a:rPr lang="en-AU" dirty="0" smtClean="0">
                <a:sym typeface="Wingdings" panose="05000000000000000000" pitchFamily="2" charset="2"/>
                <a:hlinkClick r:id="rId3"/>
              </a:rPr>
              <a:t>GV/m with </a:t>
            </a:r>
            <a:r>
              <a:rPr lang="en-AU" dirty="0" err="1" smtClean="0">
                <a:sym typeface="Wingdings" panose="05000000000000000000" pitchFamily="2" charset="2"/>
                <a:hlinkClick r:id="rId3"/>
              </a:rPr>
              <a:t>mJ</a:t>
            </a:r>
            <a:r>
              <a:rPr lang="en-AU" dirty="0" smtClean="0">
                <a:sym typeface="Wingdings" panose="05000000000000000000" pitchFamily="2" charset="2"/>
                <a:hlinkClick r:id="rId3"/>
              </a:rPr>
              <a:t> pulses</a:t>
            </a:r>
            <a:r>
              <a:rPr lang="en-AU" dirty="0" smtClean="0">
                <a:sym typeface="Wingdings" panose="05000000000000000000" pitchFamily="2" charset="2"/>
              </a:rPr>
              <a:t>.</a:t>
            </a:r>
            <a:endParaRPr lang="en-AU" dirty="0" smtClean="0"/>
          </a:p>
        </p:txBody>
      </p:sp>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8</a:t>
            </a:fld>
            <a:endParaRPr lang="en-AU"/>
          </a:p>
        </p:txBody>
      </p:sp>
      <p:sp>
        <p:nvSpPr>
          <p:cNvPr id="7" name="Rectangle 6"/>
          <p:cNvSpPr/>
          <p:nvPr/>
        </p:nvSpPr>
        <p:spPr>
          <a:xfrm>
            <a:off x="8058150" y="909806"/>
            <a:ext cx="3971925" cy="1015663"/>
          </a:xfrm>
          <a:prstGeom prst="rect">
            <a:avLst/>
          </a:prstGeom>
        </p:spPr>
        <p:txBody>
          <a:bodyPr wrap="square">
            <a:spAutoFit/>
          </a:bodyPr>
          <a:lstStyle/>
          <a:p>
            <a:pPr algn="r"/>
            <a:r>
              <a:rPr lang="en-AU" sz="1200" dirty="0">
                <a:solidFill>
                  <a:srgbClr val="222222"/>
                </a:solidFill>
                <a:latin typeface="Arial" panose="020B0604020202020204" pitchFamily="34" charset="0"/>
              </a:rPr>
              <a:t>Hibberd, Morgan T., Alisa L. Healy, Daniel S. Lake, </a:t>
            </a:r>
            <a:r>
              <a:rPr lang="en-AU" sz="1200" dirty="0" err="1">
                <a:solidFill>
                  <a:srgbClr val="222222"/>
                </a:solidFill>
                <a:latin typeface="Arial" panose="020B0604020202020204" pitchFamily="34" charset="0"/>
              </a:rPr>
              <a:t>Vasileios</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Georgiadis</a:t>
            </a:r>
            <a:r>
              <a:rPr lang="en-AU" sz="1200" dirty="0">
                <a:solidFill>
                  <a:srgbClr val="222222"/>
                </a:solidFill>
                <a:latin typeface="Arial" panose="020B0604020202020204" pitchFamily="34" charset="0"/>
              </a:rPr>
              <a:t>, Elliott JH Smith, Oliver J. Finlay, Thomas H. Pacey et al. "Acceleration of relativistic beams using laser-generated terahertz pulses." </a:t>
            </a:r>
            <a:r>
              <a:rPr lang="en-AU" sz="1200" i="1" dirty="0">
                <a:solidFill>
                  <a:srgbClr val="222222"/>
                </a:solidFill>
                <a:latin typeface="Arial" panose="020B0604020202020204" pitchFamily="34" charset="0"/>
              </a:rPr>
              <a:t>Nature Photonics</a:t>
            </a:r>
            <a:r>
              <a:rPr lang="en-AU" sz="1200" dirty="0">
                <a:solidFill>
                  <a:srgbClr val="222222"/>
                </a:solidFill>
                <a:latin typeface="Arial" panose="020B0604020202020204" pitchFamily="34" charset="0"/>
              </a:rPr>
              <a:t> 14, no. 12 (2020): 755-759.</a:t>
            </a:r>
            <a:endParaRPr lang="en-AU" sz="1200" dirty="0"/>
          </a:p>
        </p:txBody>
      </p:sp>
      <p:pic>
        <p:nvPicPr>
          <p:cNvPr id="8" name="Picture 7"/>
          <p:cNvPicPr>
            <a:picLocks noChangeAspect="1"/>
          </p:cNvPicPr>
          <p:nvPr/>
        </p:nvPicPr>
        <p:blipFill>
          <a:blip r:embed="rId4"/>
          <a:stretch>
            <a:fillRect/>
          </a:stretch>
        </p:blipFill>
        <p:spPr>
          <a:xfrm>
            <a:off x="6140358" y="2026217"/>
            <a:ext cx="5889717" cy="3997212"/>
          </a:xfrm>
          <a:prstGeom prst="rect">
            <a:avLst/>
          </a:prstGeom>
        </p:spPr>
      </p:pic>
    </p:spTree>
    <p:extLst>
      <p:ext uri="{BB962C8B-B14F-4D97-AF65-F5344CB8AC3E}">
        <p14:creationId xmlns:p14="http://schemas.microsoft.com/office/powerpoint/2010/main" val="108304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THz Accelerators (&gt; </a:t>
            </a:r>
            <a:r>
              <a:rPr lang="en-AU" dirty="0" smtClean="0"/>
              <a:t>300 </a:t>
            </a:r>
            <a:r>
              <a:rPr lang="en-AU" dirty="0" smtClean="0"/>
              <a:t>GHz)</a:t>
            </a:r>
            <a:endParaRPr lang="en-AU" dirty="0"/>
          </a:p>
        </p:txBody>
      </p:sp>
      <p:sp>
        <p:nvSpPr>
          <p:cNvPr id="3" name="Content Placeholder 2"/>
          <p:cNvSpPr>
            <a:spLocks noGrp="1"/>
          </p:cNvSpPr>
          <p:nvPr>
            <p:ph idx="1"/>
          </p:nvPr>
        </p:nvSpPr>
        <p:spPr>
          <a:xfrm>
            <a:off x="277826" y="1600200"/>
            <a:ext cx="6275374" cy="4525963"/>
          </a:xfrm>
        </p:spPr>
        <p:txBody>
          <a:bodyPr>
            <a:normAutofit fontScale="92500"/>
          </a:bodyPr>
          <a:lstStyle/>
          <a:p>
            <a:r>
              <a:rPr lang="en-AU" dirty="0" smtClean="0"/>
              <a:t>STEAM (AXSIS project, DESY)</a:t>
            </a:r>
          </a:p>
          <a:p>
            <a:pPr lvl="1"/>
            <a:r>
              <a:rPr lang="en-AU" dirty="0" smtClean="0"/>
              <a:t>THz radiation for electron manipulation.</a:t>
            </a:r>
          </a:p>
          <a:p>
            <a:pPr lvl="1"/>
            <a:r>
              <a:rPr lang="en-AU" dirty="0" smtClean="0"/>
              <a:t>Bunching and streaking</a:t>
            </a:r>
          </a:p>
          <a:p>
            <a:r>
              <a:rPr lang="en-AU" dirty="0"/>
              <a:t>Limited by sources</a:t>
            </a:r>
          </a:p>
          <a:p>
            <a:pPr lvl="1"/>
            <a:r>
              <a:rPr lang="en-AU" dirty="0"/>
              <a:t>Optical down conversion from visible to THz using nonlinear crystals.</a:t>
            </a:r>
          </a:p>
          <a:p>
            <a:pPr lvl="1"/>
            <a:r>
              <a:rPr lang="en-AU" dirty="0">
                <a:hlinkClick r:id="rId3"/>
              </a:rPr>
              <a:t>THz </a:t>
            </a:r>
            <a:r>
              <a:rPr lang="en-AU" dirty="0" err="1">
                <a:hlinkClick r:id="rId3"/>
              </a:rPr>
              <a:t>quntum</a:t>
            </a:r>
            <a:r>
              <a:rPr lang="en-AU" dirty="0">
                <a:hlinkClick r:id="rId3"/>
              </a:rPr>
              <a:t> cascade lasers (cryogenic temp)</a:t>
            </a:r>
            <a:endParaRPr lang="en-AU" dirty="0"/>
          </a:p>
          <a:p>
            <a:pPr lvl="1"/>
            <a:r>
              <a:rPr lang="en-AU" dirty="0" smtClean="0">
                <a:hlinkClick r:id="rId4"/>
              </a:rPr>
              <a:t>High </a:t>
            </a:r>
            <a:r>
              <a:rPr lang="en-AU" dirty="0">
                <a:hlinkClick r:id="rId4"/>
              </a:rPr>
              <a:t>power THz </a:t>
            </a:r>
            <a:r>
              <a:rPr lang="en-AU" dirty="0" err="1">
                <a:hlinkClick r:id="rId4"/>
              </a:rPr>
              <a:t>Gyrotrons</a:t>
            </a:r>
            <a:r>
              <a:rPr lang="en-AU" dirty="0" smtClean="0">
                <a:hlinkClick r:id="rId4"/>
              </a:rPr>
              <a:t>.</a:t>
            </a:r>
            <a:endParaRPr lang="en-AU" dirty="0" smtClean="0"/>
          </a:p>
          <a:p>
            <a:endParaRPr lang="en-AU" dirty="0" smtClean="0"/>
          </a:p>
        </p:txBody>
      </p:sp>
      <p:sp>
        <p:nvSpPr>
          <p:cNvPr id="4" name="Footer Placeholder 3"/>
          <p:cNvSpPr>
            <a:spLocks noGrp="1"/>
          </p:cNvSpPr>
          <p:nvPr>
            <p:ph type="ftr" sz="quarter" idx="11"/>
          </p:nvPr>
        </p:nvSpPr>
        <p:spPr/>
        <p:txBody>
          <a:bodyPr/>
          <a:lstStyle/>
          <a:p>
            <a:r>
              <a:rPr lang="en-AU" dirty="0" smtClean="0"/>
              <a:t>Australian Compact Light Source Workshop (23/06/2021)</a:t>
            </a:r>
            <a:endParaRPr lang="en-AU" dirty="0"/>
          </a:p>
        </p:txBody>
      </p:sp>
      <p:sp>
        <p:nvSpPr>
          <p:cNvPr id="5" name="Slide Number Placeholder 4"/>
          <p:cNvSpPr>
            <a:spLocks noGrp="1"/>
          </p:cNvSpPr>
          <p:nvPr>
            <p:ph type="sldNum" sz="quarter" idx="12"/>
          </p:nvPr>
        </p:nvSpPr>
        <p:spPr/>
        <p:txBody>
          <a:bodyPr/>
          <a:lstStyle/>
          <a:p>
            <a:fld id="{9094B4EA-4D9F-48E4-A7D5-A43E4F5E8708}" type="slidenum">
              <a:rPr lang="en-AU" smtClean="0"/>
              <a:t>9</a:t>
            </a:fld>
            <a:endParaRPr lang="en-AU"/>
          </a:p>
        </p:txBody>
      </p:sp>
      <p:sp>
        <p:nvSpPr>
          <p:cNvPr id="9" name="Rectangle 8"/>
          <p:cNvSpPr/>
          <p:nvPr/>
        </p:nvSpPr>
        <p:spPr>
          <a:xfrm>
            <a:off x="8210840" y="672468"/>
            <a:ext cx="3733800" cy="1015663"/>
          </a:xfrm>
          <a:prstGeom prst="rect">
            <a:avLst/>
          </a:prstGeom>
        </p:spPr>
        <p:txBody>
          <a:bodyPr wrap="square">
            <a:spAutoFit/>
          </a:bodyPr>
          <a:lstStyle/>
          <a:p>
            <a:pPr algn="r"/>
            <a:r>
              <a:rPr lang="en-AU" sz="1200" dirty="0">
                <a:solidFill>
                  <a:srgbClr val="222222"/>
                </a:solidFill>
                <a:latin typeface="Arial" panose="020B0604020202020204" pitchFamily="34" charset="0"/>
              </a:rPr>
              <a:t>Zhang, </a:t>
            </a:r>
            <a:r>
              <a:rPr lang="en-AU" sz="1200" dirty="0" err="1">
                <a:solidFill>
                  <a:srgbClr val="222222"/>
                </a:solidFill>
                <a:latin typeface="Arial" panose="020B0604020202020204" pitchFamily="34" charset="0"/>
              </a:rPr>
              <a:t>Dongfang</a:t>
            </a:r>
            <a:r>
              <a:rPr lang="en-AU" sz="1200" dirty="0">
                <a:solidFill>
                  <a:srgbClr val="222222"/>
                </a:solidFill>
                <a:latin typeface="Arial" panose="020B0604020202020204" pitchFamily="34" charset="0"/>
              </a:rPr>
              <a:t>, Arya </a:t>
            </a:r>
            <a:r>
              <a:rPr lang="en-AU" sz="1200" dirty="0" err="1">
                <a:solidFill>
                  <a:srgbClr val="222222"/>
                </a:solidFill>
                <a:latin typeface="Arial" panose="020B0604020202020204" pitchFamily="34" charset="0"/>
              </a:rPr>
              <a:t>Fallahi</a:t>
            </a:r>
            <a:r>
              <a:rPr lang="en-AU" sz="1200" dirty="0">
                <a:solidFill>
                  <a:srgbClr val="222222"/>
                </a:solidFill>
                <a:latin typeface="Arial" panose="020B0604020202020204" pitchFamily="34" charset="0"/>
              </a:rPr>
              <a:t>, Michael Hemmer, </a:t>
            </a:r>
            <a:r>
              <a:rPr lang="en-AU" sz="1200" dirty="0" err="1">
                <a:solidFill>
                  <a:srgbClr val="222222"/>
                </a:solidFill>
                <a:latin typeface="Arial" panose="020B0604020202020204" pitchFamily="34" charset="0"/>
              </a:rPr>
              <a:t>Xiaojun</a:t>
            </a:r>
            <a:r>
              <a:rPr lang="en-AU" sz="1200" dirty="0">
                <a:solidFill>
                  <a:srgbClr val="222222"/>
                </a:solidFill>
                <a:latin typeface="Arial" panose="020B0604020202020204" pitchFamily="34" charset="0"/>
              </a:rPr>
              <a:t> Wu, </a:t>
            </a:r>
            <a:r>
              <a:rPr lang="en-AU" sz="1200" dirty="0" err="1">
                <a:solidFill>
                  <a:srgbClr val="222222"/>
                </a:solidFill>
                <a:latin typeface="Arial" panose="020B0604020202020204" pitchFamily="34" charset="0"/>
              </a:rPr>
              <a:t>Moein</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Fakhari</a:t>
            </a:r>
            <a:r>
              <a:rPr lang="en-AU" sz="1200" dirty="0">
                <a:solidFill>
                  <a:srgbClr val="222222"/>
                </a:solidFill>
                <a:latin typeface="Arial" panose="020B0604020202020204" pitchFamily="34" charset="0"/>
              </a:rPr>
              <a:t>, Yi Hua, </a:t>
            </a:r>
            <a:r>
              <a:rPr lang="en-AU" sz="1200" dirty="0" err="1">
                <a:solidFill>
                  <a:srgbClr val="222222"/>
                </a:solidFill>
                <a:latin typeface="Arial" panose="020B0604020202020204" pitchFamily="34" charset="0"/>
              </a:rPr>
              <a:t>Huseyin</a:t>
            </a:r>
            <a:r>
              <a:rPr lang="en-AU" sz="1200" dirty="0">
                <a:solidFill>
                  <a:srgbClr val="222222"/>
                </a:solidFill>
                <a:latin typeface="Arial" panose="020B0604020202020204" pitchFamily="34" charset="0"/>
              </a:rPr>
              <a:t> </a:t>
            </a:r>
            <a:r>
              <a:rPr lang="en-AU" sz="1200" dirty="0" err="1">
                <a:solidFill>
                  <a:srgbClr val="222222"/>
                </a:solidFill>
                <a:latin typeface="Arial" panose="020B0604020202020204" pitchFamily="34" charset="0"/>
              </a:rPr>
              <a:t>Cankaya</a:t>
            </a:r>
            <a:r>
              <a:rPr lang="en-AU" sz="1200" dirty="0">
                <a:solidFill>
                  <a:srgbClr val="222222"/>
                </a:solidFill>
                <a:latin typeface="Arial" panose="020B0604020202020204" pitchFamily="34" charset="0"/>
              </a:rPr>
              <a:t> et al. "Segmented terahertz electron accelerator and manipulator (STEAM)." </a:t>
            </a:r>
            <a:r>
              <a:rPr lang="en-AU" sz="1200" i="1" dirty="0">
                <a:solidFill>
                  <a:srgbClr val="222222"/>
                </a:solidFill>
                <a:latin typeface="Arial" panose="020B0604020202020204" pitchFamily="34" charset="0"/>
              </a:rPr>
              <a:t>Nature photonics</a:t>
            </a:r>
            <a:r>
              <a:rPr lang="en-AU" sz="1200" dirty="0">
                <a:solidFill>
                  <a:srgbClr val="222222"/>
                </a:solidFill>
                <a:latin typeface="Arial" panose="020B0604020202020204" pitchFamily="34" charset="0"/>
              </a:rPr>
              <a:t> 12, no. 6 (2018): 336-342.</a:t>
            </a:r>
            <a:endParaRPr lang="en-AU" sz="1200" dirty="0"/>
          </a:p>
        </p:txBody>
      </p:sp>
      <p:pic>
        <p:nvPicPr>
          <p:cNvPr id="10" name="Picture 9"/>
          <p:cNvPicPr>
            <a:picLocks noChangeAspect="1"/>
          </p:cNvPicPr>
          <p:nvPr/>
        </p:nvPicPr>
        <p:blipFill rotWithShape="1">
          <a:blip r:embed="rId5"/>
          <a:srcRect b="5464"/>
          <a:stretch/>
        </p:blipFill>
        <p:spPr>
          <a:xfrm>
            <a:off x="6662057" y="1958624"/>
            <a:ext cx="5643850" cy="3566694"/>
          </a:xfrm>
          <a:prstGeom prst="rect">
            <a:avLst/>
          </a:prstGeom>
        </p:spPr>
      </p:pic>
    </p:spTree>
    <p:extLst>
      <p:ext uri="{BB962C8B-B14F-4D97-AF65-F5344CB8AC3E}">
        <p14:creationId xmlns:p14="http://schemas.microsoft.com/office/powerpoint/2010/main" val="2349991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ANSTO 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2018 (no embedded fonts).potx" id="{1A1CBF58-BE47-4FD4-ACDA-924097A17E5B}" vid="{2C303FCC-BC8E-4189-A0BB-1EDE010DD2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2C66B02B74064C91A253BF24D9EF6C" ma:contentTypeVersion="15" ma:contentTypeDescription="Create a new document." ma:contentTypeScope="" ma:versionID="8919f44cdc65759d81613b47fe8b3508">
  <xsd:schema xmlns:xsd="http://www.w3.org/2001/XMLSchema" xmlns:xs="http://www.w3.org/2001/XMLSchema" xmlns:p="http://schemas.microsoft.com/office/2006/metadata/properties" xmlns:ns1="http://schemas.microsoft.com/sharepoint/v3" xmlns:ns3="3754159a-d194-4931-b4ce-82d9c6bbaf3f" xmlns:ns4="b913339b-f1c5-41aa-91c1-e760018cc99f" targetNamespace="http://schemas.microsoft.com/office/2006/metadata/properties" ma:root="true" ma:fieldsID="d309273d8139149928507a223f891039" ns1:_="" ns3:_="" ns4:_="">
    <xsd:import namespace="http://schemas.microsoft.com/sharepoint/v3"/>
    <xsd:import namespace="3754159a-d194-4931-b4ce-82d9c6bbaf3f"/>
    <xsd:import namespace="b913339b-f1c5-41aa-91c1-e760018cc9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54159a-d194-4931-b4ce-82d9c6bbaf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13339b-f1c5-41aa-91c1-e760018cc9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8B2D94-2F41-411C-A378-B647696AA04C}">
  <ds:schemaRefs>
    <ds:schemaRef ds:uri="http://schemas.microsoft.com/office/2006/documentManagement/types"/>
    <ds:schemaRef ds:uri="http://purl.org/dc/dcmitype/"/>
    <ds:schemaRef ds:uri="http://schemas.microsoft.com/sharepoint/v3"/>
    <ds:schemaRef ds:uri="3754159a-d194-4931-b4ce-82d9c6bbaf3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913339b-f1c5-41aa-91c1-e760018cc99f"/>
    <ds:schemaRef ds:uri="http://www.w3.org/XML/1998/namespace"/>
    <ds:schemaRef ds:uri="http://purl.org/dc/terms/"/>
  </ds:schemaRefs>
</ds:datastoreItem>
</file>

<file path=customXml/itemProps2.xml><?xml version="1.0" encoding="utf-8"?>
<ds:datastoreItem xmlns:ds="http://schemas.openxmlformats.org/officeDocument/2006/customXml" ds:itemID="{319C3738-7D3D-41F0-AAD2-FE3F95DE5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54159a-d194-4931-b4ce-82d9c6bbaf3f"/>
    <ds:schemaRef ds:uri="b913339b-f1c5-41aa-91c1-e760018cc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CABC1-C933-4F98-B9B1-D6889AEE2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Powerpoint-2018 (no embedded fonts)</Template>
  <TotalTime>16337</TotalTime>
  <Words>1899</Words>
  <Application>Microsoft Office PowerPoint</Application>
  <PresentationFormat>Widescreen</PresentationFormat>
  <Paragraphs>212</Paragraphs>
  <Slides>23</Slides>
  <Notes>9</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Cambria Math</vt:lpstr>
      <vt:lpstr>Fira Sans</vt:lpstr>
      <vt:lpstr>Franklin Gothic Book</vt:lpstr>
      <vt:lpstr>Franklin Gothic Medium</vt:lpstr>
      <vt:lpstr>Gisha</vt:lpstr>
      <vt:lpstr>sourcesans-regular</vt:lpstr>
      <vt:lpstr>Symbol</vt:lpstr>
      <vt:lpstr>Wingdings</vt:lpstr>
      <vt:lpstr>ANSTO Main Content</vt:lpstr>
      <vt:lpstr>Future Developments in Compact Light Sources</vt:lpstr>
      <vt:lpstr>What is compact?</vt:lpstr>
      <vt:lpstr>Current Methods</vt:lpstr>
      <vt:lpstr>New sources of “light”</vt:lpstr>
      <vt:lpstr>Inverse Compton Scattering (ICS)</vt:lpstr>
      <vt:lpstr>Beta Radiation</vt:lpstr>
      <vt:lpstr>Acceleration</vt:lpstr>
      <vt:lpstr>THz Accelerators (&gt; 300 GHz)</vt:lpstr>
      <vt:lpstr>THz Accelerators (&gt; 300 GHz)</vt:lpstr>
      <vt:lpstr>Dielectric Accelerators</vt:lpstr>
      <vt:lpstr>Laser/Beam Driven Plasma Wakefield Acceleration</vt:lpstr>
      <vt:lpstr>Laser/Beam Driven Plasma Wakefield Acceleration</vt:lpstr>
      <vt:lpstr>Laser/Beam Driven Plasma Wakefield Acceleration</vt:lpstr>
      <vt:lpstr>Laser/Beam Driven Plasma Wakefield Acceleration</vt:lpstr>
      <vt:lpstr>Laser/Beam Driven Plasma Wakefield Acceleration</vt:lpstr>
      <vt:lpstr>THz Accelerator + ICS</vt:lpstr>
      <vt:lpstr>LWFA + ICS</vt:lpstr>
      <vt:lpstr>PowerPoint Presentation</vt:lpstr>
      <vt:lpstr>LWFA + Beta radiation</vt:lpstr>
      <vt:lpstr>Conclusion</vt:lpstr>
      <vt:lpstr>Superconducting RF / S and C Band (4-8 GHz)</vt:lpstr>
      <vt:lpstr>X Band (8-12 GHz)</vt:lpstr>
      <vt:lpstr>X Band (8-12 GHz)</vt:lpstr>
    </vt:vector>
  </TitlesOfParts>
  <Company>ANSTO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SCU16</dc:title>
  <dc:creator>TAN, Eugene</dc:creator>
  <cp:lastModifiedBy>TAN, Eugene</cp:lastModifiedBy>
  <cp:revision>115</cp:revision>
  <dcterms:created xsi:type="dcterms:W3CDTF">2021-04-19T03:30:21Z</dcterms:created>
  <dcterms:modified xsi:type="dcterms:W3CDTF">2021-06-22T23:24:40Z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0x0101005C2C66B02B74064C91A253BF24D9EF6C</vt:lpwstr>
  </property>
</Properties>
</file>