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 id="2147483675" r:id="rId4"/>
    <p:sldMasterId id="2147483678" r:id="rId5"/>
    <p:sldMasterId id="2147483681" r:id="rId6"/>
  </p:sldMasterIdLst>
  <p:notesMasterIdLst>
    <p:notesMasterId r:id="rId28"/>
  </p:notesMasterIdLst>
  <p:sldIdLst>
    <p:sldId id="257" r:id="rId7"/>
    <p:sldId id="261" r:id="rId8"/>
    <p:sldId id="279" r:id="rId9"/>
    <p:sldId id="258" r:id="rId10"/>
    <p:sldId id="280" r:id="rId11"/>
    <p:sldId id="263" r:id="rId12"/>
    <p:sldId id="271" r:id="rId13"/>
    <p:sldId id="264" r:id="rId14"/>
    <p:sldId id="282" r:id="rId15"/>
    <p:sldId id="266" r:id="rId16"/>
    <p:sldId id="267" r:id="rId17"/>
    <p:sldId id="268" r:id="rId18"/>
    <p:sldId id="265" r:id="rId19"/>
    <p:sldId id="274" r:id="rId20"/>
    <p:sldId id="269" r:id="rId21"/>
    <p:sldId id="284" r:id="rId22"/>
    <p:sldId id="276" r:id="rId23"/>
    <p:sldId id="277" r:id="rId24"/>
    <p:sldId id="272" r:id="rId25"/>
    <p:sldId id="283" r:id="rId26"/>
    <p:sldId id="260" r:id="rId27"/>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768"/>
    <a:srgbClr val="49BFBE"/>
    <a:srgbClr val="1F75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5" autoAdjust="0"/>
    <p:restoredTop sz="62803" autoAdjust="0"/>
  </p:normalViewPr>
  <p:slideViewPr>
    <p:cSldViewPr snapToGrid="0" snapToObjects="1">
      <p:cViewPr varScale="1">
        <p:scale>
          <a:sx n="40" d="100"/>
          <a:sy n="40" d="100"/>
        </p:scale>
        <p:origin x="1564" y="3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E65FF60-86C0-4199-A401-71EC2F44452F}" type="datetimeFigureOut">
              <a:rPr lang="en-US" smtClean="0"/>
              <a:t>6/3/2021</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A4301D9-AC80-464E-BF91-CF353D006C65}" type="slidenum">
              <a:rPr lang="en-US" smtClean="0"/>
              <a:t>‹#›</a:t>
            </a:fld>
            <a:endParaRPr lang="en-US"/>
          </a:p>
        </p:txBody>
      </p:sp>
    </p:spTree>
    <p:extLst>
      <p:ext uri="{BB962C8B-B14F-4D97-AF65-F5344CB8AC3E}">
        <p14:creationId xmlns:p14="http://schemas.microsoft.com/office/powerpoint/2010/main" val="170352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a:t>
            </a:r>
            <a:br>
              <a:rPr lang="en-US" dirty="0" smtClean="0"/>
            </a:br>
            <a:r>
              <a:rPr lang="en-US" dirty="0" smtClean="0"/>
              <a:t>My name is Rosemary </a:t>
            </a:r>
            <a:r>
              <a:rPr lang="en-US" dirty="0" err="1" smtClean="0"/>
              <a:t>Waghorn</a:t>
            </a:r>
            <a:r>
              <a:rPr lang="en-US" dirty="0" smtClean="0"/>
              <a:t> and I am</a:t>
            </a:r>
            <a:r>
              <a:rPr lang="en-US" baseline="0" dirty="0" smtClean="0"/>
              <a:t> a</a:t>
            </a:r>
            <a:r>
              <a:rPr lang="en-US" dirty="0" smtClean="0"/>
              <a:t> </a:t>
            </a:r>
            <a:r>
              <a:rPr lang="en-US" baseline="0" dirty="0" smtClean="0"/>
              <a:t>software developer in the scientific software team here at the synchrotron. I implemented the </a:t>
            </a:r>
            <a:r>
              <a:rPr lang="en-US" dirty="0" smtClean="0"/>
              <a:t>Control</a:t>
            </a:r>
            <a:r>
              <a:rPr lang="en-US" baseline="0" dirty="0" smtClean="0"/>
              <a:t> System Breakdown Structure that I will be talking about today.</a:t>
            </a:r>
          </a:p>
        </p:txBody>
      </p:sp>
      <p:sp>
        <p:nvSpPr>
          <p:cNvPr id="4" name="Slide Number Placeholder 3"/>
          <p:cNvSpPr>
            <a:spLocks noGrp="1"/>
          </p:cNvSpPr>
          <p:nvPr>
            <p:ph type="sldNum" sz="quarter" idx="10"/>
          </p:nvPr>
        </p:nvSpPr>
        <p:spPr/>
        <p:txBody>
          <a:bodyPr/>
          <a:lstStyle/>
          <a:p>
            <a:fld id="{2A4301D9-AC80-464E-BF91-CF353D006C65}" type="slidenum">
              <a:rPr lang="en-US" smtClean="0"/>
              <a:t>1</a:t>
            </a:fld>
            <a:endParaRPr lang="en-US"/>
          </a:p>
        </p:txBody>
      </p:sp>
    </p:spTree>
    <p:extLst>
      <p:ext uri="{BB962C8B-B14F-4D97-AF65-F5344CB8AC3E}">
        <p14:creationId xmlns:p14="http://schemas.microsoft.com/office/powerpoint/2010/main" val="238503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The main categories of Extract APIs.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srgbClr val="006CA9"/>
                </a:solidFill>
              </a:rPr>
              <a:t/>
            </a:r>
            <a:br>
              <a:rPr lang="en-US" dirty="0" smtClean="0">
                <a:solidFill>
                  <a:srgbClr val="006CA9"/>
                </a:solidFill>
              </a:rPr>
            </a:br>
            <a:r>
              <a:rPr lang="en-US" dirty="0" smtClean="0">
                <a:solidFill>
                  <a:srgbClr val="006CA9"/>
                </a:solidFill>
              </a:rPr>
              <a:t>Most applications will be only interested in one</a:t>
            </a:r>
            <a:r>
              <a:rPr lang="en-US" baseline="0" dirty="0" smtClean="0">
                <a:solidFill>
                  <a:srgbClr val="006CA9"/>
                </a:solidFill>
              </a:rPr>
              <a:t> OPA at a 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This extract will include their component type, component name, hierarchy parents and any other attributes.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There will</a:t>
            </a:r>
            <a:r>
              <a:rPr lang="en-US" baseline="0" dirty="0" smtClean="0"/>
              <a:t> be filters available in a subset is needed. </a:t>
            </a:r>
            <a:r>
              <a:rPr lang="en-US" baseline="0" dirty="0" smtClean="0">
                <a:solidFill>
                  <a:srgbClr val="006CA9"/>
                </a:solidFill>
              </a:rPr>
              <a:t>E.g. all motor controllers</a:t>
            </a:r>
            <a:endParaRPr lang="en-US" dirty="0" smtClean="0">
              <a:solidFill>
                <a:srgbClr val="006CA9"/>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 some cases, only</a:t>
            </a:r>
            <a:r>
              <a:rPr lang="en-US" baseline="0" dirty="0" smtClean="0"/>
              <a:t> the component types will be needed.</a:t>
            </a:r>
            <a:endParaRPr lang="en-US" dirty="0" smtClean="0"/>
          </a:p>
          <a:p>
            <a:endParaRPr lang="en-US" dirty="0" smtClean="0"/>
          </a:p>
          <a:p>
            <a:r>
              <a:rPr lang="en-US" dirty="0" smtClean="0"/>
              <a:t>All Components Names must be unique in an released version of an OPA, so reverse</a:t>
            </a:r>
            <a:r>
              <a:rPr lang="en-US" baseline="0" dirty="0" smtClean="0"/>
              <a:t> lookup will give a single result.</a:t>
            </a:r>
          </a:p>
          <a:p>
            <a:r>
              <a:rPr lang="en-US" baseline="0" dirty="0" smtClean="0"/>
              <a:t>These are the main categories of APIs. </a:t>
            </a:r>
          </a:p>
          <a:p>
            <a:endParaRPr lang="en-US" dirty="0" smtClean="0"/>
          </a:p>
          <a:p>
            <a:r>
              <a:rPr lang="en-US" dirty="0" smtClean="0"/>
              <a:t>There is room for expansion</a:t>
            </a:r>
            <a:r>
              <a:rPr lang="en-US" baseline="0" dirty="0" smtClean="0"/>
              <a:t> in this section.</a:t>
            </a:r>
            <a:endParaRPr lang="en-US" dirty="0" smtClean="0"/>
          </a:p>
          <a:p>
            <a:r>
              <a:rPr lang="en-US" dirty="0" smtClean="0"/>
              <a:t>If any new application needs an extract from the CSBS, and none of the current ones suit, then a new extract may be created.</a:t>
            </a:r>
          </a:p>
        </p:txBody>
      </p:sp>
      <p:sp>
        <p:nvSpPr>
          <p:cNvPr id="4" name="Slide Number Placeholder 3"/>
          <p:cNvSpPr>
            <a:spLocks noGrp="1"/>
          </p:cNvSpPr>
          <p:nvPr>
            <p:ph type="sldNum" sz="quarter" idx="10"/>
          </p:nvPr>
        </p:nvSpPr>
        <p:spPr/>
        <p:txBody>
          <a:bodyPr/>
          <a:lstStyle/>
          <a:p>
            <a:fld id="{2A4301D9-AC80-464E-BF91-CF353D006C65}" type="slidenum">
              <a:rPr lang="en-US" smtClean="0"/>
              <a:t>10</a:t>
            </a:fld>
            <a:endParaRPr lang="en-US"/>
          </a:p>
        </p:txBody>
      </p:sp>
    </p:spTree>
    <p:extLst>
      <p:ext uri="{BB962C8B-B14F-4D97-AF65-F5344CB8AC3E}">
        <p14:creationId xmlns:p14="http://schemas.microsoft.com/office/powerpoint/2010/main" val="80252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solidFill>
                <a:srgbClr val="006CA9"/>
              </a:solidFill>
            </a:endParaRPr>
          </a:p>
          <a:p>
            <a:pPr marL="0" indent="0">
              <a:buFont typeface="Arial" panose="020B0604020202020204" pitchFamily="34" charset="0"/>
              <a:buNone/>
            </a:pPr>
            <a:r>
              <a:rPr lang="en-US" dirty="0" err="1" smtClean="0">
                <a:solidFill>
                  <a:srgbClr val="006CA9"/>
                </a:solidFill>
              </a:rPr>
              <a:t>Andraz’s</a:t>
            </a:r>
            <a:r>
              <a:rPr lang="en-US" dirty="0" smtClean="0">
                <a:solidFill>
                  <a:srgbClr val="006CA9"/>
                </a:solidFill>
              </a:rPr>
              <a:t> talk is directly after mine, and he will explain further.</a:t>
            </a:r>
          </a:p>
          <a:p>
            <a:endParaRPr lang="en-US" dirty="0"/>
          </a:p>
        </p:txBody>
      </p:sp>
      <p:sp>
        <p:nvSpPr>
          <p:cNvPr id="4" name="Slide Number Placeholder 3"/>
          <p:cNvSpPr>
            <a:spLocks noGrp="1"/>
          </p:cNvSpPr>
          <p:nvPr>
            <p:ph type="sldNum" sz="quarter" idx="10"/>
          </p:nvPr>
        </p:nvSpPr>
        <p:spPr/>
        <p:txBody>
          <a:bodyPr/>
          <a:lstStyle/>
          <a:p>
            <a:fld id="{2A4301D9-AC80-464E-BF91-CF353D006C65}" type="slidenum">
              <a:rPr lang="en-US" smtClean="0"/>
              <a:t>11</a:t>
            </a:fld>
            <a:endParaRPr lang="en-US"/>
          </a:p>
        </p:txBody>
      </p:sp>
    </p:spTree>
    <p:extLst>
      <p:ext uri="{BB962C8B-B14F-4D97-AF65-F5344CB8AC3E}">
        <p14:creationId xmlns:p14="http://schemas.microsoft.com/office/powerpoint/2010/main" val="207697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list </a:t>
            </a:r>
            <a:r>
              <a:rPr lang="en-US" dirty="0" smtClean="0"/>
              <a:t>of PVs for </a:t>
            </a:r>
            <a:r>
              <a:rPr lang="en-US" dirty="0" err="1" smtClean="0"/>
              <a:t>Bluesky</a:t>
            </a:r>
            <a:r>
              <a:rPr lang="en-US" dirty="0" smtClean="0"/>
              <a:t> plans?</a:t>
            </a:r>
            <a:endParaRPr lang="en-US" dirty="0"/>
          </a:p>
        </p:txBody>
      </p:sp>
      <p:sp>
        <p:nvSpPr>
          <p:cNvPr id="4" name="Slide Number Placeholder 3"/>
          <p:cNvSpPr>
            <a:spLocks noGrp="1"/>
          </p:cNvSpPr>
          <p:nvPr>
            <p:ph type="sldNum" sz="quarter" idx="10"/>
          </p:nvPr>
        </p:nvSpPr>
        <p:spPr/>
        <p:txBody>
          <a:bodyPr/>
          <a:lstStyle/>
          <a:p>
            <a:fld id="{2A4301D9-AC80-464E-BF91-CF353D006C65}" type="slidenum">
              <a:rPr lang="en-US" smtClean="0"/>
              <a:t>12</a:t>
            </a:fld>
            <a:endParaRPr lang="en-US"/>
          </a:p>
        </p:txBody>
      </p:sp>
    </p:spTree>
    <p:extLst>
      <p:ext uri="{BB962C8B-B14F-4D97-AF65-F5344CB8AC3E}">
        <p14:creationId xmlns:p14="http://schemas.microsoft.com/office/powerpoint/2010/main" val="4088554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Quick learning curve, since a lot of people already know these 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Easy to create / maintain / add features to the system since there are a lot of resources about</a:t>
            </a:r>
            <a:r>
              <a:rPr lang="en-US" baseline="0" dirty="0" smtClean="0"/>
              <a:t> how to do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Multiple people in the scientific computing team have knowledge of the languages and frameworks used, so less reliance on one person if quick fixes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Common terminology is important to avoid misunderstanding</a:t>
            </a:r>
            <a:endParaRPr lang="en-US" dirty="0" smtClean="0"/>
          </a:p>
          <a:p>
            <a:endParaRPr lang="en-US" dirty="0"/>
          </a:p>
        </p:txBody>
      </p:sp>
      <p:sp>
        <p:nvSpPr>
          <p:cNvPr id="4" name="Slide Number Placeholder 3"/>
          <p:cNvSpPr>
            <a:spLocks noGrp="1"/>
          </p:cNvSpPr>
          <p:nvPr>
            <p:ph type="sldNum" sz="quarter" idx="10"/>
          </p:nvPr>
        </p:nvSpPr>
        <p:spPr/>
        <p:txBody>
          <a:bodyPr/>
          <a:lstStyle/>
          <a:p>
            <a:fld id="{2A4301D9-AC80-464E-BF91-CF353D006C65}" type="slidenum">
              <a:rPr lang="en-US" smtClean="0"/>
              <a:t>13</a:t>
            </a:fld>
            <a:endParaRPr lang="en-US"/>
          </a:p>
        </p:txBody>
      </p:sp>
    </p:spTree>
    <p:extLst>
      <p:ext uri="{BB962C8B-B14F-4D97-AF65-F5344CB8AC3E}">
        <p14:creationId xmlns:p14="http://schemas.microsoft.com/office/powerpoint/2010/main" val="376083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Basic Permissions.</a:t>
            </a:r>
          </a:p>
          <a:p>
            <a:r>
              <a:rPr lang="en-AU" dirty="0" smtClean="0"/>
              <a:t>The Website is available only on the synchrotron</a:t>
            </a:r>
            <a:r>
              <a:rPr lang="en-AU" baseline="0" dirty="0" smtClean="0"/>
              <a:t> network. Which means logged in on site at the synchrotron or through VPN. Firewall rules.</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Creating/updating/removing components of types prepared by Type Keepers, and placing those instances in hierarchies on all OPAs.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Finalising</a:t>
            </a:r>
            <a:r>
              <a:rPr lang="en-AU" sz="1200" baseline="0" dirty="0" smtClean="0"/>
              <a:t> drafts and changing the released version of an OPA.</a:t>
            </a:r>
            <a:endParaRPr lang="en-AU" sz="1200" dirty="0" smtClean="0"/>
          </a:p>
          <a:p>
            <a:endParaRPr lang="en-AU" baseline="0" dirty="0" smtClean="0"/>
          </a:p>
          <a:p>
            <a:endParaRPr lang="en-AU" baseline="0" dirty="0" smtClean="0"/>
          </a:p>
          <a:p>
            <a:r>
              <a:rPr lang="en-AU" baseline="0" dirty="0" smtClean="0"/>
              <a:t>Read access to everything includes, </a:t>
            </a:r>
          </a:p>
          <a:p>
            <a:r>
              <a:rPr lang="en-AU" baseline="0" dirty="0" smtClean="0"/>
              <a:t>View all component types, </a:t>
            </a:r>
          </a:p>
          <a:p>
            <a:r>
              <a:rPr lang="en-AU" baseline="0" dirty="0" smtClean="0"/>
              <a:t>View all components for an OPA  </a:t>
            </a:r>
          </a:p>
          <a:p>
            <a:r>
              <a:rPr lang="en-AU" baseline="0" dirty="0" smtClean="0"/>
              <a:t>Can switch between Draft and Final</a:t>
            </a:r>
          </a:p>
          <a:p>
            <a:r>
              <a:rPr lang="en-AU" baseline="0" dirty="0" smtClean="0"/>
              <a:t>Can switch between different types of Hierarchy</a:t>
            </a:r>
          </a:p>
        </p:txBody>
      </p:sp>
      <p:sp>
        <p:nvSpPr>
          <p:cNvPr id="4" name="Slide Number Placeholder 3"/>
          <p:cNvSpPr>
            <a:spLocks noGrp="1"/>
          </p:cNvSpPr>
          <p:nvPr>
            <p:ph type="sldNum" sz="quarter" idx="10"/>
          </p:nvPr>
        </p:nvSpPr>
        <p:spPr/>
        <p:txBody>
          <a:bodyPr/>
          <a:lstStyle/>
          <a:p>
            <a:fld id="{2A4301D9-AC80-464E-BF91-CF353D006C65}" type="slidenum">
              <a:rPr lang="en-US" smtClean="0"/>
              <a:t>14</a:t>
            </a:fld>
            <a:endParaRPr lang="en-US"/>
          </a:p>
        </p:txBody>
      </p:sp>
    </p:spTree>
    <p:extLst>
      <p:ext uri="{BB962C8B-B14F-4D97-AF65-F5344CB8AC3E}">
        <p14:creationId xmlns:p14="http://schemas.microsoft.com/office/powerpoint/2010/main" val="72377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Main sections </a:t>
            </a:r>
          </a:p>
          <a:p>
            <a:r>
              <a:rPr lang="en-AU" dirty="0" smtClean="0"/>
              <a:t>Top Menu</a:t>
            </a:r>
          </a:p>
          <a:p>
            <a:r>
              <a:rPr lang="en-AU" dirty="0" smtClean="0"/>
              <a:t>Hierarchy Panel on</a:t>
            </a:r>
            <a:r>
              <a:rPr lang="en-AU" baseline="0" dirty="0" smtClean="0"/>
              <a:t> the left</a:t>
            </a:r>
            <a:endParaRPr lang="en-AU" dirty="0" smtClean="0"/>
          </a:p>
          <a:p>
            <a:r>
              <a:rPr lang="en-AU" dirty="0" smtClean="0"/>
              <a:t>View/Edit/List</a:t>
            </a:r>
            <a:r>
              <a:rPr lang="en-AU" baseline="0" dirty="0" smtClean="0"/>
              <a:t> Details on the right</a:t>
            </a:r>
          </a:p>
          <a:p>
            <a:r>
              <a:rPr lang="en-AU" baseline="0" dirty="0" smtClean="0"/>
              <a:t>Footer</a:t>
            </a:r>
            <a:endParaRPr lang="en-AU" dirty="0"/>
          </a:p>
        </p:txBody>
      </p:sp>
      <p:sp>
        <p:nvSpPr>
          <p:cNvPr id="4" name="Slide Number Placeholder 3"/>
          <p:cNvSpPr>
            <a:spLocks noGrp="1"/>
          </p:cNvSpPr>
          <p:nvPr>
            <p:ph type="sldNum" sz="quarter" idx="10"/>
          </p:nvPr>
        </p:nvSpPr>
        <p:spPr/>
        <p:txBody>
          <a:bodyPr/>
          <a:lstStyle/>
          <a:p>
            <a:fld id="{2A4301D9-AC80-464E-BF91-CF353D006C65}" type="slidenum">
              <a:rPr lang="en-US" smtClean="0"/>
              <a:t>15</a:t>
            </a:fld>
            <a:endParaRPr lang="en-US"/>
          </a:p>
        </p:txBody>
      </p:sp>
    </p:spTree>
    <p:extLst>
      <p:ext uri="{BB962C8B-B14F-4D97-AF65-F5344CB8AC3E}">
        <p14:creationId xmlns:p14="http://schemas.microsoft.com/office/powerpoint/2010/main" val="418374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a:t>
            </a:r>
            <a:r>
              <a:rPr lang="en-AU" baseline="0" dirty="0" smtClean="0"/>
              <a:t> the component names are useful, they are not very friendly.  So we allow the switching between the component name and a more friendly name. </a:t>
            </a:r>
            <a:br>
              <a:rPr lang="en-AU" baseline="0" dirty="0" smtClean="0"/>
            </a:br>
            <a:r>
              <a:rPr lang="en-AU" baseline="0" dirty="0" smtClean="0"/>
              <a:t>This is a view od the same section of  an OPA. I’m sure you can guess which is which?</a:t>
            </a:r>
            <a:endParaRPr lang="en-AU" dirty="0"/>
          </a:p>
        </p:txBody>
      </p:sp>
      <p:sp>
        <p:nvSpPr>
          <p:cNvPr id="4" name="Slide Number Placeholder 3"/>
          <p:cNvSpPr>
            <a:spLocks noGrp="1"/>
          </p:cNvSpPr>
          <p:nvPr>
            <p:ph type="sldNum" sz="quarter" idx="10"/>
          </p:nvPr>
        </p:nvSpPr>
        <p:spPr/>
        <p:txBody>
          <a:bodyPr/>
          <a:lstStyle/>
          <a:p>
            <a:fld id="{2A4301D9-AC80-464E-BF91-CF353D006C65}" type="slidenum">
              <a:rPr lang="en-US" smtClean="0"/>
              <a:t>16</a:t>
            </a:fld>
            <a:endParaRPr lang="en-US"/>
          </a:p>
        </p:txBody>
      </p:sp>
    </p:spTree>
    <p:extLst>
      <p:ext uri="{BB962C8B-B14F-4D97-AF65-F5344CB8AC3E}">
        <p14:creationId xmlns:p14="http://schemas.microsoft.com/office/powerpoint/2010/main" val="342632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Example of how List</a:t>
            </a:r>
            <a:r>
              <a:rPr lang="en-AU" baseline="0" dirty="0" smtClean="0"/>
              <a:t> pages for components and types look.</a:t>
            </a:r>
          </a:p>
          <a:p>
            <a:endParaRPr lang="en-AU" baseline="0" dirty="0" smtClean="0"/>
          </a:p>
          <a:p>
            <a:r>
              <a:rPr lang="en-AU" baseline="0" dirty="0" smtClean="0"/>
              <a:t>Clone / Edit / Delete buttons</a:t>
            </a:r>
          </a:p>
          <a:p>
            <a:r>
              <a:rPr lang="en-AU" baseline="0" dirty="0" smtClean="0"/>
              <a:t>+ Add button on top right</a:t>
            </a:r>
          </a:p>
          <a:p>
            <a:endParaRPr lang="en-AU" dirty="0"/>
          </a:p>
        </p:txBody>
      </p:sp>
      <p:sp>
        <p:nvSpPr>
          <p:cNvPr id="4" name="Slide Number Placeholder 3"/>
          <p:cNvSpPr>
            <a:spLocks noGrp="1"/>
          </p:cNvSpPr>
          <p:nvPr>
            <p:ph type="sldNum" sz="quarter" idx="10"/>
          </p:nvPr>
        </p:nvSpPr>
        <p:spPr/>
        <p:txBody>
          <a:bodyPr/>
          <a:lstStyle/>
          <a:p>
            <a:fld id="{2A4301D9-AC80-464E-BF91-CF353D006C65}" type="slidenum">
              <a:rPr lang="en-US" smtClean="0"/>
              <a:t>17</a:t>
            </a:fld>
            <a:endParaRPr lang="en-US"/>
          </a:p>
        </p:txBody>
      </p:sp>
    </p:spTree>
    <p:extLst>
      <p:ext uri="{BB962C8B-B14F-4D97-AF65-F5344CB8AC3E}">
        <p14:creationId xmlns:p14="http://schemas.microsoft.com/office/powerpoint/2010/main" val="477870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Instance name is auto generated, though you can click on the icon on the right to change the two digit number at the end.</a:t>
            </a:r>
            <a:br>
              <a:rPr lang="en-AU" dirty="0" smtClean="0"/>
            </a:br>
            <a:r>
              <a:rPr lang="en-AU" dirty="0" smtClean="0"/>
              <a:t>There will be a pop with all the numbers</a:t>
            </a:r>
            <a:r>
              <a:rPr lang="en-AU" baseline="0" dirty="0" smtClean="0"/>
              <a:t> that are not currently used.</a:t>
            </a:r>
          </a:p>
          <a:p>
            <a:endParaRPr lang="en-AU" baseline="0" dirty="0" smtClean="0"/>
          </a:p>
          <a:p>
            <a:r>
              <a:rPr lang="en-AU" baseline="0" dirty="0" smtClean="0"/>
              <a:t>There are also some restrictions. Certain devices can only have certain controllers, so after the device type is chosen or changes, the available controllers in the dropdown will change.</a:t>
            </a:r>
          </a:p>
          <a:p>
            <a:endParaRPr lang="en-AU" baseline="0" dirty="0" smtClean="0"/>
          </a:p>
          <a:p>
            <a:r>
              <a:rPr lang="en-AU" baseline="0" dirty="0" smtClean="0"/>
              <a:t>Choose Hierarchy Instance Type first, then Hierarchy Instance dropdown will be populated.</a:t>
            </a:r>
          </a:p>
        </p:txBody>
      </p:sp>
      <p:sp>
        <p:nvSpPr>
          <p:cNvPr id="4" name="Slide Number Placeholder 3"/>
          <p:cNvSpPr>
            <a:spLocks noGrp="1"/>
          </p:cNvSpPr>
          <p:nvPr>
            <p:ph type="sldNum" sz="quarter" idx="10"/>
          </p:nvPr>
        </p:nvSpPr>
        <p:spPr/>
        <p:txBody>
          <a:bodyPr/>
          <a:lstStyle/>
          <a:p>
            <a:fld id="{2A4301D9-AC80-464E-BF91-CF353D006C65}" type="slidenum">
              <a:rPr lang="en-US" smtClean="0"/>
              <a:t>18</a:t>
            </a:fld>
            <a:endParaRPr lang="en-US"/>
          </a:p>
        </p:txBody>
      </p:sp>
    </p:spTree>
    <p:extLst>
      <p:ext uri="{BB962C8B-B14F-4D97-AF65-F5344CB8AC3E}">
        <p14:creationId xmlns:p14="http://schemas.microsoft.com/office/powerpoint/2010/main" val="2166970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Each OPA</a:t>
            </a:r>
            <a:r>
              <a:rPr lang="en-US" baseline="0" dirty="0" smtClean="0"/>
              <a:t> has a released version of the data in the CSBS, and these are the components that are in the API extract data.</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released version is not</a:t>
            </a:r>
            <a:r>
              <a:rPr lang="en-US" baseline="0" dirty="0" smtClean="0"/>
              <a:t> editable in the CSBS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changes are required, there must be a draft version of the OPA made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will start as a copy of the current released version, but then components can be created / updated / deleted.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it is ready to be released, the user can click on the </a:t>
            </a:r>
            <a:r>
              <a:rPr lang="en-US" baseline="0" dirty="0" err="1" smtClean="0"/>
              <a:t>Finalise</a:t>
            </a:r>
            <a:r>
              <a:rPr lang="en-US" baseline="0" dirty="0" smtClean="0"/>
              <a:t> button, which will set it as </a:t>
            </a:r>
            <a:r>
              <a:rPr lang="en-US" baseline="0" dirty="0" err="1" smtClean="0"/>
              <a:t>finalised</a:t>
            </a:r>
            <a:r>
              <a:rPr lang="en-US" baseline="0" dirty="0" smtClean="0"/>
              <a:t> ( no longer editable), as well as setting it as the current released version.  If there is any problem with the released version, it is always possible to set any other </a:t>
            </a:r>
            <a:r>
              <a:rPr lang="en-US" baseline="0" dirty="0" err="1" smtClean="0"/>
              <a:t>finalised</a:t>
            </a:r>
            <a:r>
              <a:rPr lang="en-US" baseline="0" dirty="0" smtClean="0"/>
              <a:t> version to be the current released version.</a:t>
            </a:r>
          </a:p>
          <a:p>
            <a:endParaRPr lang="en-AU" dirty="0" smtClean="0"/>
          </a:p>
          <a:p>
            <a:endParaRPr lang="en-AU" dirty="0" smtClean="0"/>
          </a:p>
          <a:p>
            <a:r>
              <a:rPr lang="en-AU"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creation</a:t>
            </a:r>
            <a:r>
              <a:rPr lang="en-AU" baseline="0" dirty="0" smtClean="0"/>
              <a:t> of a Draft and then release is an important workflow of the CSBS.</a:t>
            </a:r>
          </a:p>
          <a:p>
            <a:endParaRPr lang="en-AU" baseline="0" dirty="0" smtClean="0"/>
          </a:p>
          <a:p>
            <a:r>
              <a:rPr lang="en-AU" baseline="0" dirty="0" smtClean="0"/>
              <a:t>What happens is that a user</a:t>
            </a:r>
          </a:p>
          <a:p>
            <a:r>
              <a:rPr lang="en-AU" baseline="0" dirty="0" smtClean="0"/>
              <a:t>Chooses an OPA</a:t>
            </a:r>
          </a:p>
          <a:p>
            <a:r>
              <a:rPr lang="en-AU" baseline="0" dirty="0" smtClean="0"/>
              <a:t>Clicks on ‘Create a draft’</a:t>
            </a:r>
          </a:p>
          <a:p>
            <a:r>
              <a:rPr lang="en-AU" baseline="0" dirty="0" smtClean="0"/>
              <a:t>Enter info for ‘Name’ and ‘Comment’ text fields and Click ‘Save’</a:t>
            </a:r>
          </a:p>
          <a:p>
            <a:endParaRPr lang="en-AU" baseline="0" dirty="0" smtClean="0"/>
          </a:p>
          <a:p>
            <a:r>
              <a:rPr lang="en-AU" baseline="0" dirty="0" smtClean="0"/>
              <a:t>Then a copy of the components in the current released version is made.</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2A4301D9-AC80-464E-BF91-CF353D006C65}" type="slidenum">
              <a:rPr lang="en-US" smtClean="0"/>
              <a:t>19</a:t>
            </a:fld>
            <a:endParaRPr lang="en-US"/>
          </a:p>
        </p:txBody>
      </p:sp>
    </p:spTree>
    <p:extLst>
      <p:ext uri="{BB962C8B-B14F-4D97-AF65-F5344CB8AC3E}">
        <p14:creationId xmlns:p14="http://schemas.microsoft.com/office/powerpoint/2010/main" val="113068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First of all, I wanted to go through some of the items that will be mentioned in the talk.</a:t>
            </a:r>
            <a:br>
              <a:rPr lang="en-US" sz="1200" dirty="0" smtClean="0"/>
            </a:b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OPA is</a:t>
            </a:r>
            <a:r>
              <a:rPr lang="en-US" sz="1200" baseline="0" dirty="0" smtClean="0"/>
              <a:t> what we call the control systems view of a beamline. </a:t>
            </a:r>
            <a:r>
              <a:rPr lang="en-US" sz="1200" dirty="0" smtClean="0"/>
              <a:t>The </a:t>
            </a:r>
            <a:r>
              <a:rPr lang="en-US" sz="1200" baseline="0" dirty="0" smtClean="0"/>
              <a:t>Integration Lab where testing is done is also considered an OPA.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Host is what the IOC is run on. Can be a VM or physical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IOC is pretty straightforward. It is part of the basics of EPICS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With assemblies, there are multiple ways of creating a hierarchy of assemblies. We are mostly using </a:t>
            </a:r>
            <a:r>
              <a:rPr lang="en-US" sz="1200" dirty="0" smtClean="0"/>
              <a:t>physically connected assemblies in our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When I show you the Assembly hierarchy screenshot later in the talk, you will be able to see some examples of how we are using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Hosts, IOCs, Assemblies, Controllers and Devices are all considered components in an OPA.</a:t>
            </a:r>
            <a:br>
              <a:rPr lang="en-US" sz="1200" baseline="0" dirty="0" smtClean="0"/>
            </a:br>
            <a:r>
              <a:rPr lang="en-US" sz="1200" baseline="0" dirty="0" smtClean="0"/>
              <a:t>In the CSBS, the term currently used for these is Instances ( but will be changed?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Each component has a component type, for instance, a device will have a device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In the CSBS, the term currently used for these is Classes ( but will be changed? )</a:t>
            </a:r>
          </a:p>
        </p:txBody>
      </p:sp>
      <p:sp>
        <p:nvSpPr>
          <p:cNvPr id="4" name="Slide Number Placeholder 3"/>
          <p:cNvSpPr>
            <a:spLocks noGrp="1"/>
          </p:cNvSpPr>
          <p:nvPr>
            <p:ph type="sldNum" sz="quarter" idx="10"/>
          </p:nvPr>
        </p:nvSpPr>
        <p:spPr/>
        <p:txBody>
          <a:bodyPr/>
          <a:lstStyle/>
          <a:p>
            <a:fld id="{2A4301D9-AC80-464E-BF91-CF353D006C65}" type="slidenum">
              <a:rPr lang="en-US" smtClean="0"/>
              <a:t>2</a:t>
            </a:fld>
            <a:endParaRPr lang="en-US"/>
          </a:p>
        </p:txBody>
      </p:sp>
    </p:spTree>
    <p:extLst>
      <p:ext uri="{BB962C8B-B14F-4D97-AF65-F5344CB8AC3E}">
        <p14:creationId xmlns:p14="http://schemas.microsoft.com/office/powerpoint/2010/main" val="337292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 or comments ?</a:t>
            </a:r>
            <a:endParaRPr lang="en-US" dirty="0"/>
          </a:p>
        </p:txBody>
      </p:sp>
      <p:sp>
        <p:nvSpPr>
          <p:cNvPr id="4" name="Slide Number Placeholder 3"/>
          <p:cNvSpPr>
            <a:spLocks noGrp="1"/>
          </p:cNvSpPr>
          <p:nvPr>
            <p:ph type="sldNum" sz="quarter" idx="10"/>
          </p:nvPr>
        </p:nvSpPr>
        <p:spPr/>
        <p:txBody>
          <a:bodyPr/>
          <a:lstStyle/>
          <a:p>
            <a:fld id="{2A4301D9-AC80-464E-BF91-CF353D006C65}" type="slidenum">
              <a:rPr lang="en-US" smtClean="0"/>
              <a:t>21</a:t>
            </a:fld>
            <a:endParaRPr lang="en-US"/>
          </a:p>
        </p:txBody>
      </p:sp>
    </p:spTree>
    <p:extLst>
      <p:ext uri="{BB962C8B-B14F-4D97-AF65-F5344CB8AC3E}">
        <p14:creationId xmlns:p14="http://schemas.microsoft.com/office/powerpoint/2010/main" val="333548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design the CSBS now, you may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Existing OPAs had some of this information in an ad hoc format as they had grown organically over time. Many things had to be hand coded, and were difficult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most OPAs had slightly different ways of doing things from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Recently the Bright project was started. It is a large capital project for 8 new beamlines where completion was planned to be spread out over 4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was funding for common systems, and there was some lead time before the first beamline was expected to be ready.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provided us an opportunity to create frameworks like the CSBS for entering data into systems in a common way that would be useful for all new beamlines.</a:t>
            </a:r>
          </a:p>
        </p:txBody>
      </p:sp>
      <p:sp>
        <p:nvSpPr>
          <p:cNvPr id="4" name="Slide Number Placeholder 3"/>
          <p:cNvSpPr>
            <a:spLocks noGrp="1"/>
          </p:cNvSpPr>
          <p:nvPr>
            <p:ph type="sldNum" sz="quarter" idx="10"/>
          </p:nvPr>
        </p:nvSpPr>
        <p:spPr/>
        <p:txBody>
          <a:bodyPr/>
          <a:lstStyle/>
          <a:p>
            <a:fld id="{2A4301D9-AC80-464E-BF91-CF353D006C65}" type="slidenum">
              <a:rPr lang="en-US" smtClean="0"/>
              <a:t>3</a:t>
            </a:fld>
            <a:endParaRPr lang="en-US"/>
          </a:p>
        </p:txBody>
      </p:sp>
    </p:spTree>
    <p:extLst>
      <p:ext uri="{BB962C8B-B14F-4D97-AF65-F5344CB8AC3E}">
        <p14:creationId xmlns:p14="http://schemas.microsoft.com/office/powerpoint/2010/main" val="161548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why would such a system be needed.</a:t>
            </a:r>
          </a:p>
          <a:p>
            <a:endParaRPr lang="en-US" dirty="0" smtClean="0"/>
          </a:p>
          <a:p>
            <a:r>
              <a:rPr lang="en-US" dirty="0" smtClean="0"/>
              <a:t>There are several reasons.</a:t>
            </a:r>
          </a:p>
          <a:p>
            <a:r>
              <a:rPr lang="en-US" dirty="0" smtClean="0"/>
              <a:t>1. We want to avoid data entry errors that happen by entering the same data multiple times or in multiple places. </a:t>
            </a:r>
          </a:p>
          <a:p>
            <a:endParaRPr lang="en-US" dirty="0" smtClean="0"/>
          </a:p>
          <a:p>
            <a:r>
              <a:rPr lang="en-US" dirty="0" smtClean="0"/>
              <a:t>2. It is useful to be able to visualize the multiple ways that components</a:t>
            </a:r>
            <a:r>
              <a:rPr lang="en-US" baseline="0" dirty="0" smtClean="0"/>
              <a:t> can be </a:t>
            </a:r>
            <a:r>
              <a:rPr lang="en-US" dirty="0" smtClean="0"/>
              <a:t>are related</a:t>
            </a:r>
            <a:r>
              <a:rPr lang="en-US" baseline="0" dirty="0" smtClean="0"/>
              <a:t> to each other</a:t>
            </a:r>
            <a:r>
              <a:rPr lang="en-US" dirty="0" smtClean="0"/>
              <a:t>. </a:t>
            </a:r>
          </a:p>
          <a:p>
            <a:r>
              <a:rPr lang="en-US" dirty="0" smtClean="0"/>
              <a:t>We focus on the control hierarchy and the assembly hierarchy</a:t>
            </a:r>
            <a:r>
              <a:rPr lang="en-US" baseline="0" dirty="0" smtClean="0"/>
              <a:t> in the CSBS.</a:t>
            </a:r>
            <a:endParaRPr lang="en-US" dirty="0" smtClean="0"/>
          </a:p>
          <a:p>
            <a:endParaRPr lang="en-US" dirty="0" smtClean="0"/>
          </a:p>
          <a:p>
            <a:r>
              <a:rPr lang="en-US" dirty="0" smtClean="0"/>
              <a:t>3. We want all</a:t>
            </a:r>
            <a:r>
              <a:rPr lang="en-US" baseline="0" dirty="0" smtClean="0"/>
              <a:t> the </a:t>
            </a:r>
            <a:r>
              <a:rPr lang="en-US" dirty="0" smtClean="0"/>
              <a:t>component</a:t>
            </a:r>
            <a:r>
              <a:rPr lang="en-US" baseline="0" dirty="0" smtClean="0"/>
              <a:t> </a:t>
            </a:r>
            <a:r>
              <a:rPr lang="en-US" dirty="0" smtClean="0"/>
              <a:t>names</a:t>
            </a:r>
            <a:r>
              <a:rPr lang="en-US" baseline="0" dirty="0" smtClean="0"/>
              <a:t> in the new OPAs to use our naming </a:t>
            </a:r>
            <a:r>
              <a:rPr lang="en-US" dirty="0" smtClean="0"/>
              <a:t>convention</a:t>
            </a:r>
            <a:r>
              <a:rPr lang="en-US" baseline="0" dirty="0" smtClean="0"/>
              <a:t>, without exception; </a:t>
            </a:r>
          </a:p>
          <a:p>
            <a:r>
              <a:rPr lang="en-US" baseline="0" dirty="0" smtClean="0"/>
              <a:t>rather than drifting from the </a:t>
            </a:r>
            <a:r>
              <a:rPr lang="en-US" dirty="0" smtClean="0"/>
              <a:t>convention</a:t>
            </a:r>
            <a:r>
              <a:rPr lang="en-US" baseline="0" dirty="0" smtClean="0"/>
              <a:t> </a:t>
            </a:r>
            <a:r>
              <a:rPr lang="en-US" dirty="0" smtClean="0"/>
              <a:t>like what happened with the existing OPAs</a:t>
            </a:r>
            <a:r>
              <a:rPr lang="en-US" baseline="0" dirty="0" smtClean="0"/>
              <a:t>.</a:t>
            </a:r>
            <a:endParaRPr lang="en-US" dirty="0" smtClean="0"/>
          </a:p>
          <a:p>
            <a:endParaRPr lang="en-US" dirty="0" smtClean="0"/>
          </a:p>
          <a:p>
            <a:r>
              <a:rPr lang="en-US" dirty="0" smtClean="0"/>
              <a:t>4. </a:t>
            </a:r>
            <a:r>
              <a:rPr lang="en-AU" dirty="0" smtClean="0"/>
              <a:t>To use same component types across all of the new OPAs for consistency.</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 The data from this system will be needed by other applications so we need a</a:t>
            </a:r>
            <a:r>
              <a:rPr lang="en-US" baseline="0" dirty="0" smtClean="0"/>
              <a:t> defined API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extracts from the CSBS.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Lets go though this requirements at 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A4301D9-AC80-464E-BF91-CF353D006C65}" type="slidenum">
              <a:rPr lang="en-US" smtClean="0"/>
              <a:t>4</a:t>
            </a:fld>
            <a:endParaRPr lang="en-US"/>
          </a:p>
        </p:txBody>
      </p:sp>
    </p:spTree>
    <p:extLst>
      <p:ext uri="{BB962C8B-B14F-4D97-AF65-F5344CB8AC3E}">
        <p14:creationId xmlns:p14="http://schemas.microsoft.com/office/powerpoint/2010/main" val="66701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Its pretty straight forward.</a:t>
            </a:r>
            <a:br>
              <a:rPr lang="en-AU" dirty="0" smtClean="0"/>
            </a:br>
            <a:endParaRPr lang="en-AU" dirty="0" smtClean="0"/>
          </a:p>
          <a:p>
            <a:r>
              <a:rPr lang="en-AU" baseline="0" dirty="0" smtClean="0"/>
              <a:t>We obviously need a single application for data entry. The system is designed to not allow changes from other sources.</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used website pages for data entry since it is more flexible and </a:t>
            </a:r>
            <a:r>
              <a:rPr lang="en-AU" dirty="0" smtClean="0"/>
              <a:t>can be viewed and edited anywhere,</a:t>
            </a:r>
            <a:r>
              <a:rPr lang="en-AU" baseline="0" dirty="0" smtClean="0"/>
              <a:t> including on mobile devices like mobile phones and </a:t>
            </a:r>
            <a:r>
              <a:rPr lang="en-AU" baseline="0" dirty="0" err="1" smtClean="0"/>
              <a:t>ipads</a:t>
            </a:r>
            <a:r>
              <a:rPr lang="en-AU"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We also used best practices for User Experience (UX) so that it is similar to other well known webpages and therefore intuitive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And of course if it is easy to use, people are more likely to ensure data is always up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2A4301D9-AC80-464E-BF91-CF353D006C65}" type="slidenum">
              <a:rPr lang="en-US" smtClean="0"/>
              <a:t>5</a:t>
            </a:fld>
            <a:endParaRPr lang="en-US"/>
          </a:p>
        </p:txBody>
      </p:sp>
    </p:spTree>
    <p:extLst>
      <p:ext uri="{BB962C8B-B14F-4D97-AF65-F5344CB8AC3E}">
        <p14:creationId xmlns:p14="http://schemas.microsoft.com/office/powerpoint/2010/main" val="359160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diagram is an indication of some of the relationship possibilities for the control and assembly hierarchies.</a:t>
            </a:r>
          </a:p>
          <a:p>
            <a:endParaRPr lang="en-US" baseline="0" dirty="0" smtClean="0"/>
          </a:p>
          <a:p>
            <a:r>
              <a:rPr lang="en-US" baseline="0" dirty="0" smtClean="0"/>
              <a:t>Several other examples are</a:t>
            </a:r>
          </a:p>
          <a:p>
            <a:r>
              <a:rPr lang="en-US" baseline="0" dirty="0" smtClean="0"/>
              <a:t>Device directly under IOC</a:t>
            </a:r>
          </a:p>
          <a:p>
            <a:r>
              <a:rPr lang="en-US" baseline="0" dirty="0" smtClean="0"/>
              <a:t>Controller with an assembly parent.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than two levels of assemblies.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data entry page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A4301D9-AC80-464E-BF91-CF353D006C65}" type="slidenum">
              <a:rPr lang="en-US" smtClean="0"/>
              <a:t>6</a:t>
            </a:fld>
            <a:endParaRPr lang="en-US"/>
          </a:p>
        </p:txBody>
      </p:sp>
    </p:spTree>
    <p:extLst>
      <p:ext uri="{BB962C8B-B14F-4D97-AF65-F5344CB8AC3E}">
        <p14:creationId xmlns:p14="http://schemas.microsoft.com/office/powerpoint/2010/main" val="191405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control group at the synchrotron</a:t>
            </a:r>
            <a:r>
              <a:rPr lang="en-AU" baseline="0" dirty="0" smtClean="0"/>
              <a:t> have started using the CSBS to define the components in the OPAs that they are working on.  The above images show part of the hierarchies for the MCT beamline.  There are 3 OPAs that have been started, though none are complete yet.</a:t>
            </a:r>
          </a:p>
          <a:p>
            <a:endParaRPr lang="en-AU" dirty="0" smtClean="0"/>
          </a:p>
          <a:p>
            <a:r>
              <a:rPr lang="en-AU" dirty="0" smtClean="0"/>
              <a:t>Hosts, IOCs, Assemblies,</a:t>
            </a:r>
            <a:r>
              <a:rPr lang="en-AU" baseline="0" dirty="0" smtClean="0"/>
              <a:t> Controllers and Devices all have</a:t>
            </a:r>
            <a:r>
              <a:rPr lang="en-AU" dirty="0" smtClean="0"/>
              <a:t> a different icon and </a:t>
            </a:r>
            <a:r>
              <a:rPr lang="en-AU" dirty="0" err="1" smtClean="0"/>
              <a:t>color</a:t>
            </a:r>
            <a:r>
              <a:rPr lang="en-AU" baseline="0" dirty="0" smtClean="0"/>
              <a:t> to make it visually easy to understand what you are looking at.</a:t>
            </a:r>
          </a:p>
          <a:p>
            <a:endParaRPr lang="en-AU" dirty="0" smtClean="0"/>
          </a:p>
        </p:txBody>
      </p:sp>
      <p:sp>
        <p:nvSpPr>
          <p:cNvPr id="4" name="Slide Number Placeholder 3"/>
          <p:cNvSpPr>
            <a:spLocks noGrp="1"/>
          </p:cNvSpPr>
          <p:nvPr>
            <p:ph type="sldNum" sz="quarter" idx="10"/>
          </p:nvPr>
        </p:nvSpPr>
        <p:spPr/>
        <p:txBody>
          <a:bodyPr/>
          <a:lstStyle/>
          <a:p>
            <a:fld id="{2A4301D9-AC80-464E-BF91-CF353D006C65}" type="slidenum">
              <a:rPr lang="en-US" smtClean="0"/>
              <a:t>7</a:t>
            </a:fld>
            <a:endParaRPr lang="en-US"/>
          </a:p>
        </p:txBody>
      </p:sp>
    </p:spTree>
    <p:extLst>
      <p:ext uri="{BB962C8B-B14F-4D97-AF65-F5344CB8AC3E}">
        <p14:creationId xmlns:p14="http://schemas.microsoft.com/office/powerpoint/2010/main" val="279772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 auto generate component names to enforce the naming convention.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 changed the naming convention to rely</a:t>
            </a:r>
            <a:r>
              <a:rPr lang="en-US" sz="1200" baseline="0" dirty="0" smtClean="0"/>
              <a:t> on parts on the hierarchy that are unlikely to changes, rather than those where that might.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allow more flexibility when there is a need to resign part of the hierarchy.</a:t>
            </a:r>
            <a:endParaRPr lang="en-US" sz="1200" dirty="0" smtClean="0"/>
          </a:p>
          <a:p>
            <a:endParaRPr lang="en-AU" dirty="0" smtClean="0"/>
          </a:p>
          <a:p>
            <a:endParaRPr lang="en-US" dirty="0"/>
          </a:p>
        </p:txBody>
      </p:sp>
      <p:sp>
        <p:nvSpPr>
          <p:cNvPr id="4" name="Slide Number Placeholder 3"/>
          <p:cNvSpPr>
            <a:spLocks noGrp="1"/>
          </p:cNvSpPr>
          <p:nvPr>
            <p:ph type="sldNum" sz="quarter" idx="10"/>
          </p:nvPr>
        </p:nvSpPr>
        <p:spPr/>
        <p:txBody>
          <a:bodyPr/>
          <a:lstStyle/>
          <a:p>
            <a:fld id="{2A4301D9-AC80-464E-BF91-CF353D006C65}" type="slidenum">
              <a:rPr lang="en-US" smtClean="0"/>
              <a:t>8</a:t>
            </a:fld>
            <a:endParaRPr lang="en-US"/>
          </a:p>
        </p:txBody>
      </p:sp>
    </p:spTree>
    <p:extLst>
      <p:ext uri="{BB962C8B-B14F-4D97-AF65-F5344CB8AC3E}">
        <p14:creationId xmlns:p14="http://schemas.microsoft.com/office/powerpoint/2010/main" val="384170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creating or updating the components, we don’t allow free text for entering the type information </a:t>
            </a:r>
          </a:p>
          <a:p>
            <a:r>
              <a:rPr lang="en-US" baseline="0" dirty="0" smtClean="0"/>
              <a:t>We use dropdowns to force a choice from the existing types </a:t>
            </a:r>
          </a:p>
          <a:p>
            <a:endParaRPr lang="en-US" baseline="0" dirty="0" smtClean="0"/>
          </a:p>
          <a:p>
            <a:r>
              <a:rPr lang="en-US" baseline="0" dirty="0" smtClean="0"/>
              <a:t>If a new type is needed, a request must be made to one of the staff in the Type Keeper group.</a:t>
            </a:r>
          </a:p>
          <a:p>
            <a:endParaRPr lang="en-US" baseline="0" dirty="0" smtClean="0"/>
          </a:p>
          <a:p>
            <a:r>
              <a:rPr lang="en-US" baseline="0" dirty="0" smtClean="0"/>
              <a:t>Type Keeper group are responsible for keeping internal logic for the Abbreviation assigned to each Component Type.</a:t>
            </a:r>
          </a:p>
          <a:p>
            <a:r>
              <a:rPr lang="en-US" baseline="0" dirty="0" smtClean="0"/>
              <a:t>This is important since it is a part of the auto generation of the component name.</a:t>
            </a:r>
          </a:p>
          <a:p>
            <a:endParaRPr lang="en-US" baseline="0" dirty="0" smtClean="0"/>
          </a:p>
          <a:p>
            <a:r>
              <a:rPr lang="en-US" sz="1200" dirty="0" smtClean="0"/>
              <a:t>When creating / updating a component, all component</a:t>
            </a:r>
            <a:r>
              <a:rPr lang="en-US" sz="1200" baseline="0" dirty="0" smtClean="0"/>
              <a:t> types are chosen from a </a:t>
            </a:r>
            <a:r>
              <a:rPr lang="en-US" sz="1200" dirty="0" smtClean="0"/>
              <a:t>dropdown</a:t>
            </a:r>
            <a:r>
              <a:rPr lang="en-US" sz="1200" baseline="0" dirty="0" smtClean="0"/>
              <a:t> list.</a:t>
            </a:r>
            <a:endParaRPr lang="en-US" baseline="0" dirty="0" smtClean="0"/>
          </a:p>
          <a:p>
            <a:r>
              <a:rPr lang="en-US" sz="1200" dirty="0" smtClean="0"/>
              <a:t>No free text, choice from dropdown items when creating / updating a component</a:t>
            </a:r>
            <a:endParaRPr lang="en-US" dirty="0" smtClean="0"/>
          </a:p>
          <a:p>
            <a:endParaRPr lang="en-AU" dirty="0"/>
          </a:p>
        </p:txBody>
      </p:sp>
      <p:sp>
        <p:nvSpPr>
          <p:cNvPr id="4" name="Slide Number Placeholder 3"/>
          <p:cNvSpPr>
            <a:spLocks noGrp="1"/>
          </p:cNvSpPr>
          <p:nvPr>
            <p:ph type="sldNum" sz="quarter" idx="10"/>
          </p:nvPr>
        </p:nvSpPr>
        <p:spPr/>
        <p:txBody>
          <a:bodyPr/>
          <a:lstStyle/>
          <a:p>
            <a:fld id="{2A4301D9-AC80-464E-BF91-CF353D006C65}" type="slidenum">
              <a:rPr lang="en-US" smtClean="0"/>
              <a:t>9</a:t>
            </a:fld>
            <a:endParaRPr lang="en-US"/>
          </a:p>
        </p:txBody>
      </p:sp>
    </p:spTree>
    <p:extLst>
      <p:ext uri="{BB962C8B-B14F-4D97-AF65-F5344CB8AC3E}">
        <p14:creationId xmlns:p14="http://schemas.microsoft.com/office/powerpoint/2010/main" val="552654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A027-21BF-AC44-A31E-A8AD91F1C4A9}"/>
              </a:ext>
            </a:extLst>
          </p:cNvPr>
          <p:cNvSpPr>
            <a:spLocks noGrp="1"/>
          </p:cNvSpPr>
          <p:nvPr>
            <p:ph type="ctrTitle"/>
          </p:nvPr>
        </p:nvSpPr>
        <p:spPr>
          <a:xfrm>
            <a:off x="766916" y="1343023"/>
            <a:ext cx="9144000" cy="2166939"/>
          </a:xfrm>
        </p:spPr>
        <p:txBody>
          <a:bodyPr anchor="b"/>
          <a:lstStyle>
            <a:lvl1pPr algn="l">
              <a:defRPr sz="60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248880E5-3572-8245-AF31-EC89CACB122A}"/>
              </a:ext>
            </a:extLst>
          </p:cNvPr>
          <p:cNvSpPr>
            <a:spLocks noGrp="1"/>
          </p:cNvSpPr>
          <p:nvPr>
            <p:ph type="subTitle" idx="1"/>
          </p:nvPr>
        </p:nvSpPr>
        <p:spPr>
          <a:xfrm>
            <a:off x="766916" y="3602038"/>
            <a:ext cx="7544452" cy="895455"/>
          </a:xfrm>
        </p:spPr>
        <p:txBody>
          <a:bodyPr/>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4454551F-2AC2-4549-811A-B2692532590C}"/>
              </a:ext>
            </a:extLst>
          </p:cNvPr>
          <p:cNvSpPr>
            <a:spLocks noGrp="1"/>
          </p:cNvSpPr>
          <p:nvPr>
            <p:ph type="dt" sz="half" idx="10"/>
          </p:nvPr>
        </p:nvSpPr>
        <p:spPr>
          <a:xfrm>
            <a:off x="766916" y="6356350"/>
            <a:ext cx="2743200" cy="365125"/>
          </a:xfrm>
        </p:spPr>
        <p:txBody>
          <a:bodyPr/>
          <a:lstStyle>
            <a:lvl1pPr>
              <a:defRPr b="1"/>
            </a:lvl1pPr>
          </a:lstStyle>
          <a:p>
            <a:fld id="{351AE50F-A07C-844E-8931-CB2AE24416BD}" type="datetimeFigureOut">
              <a:rPr lang="en-US" smtClean="0"/>
              <a:pPr/>
              <a:t>6/3/2021</a:t>
            </a:fld>
            <a:endParaRPr lang="en-US" dirty="0"/>
          </a:p>
        </p:txBody>
      </p:sp>
      <p:pic>
        <p:nvPicPr>
          <p:cNvPr id="7" name="Picture 6">
            <a:extLst>
              <a:ext uri="{FF2B5EF4-FFF2-40B4-BE49-F238E27FC236}">
                <a16:creationId xmlns:a16="http://schemas.microsoft.com/office/drawing/2014/main" id="{F01A1A64-8512-0046-8A2C-71E619CD760C}"/>
              </a:ext>
            </a:extLst>
          </p:cNvPr>
          <p:cNvPicPr>
            <a:picLocks noChangeAspect="1"/>
          </p:cNvPicPr>
          <p:nvPr userDrawn="1"/>
        </p:nvPicPr>
        <p:blipFill>
          <a:blip r:embed="rId2"/>
          <a:stretch>
            <a:fillRect/>
          </a:stretch>
        </p:blipFill>
        <p:spPr>
          <a:xfrm>
            <a:off x="766916" y="532887"/>
            <a:ext cx="3969676" cy="810137"/>
          </a:xfrm>
          <a:prstGeom prst="rect">
            <a:avLst/>
          </a:prstGeom>
        </p:spPr>
      </p:pic>
      <p:sp>
        <p:nvSpPr>
          <p:cNvPr id="15" name="Text Placeholder 20">
            <a:extLst>
              <a:ext uri="{FF2B5EF4-FFF2-40B4-BE49-F238E27FC236}">
                <a16:creationId xmlns:a16="http://schemas.microsoft.com/office/drawing/2014/main" id="{2C55A456-C658-814E-BF94-846A85AE24BB}"/>
              </a:ext>
            </a:extLst>
          </p:cNvPr>
          <p:cNvSpPr>
            <a:spLocks noGrp="1"/>
          </p:cNvSpPr>
          <p:nvPr>
            <p:ph type="body" sz="quarter" idx="11"/>
          </p:nvPr>
        </p:nvSpPr>
        <p:spPr>
          <a:xfrm>
            <a:off x="766916" y="4714875"/>
            <a:ext cx="5819775" cy="542925"/>
          </a:xfrm>
        </p:spPr>
        <p:txBody>
          <a:bodyPr lIns="0" anchor="b"/>
          <a:lstStyle>
            <a:lvl1pPr marL="0" indent="0">
              <a:buNone/>
              <a:defRPr b="1" i="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Edit Master text styles</a:t>
            </a:r>
          </a:p>
        </p:txBody>
      </p:sp>
      <p:sp>
        <p:nvSpPr>
          <p:cNvPr id="16" name="Text Placeholder 22">
            <a:extLst>
              <a:ext uri="{FF2B5EF4-FFF2-40B4-BE49-F238E27FC236}">
                <a16:creationId xmlns:a16="http://schemas.microsoft.com/office/drawing/2014/main" id="{B9DF2117-1526-C141-B76A-6342E6E1A29D}"/>
              </a:ext>
            </a:extLst>
          </p:cNvPr>
          <p:cNvSpPr>
            <a:spLocks noGrp="1"/>
          </p:cNvSpPr>
          <p:nvPr>
            <p:ph type="body" sz="quarter" idx="12"/>
          </p:nvPr>
        </p:nvSpPr>
        <p:spPr>
          <a:xfrm>
            <a:off x="766763" y="5280024"/>
            <a:ext cx="4233862" cy="792163"/>
          </a:xfrm>
        </p:spPr>
        <p:txBody>
          <a:bodyPr lIns="0" tIns="0">
            <a:normAutofit/>
          </a:bodyPr>
          <a:lstStyle>
            <a:lvl1pPr marL="0" indent="0">
              <a:buNone/>
              <a:defRPr sz="2000">
                <a:solidFill>
                  <a:schemeClr val="tx1">
                    <a:lumMod val="40000"/>
                    <a:lumOff val="60000"/>
                  </a:schemeClr>
                </a:solidFill>
              </a:defRPr>
            </a:lvl1pPr>
          </a:lstStyle>
          <a:p>
            <a:pPr lvl="0"/>
            <a:r>
              <a:rPr lang="en-US" smtClean="0"/>
              <a:t>Edit Master text styles</a:t>
            </a:r>
          </a:p>
        </p:txBody>
      </p:sp>
    </p:spTree>
    <p:extLst>
      <p:ext uri="{BB962C8B-B14F-4D97-AF65-F5344CB8AC3E}">
        <p14:creationId xmlns:p14="http://schemas.microsoft.com/office/powerpoint/2010/main" val="38111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2365-1CAB-9545-A48D-D8E34A602E66}"/>
              </a:ext>
            </a:extLst>
          </p:cNvPr>
          <p:cNvSpPr>
            <a:spLocks noGrp="1"/>
          </p:cNvSpPr>
          <p:nvPr>
            <p:ph type="title"/>
          </p:nvPr>
        </p:nvSpPr>
        <p:spPr>
          <a:xfrm>
            <a:off x="277826"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24B546-A761-8B42-B194-1A61D9CA3CBC}"/>
              </a:ext>
            </a:extLst>
          </p:cNvPr>
          <p:cNvSpPr>
            <a:spLocks noGrp="1"/>
          </p:cNvSpPr>
          <p:nvPr>
            <p:ph type="pic" idx="1"/>
          </p:nvPr>
        </p:nvSpPr>
        <p:spPr>
          <a:xfrm>
            <a:off x="4591735" y="987425"/>
            <a:ext cx="676365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60D20-32DC-BC41-89B1-5D8EE3A69B9A}"/>
              </a:ext>
            </a:extLst>
          </p:cNvPr>
          <p:cNvSpPr>
            <a:spLocks noGrp="1"/>
          </p:cNvSpPr>
          <p:nvPr>
            <p:ph type="body" sz="half" idx="2"/>
          </p:nvPr>
        </p:nvSpPr>
        <p:spPr>
          <a:xfrm>
            <a:off x="277826"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FA9CBD42-B1AB-5C4A-946B-E7733977B1F0}"/>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9" name="Footer Placeholder 4">
            <a:extLst>
              <a:ext uri="{FF2B5EF4-FFF2-40B4-BE49-F238E27FC236}">
                <a16:creationId xmlns:a16="http://schemas.microsoft.com/office/drawing/2014/main" id="{49A205E4-C98D-904F-9FFE-83832F0A661B}"/>
              </a:ext>
            </a:extLst>
          </p:cNvPr>
          <p:cNvSpPr>
            <a:spLocks noGrp="1"/>
          </p:cNvSpPr>
          <p:nvPr>
            <p:ph type="ftr" sz="quarter" idx="11"/>
          </p:nvPr>
        </p:nvSpPr>
        <p:spPr>
          <a:xfrm>
            <a:off x="1747880" y="6356350"/>
            <a:ext cx="6934873" cy="365125"/>
          </a:xfrm>
        </p:spPr>
        <p:txBody>
          <a:bodyPr/>
          <a:lstStyle/>
          <a:p>
            <a:endParaRPr lang="en-AU" dirty="0"/>
          </a:p>
        </p:txBody>
      </p:sp>
      <p:sp>
        <p:nvSpPr>
          <p:cNvPr id="10" name="Slide Number Placeholder 5">
            <a:extLst>
              <a:ext uri="{FF2B5EF4-FFF2-40B4-BE49-F238E27FC236}">
                <a16:creationId xmlns:a16="http://schemas.microsoft.com/office/drawing/2014/main" id="{10F0D8A8-E318-0E49-BAB1-81A9B147F8DD}"/>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90598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1DEF72-6964-2243-BA5B-055C8CDFA062}"/>
              </a:ext>
            </a:extLst>
          </p:cNvPr>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7" name="Picture Placeholder 2">
            <a:extLst>
              <a:ext uri="{FF2B5EF4-FFF2-40B4-BE49-F238E27FC236}">
                <a16:creationId xmlns:a16="http://schemas.microsoft.com/office/drawing/2014/main" id="{F7E66CE9-D1F5-3545-A6D9-12CA667B40F4}"/>
              </a:ext>
            </a:extLst>
          </p:cNvPr>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8" name="Text Placeholder 3">
            <a:extLst>
              <a:ext uri="{FF2B5EF4-FFF2-40B4-BE49-F238E27FC236}">
                <a16:creationId xmlns:a16="http://schemas.microsoft.com/office/drawing/2014/main" id="{316043DF-21F5-7442-AADA-61B964FE3D0F}"/>
              </a:ext>
            </a:extLst>
          </p:cNvPr>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3F5EF126-AD28-2C46-AFAA-D9DE1230AD42}"/>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10" name="Footer Placeholder 5">
            <a:extLst>
              <a:ext uri="{FF2B5EF4-FFF2-40B4-BE49-F238E27FC236}">
                <a16:creationId xmlns:a16="http://schemas.microsoft.com/office/drawing/2014/main" id="{659BE040-3DB6-854E-B3C9-3CE7423F2999}"/>
              </a:ext>
            </a:extLst>
          </p:cNvPr>
          <p:cNvSpPr>
            <a:spLocks noGrp="1"/>
          </p:cNvSpPr>
          <p:nvPr>
            <p:ph type="ftr" sz="quarter" idx="11"/>
          </p:nvPr>
        </p:nvSpPr>
        <p:spPr>
          <a:xfrm>
            <a:off x="1747880" y="6356350"/>
            <a:ext cx="6934873" cy="365125"/>
          </a:xfrm>
        </p:spPr>
        <p:txBody>
          <a:bodyPr/>
          <a:lstStyle/>
          <a:p>
            <a:endParaRPr lang="en-AU"/>
          </a:p>
        </p:txBody>
      </p:sp>
      <p:sp>
        <p:nvSpPr>
          <p:cNvPr id="11" name="Slide Number Placeholder 6">
            <a:extLst>
              <a:ext uri="{FF2B5EF4-FFF2-40B4-BE49-F238E27FC236}">
                <a16:creationId xmlns:a16="http://schemas.microsoft.com/office/drawing/2014/main" id="{7F34E292-F1B1-1D46-A7F6-E9E0123E2558}"/>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06047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8D7C-345D-1943-A3F2-C0C88D580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D3506-D466-CD4B-B6C0-981915B8A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41D0B03E-35EF-CE47-8201-3D79FA045E7F}"/>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8" name="Footer Placeholder 4">
            <a:extLst>
              <a:ext uri="{FF2B5EF4-FFF2-40B4-BE49-F238E27FC236}">
                <a16:creationId xmlns:a16="http://schemas.microsoft.com/office/drawing/2014/main" id="{B696948F-6846-CF4F-AF05-DC86B46B5023}"/>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9" name="Slide Number Placeholder 5">
            <a:extLst>
              <a:ext uri="{FF2B5EF4-FFF2-40B4-BE49-F238E27FC236}">
                <a16:creationId xmlns:a16="http://schemas.microsoft.com/office/drawing/2014/main" id="{4531C34E-DAFD-F34E-A5DB-DB000846F581}"/>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326025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E303-56C2-F64A-BA3B-096858956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8FE40-8C0B-DE45-A1D4-1ED30B7BF046}"/>
              </a:ext>
            </a:extLst>
          </p:cNvPr>
          <p:cNvSpPr>
            <a:spLocks noGrp="1"/>
          </p:cNvSpPr>
          <p:nvPr>
            <p:ph type="body" idx="1"/>
          </p:nvPr>
        </p:nvSpPr>
        <p:spPr>
          <a:xfrm>
            <a:off x="831850" y="4589463"/>
            <a:ext cx="10515600" cy="1500187"/>
          </a:xfrm>
        </p:spPr>
        <p:txBody>
          <a:bodyPr/>
          <a:lstStyle>
            <a:lvl1pPr marL="0" indent="0">
              <a:buNone/>
              <a:defRPr sz="2400">
                <a:solidFill>
                  <a:schemeClr val="accent3">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A7C09276-F6EB-2C47-B262-846BE11D93AE}"/>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8" name="Footer Placeholder 4">
            <a:extLst>
              <a:ext uri="{FF2B5EF4-FFF2-40B4-BE49-F238E27FC236}">
                <a16:creationId xmlns:a16="http://schemas.microsoft.com/office/drawing/2014/main" id="{D71E60F2-3551-8541-9AA0-DE5B0DBB0369}"/>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9" name="Slide Number Placeholder 5">
            <a:extLst>
              <a:ext uri="{FF2B5EF4-FFF2-40B4-BE49-F238E27FC236}">
                <a16:creationId xmlns:a16="http://schemas.microsoft.com/office/drawing/2014/main" id="{14F57896-7183-3643-8371-DB403D4EE0B6}"/>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179862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8D7C-345D-1943-A3F2-C0C88D580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D3506-D466-CD4B-B6C0-981915B8A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41D0B03E-35EF-CE47-8201-3D79FA045E7F}"/>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8" name="Footer Placeholder 4">
            <a:extLst>
              <a:ext uri="{FF2B5EF4-FFF2-40B4-BE49-F238E27FC236}">
                <a16:creationId xmlns:a16="http://schemas.microsoft.com/office/drawing/2014/main" id="{B696948F-6846-CF4F-AF05-DC86B46B5023}"/>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9" name="Slide Number Placeholder 5">
            <a:extLst>
              <a:ext uri="{FF2B5EF4-FFF2-40B4-BE49-F238E27FC236}">
                <a16:creationId xmlns:a16="http://schemas.microsoft.com/office/drawing/2014/main" id="{4531C34E-DAFD-F34E-A5DB-DB000846F581}"/>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33855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E303-56C2-F64A-BA3B-096858956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8FE40-8C0B-DE45-A1D4-1ED30B7BF046}"/>
              </a:ext>
            </a:extLst>
          </p:cNvPr>
          <p:cNvSpPr>
            <a:spLocks noGrp="1"/>
          </p:cNvSpPr>
          <p:nvPr>
            <p:ph type="body" idx="1"/>
          </p:nvPr>
        </p:nvSpPr>
        <p:spPr>
          <a:xfrm>
            <a:off x="831850" y="4589463"/>
            <a:ext cx="10515600" cy="1500187"/>
          </a:xfrm>
        </p:spPr>
        <p:txBody>
          <a:bodyPr/>
          <a:lstStyle>
            <a:lvl1pPr marL="0" indent="0">
              <a:buNone/>
              <a:defRPr sz="2400">
                <a:solidFill>
                  <a:schemeClr val="accent3">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A7C09276-F6EB-2C47-B262-846BE11D93AE}"/>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8" name="Footer Placeholder 4">
            <a:extLst>
              <a:ext uri="{FF2B5EF4-FFF2-40B4-BE49-F238E27FC236}">
                <a16:creationId xmlns:a16="http://schemas.microsoft.com/office/drawing/2014/main" id="{D71E60F2-3551-8541-9AA0-DE5B0DBB0369}"/>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9" name="Slide Number Placeholder 5">
            <a:extLst>
              <a:ext uri="{FF2B5EF4-FFF2-40B4-BE49-F238E27FC236}">
                <a16:creationId xmlns:a16="http://schemas.microsoft.com/office/drawing/2014/main" id="{14F57896-7183-3643-8371-DB403D4EE0B6}"/>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3866492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8D7C-345D-1943-A3F2-C0C88D580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D3506-D466-CD4B-B6C0-981915B8A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41D0B03E-35EF-CE47-8201-3D79FA045E7F}"/>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8" name="Footer Placeholder 4">
            <a:extLst>
              <a:ext uri="{FF2B5EF4-FFF2-40B4-BE49-F238E27FC236}">
                <a16:creationId xmlns:a16="http://schemas.microsoft.com/office/drawing/2014/main" id="{B696948F-6846-CF4F-AF05-DC86B46B5023}"/>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9" name="Slide Number Placeholder 5">
            <a:extLst>
              <a:ext uri="{FF2B5EF4-FFF2-40B4-BE49-F238E27FC236}">
                <a16:creationId xmlns:a16="http://schemas.microsoft.com/office/drawing/2014/main" id="{4531C34E-DAFD-F34E-A5DB-DB000846F581}"/>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1945348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E303-56C2-F64A-BA3B-096858956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D8FE40-8C0B-DE45-A1D4-1ED30B7BF046}"/>
              </a:ext>
            </a:extLst>
          </p:cNvPr>
          <p:cNvSpPr>
            <a:spLocks noGrp="1"/>
          </p:cNvSpPr>
          <p:nvPr>
            <p:ph type="body" idx="1"/>
          </p:nvPr>
        </p:nvSpPr>
        <p:spPr>
          <a:xfrm>
            <a:off x="831850" y="4589463"/>
            <a:ext cx="10515600" cy="1500187"/>
          </a:xfrm>
        </p:spPr>
        <p:txBody>
          <a:bodyPr/>
          <a:lstStyle>
            <a:lvl1pPr marL="0" indent="0">
              <a:buNone/>
              <a:defRPr sz="24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A7C09276-F6EB-2C47-B262-846BE11D93AE}"/>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8" name="Footer Placeholder 4">
            <a:extLst>
              <a:ext uri="{FF2B5EF4-FFF2-40B4-BE49-F238E27FC236}">
                <a16:creationId xmlns:a16="http://schemas.microsoft.com/office/drawing/2014/main" id="{D71E60F2-3551-8541-9AA0-DE5B0DBB0369}"/>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9" name="Slide Number Placeholder 5">
            <a:extLst>
              <a:ext uri="{FF2B5EF4-FFF2-40B4-BE49-F238E27FC236}">
                <a16:creationId xmlns:a16="http://schemas.microsoft.com/office/drawing/2014/main" id="{14F57896-7183-3643-8371-DB403D4EE0B6}"/>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359572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8D7C-345D-1943-A3F2-C0C88D580FDF}"/>
              </a:ext>
            </a:extLst>
          </p:cNvPr>
          <p:cNvSpPr>
            <a:spLocks noGrp="1"/>
          </p:cNvSpPr>
          <p:nvPr>
            <p:ph type="ctrTitle"/>
          </p:nvPr>
        </p:nvSpPr>
        <p:spPr>
          <a:xfrm>
            <a:off x="509707" y="112236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6F1D3506-D466-CD4B-B6C0-981915B8A1A8}"/>
              </a:ext>
            </a:extLst>
          </p:cNvPr>
          <p:cNvSpPr>
            <a:spLocks noGrp="1"/>
          </p:cNvSpPr>
          <p:nvPr>
            <p:ph type="subTitle" idx="1"/>
          </p:nvPr>
        </p:nvSpPr>
        <p:spPr>
          <a:xfrm>
            <a:off x="509707" y="3602038"/>
            <a:ext cx="7850522" cy="1655762"/>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609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3C0538C-0357-D242-8D3C-B01B18AC24C8}"/>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8" name="Footer Placeholder 4">
            <a:extLst>
              <a:ext uri="{FF2B5EF4-FFF2-40B4-BE49-F238E27FC236}">
                <a16:creationId xmlns:a16="http://schemas.microsoft.com/office/drawing/2014/main" id="{BE56C2F1-D1FE-784F-B578-875EFEED1829}"/>
              </a:ext>
            </a:extLst>
          </p:cNvPr>
          <p:cNvSpPr>
            <a:spLocks noGrp="1"/>
          </p:cNvSpPr>
          <p:nvPr>
            <p:ph type="ftr" sz="quarter" idx="11"/>
          </p:nvPr>
        </p:nvSpPr>
        <p:spPr>
          <a:xfrm>
            <a:off x="1747880" y="6356350"/>
            <a:ext cx="6934873" cy="365125"/>
          </a:xfrm>
        </p:spPr>
        <p:txBody>
          <a:bodyPr/>
          <a:lstStyle/>
          <a:p>
            <a:endParaRPr lang="en-AU"/>
          </a:p>
        </p:txBody>
      </p:sp>
      <p:sp>
        <p:nvSpPr>
          <p:cNvPr id="9" name="Slide Number Placeholder 5">
            <a:extLst>
              <a:ext uri="{FF2B5EF4-FFF2-40B4-BE49-F238E27FC236}">
                <a16:creationId xmlns:a16="http://schemas.microsoft.com/office/drawing/2014/main" id="{9FF20445-029A-634C-AB23-109519DC9FFB}"/>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
        <p:nvSpPr>
          <p:cNvPr id="10" name="Title 1">
            <a:extLst>
              <a:ext uri="{FF2B5EF4-FFF2-40B4-BE49-F238E27FC236}">
                <a16:creationId xmlns:a16="http://schemas.microsoft.com/office/drawing/2014/main" id="{CF8FC5A1-B18A-2142-B2D2-5F427E46D639}"/>
              </a:ext>
            </a:extLst>
          </p:cNvPr>
          <p:cNvSpPr>
            <a:spLocks noGrp="1"/>
          </p:cNvSpPr>
          <p:nvPr>
            <p:ph type="ctrTitle"/>
          </p:nvPr>
        </p:nvSpPr>
        <p:spPr>
          <a:xfrm>
            <a:off x="914400" y="2130425"/>
            <a:ext cx="10363200" cy="1470025"/>
          </a:xfrm>
        </p:spPr>
        <p:txBody>
          <a:bodyPr/>
          <a:lstStyle>
            <a:lvl1pPr algn="ctr">
              <a:defRPr/>
            </a:lvl1pPr>
          </a:lstStyle>
          <a:p>
            <a:r>
              <a:rPr lang="en-US" dirty="0"/>
              <a:t>Click to edit Master title style</a:t>
            </a:r>
            <a:endParaRPr lang="en-AU" dirty="0"/>
          </a:p>
        </p:txBody>
      </p:sp>
      <p:sp>
        <p:nvSpPr>
          <p:cNvPr id="11" name="Subtitle 2">
            <a:extLst>
              <a:ext uri="{FF2B5EF4-FFF2-40B4-BE49-F238E27FC236}">
                <a16:creationId xmlns:a16="http://schemas.microsoft.com/office/drawing/2014/main" id="{A9C7EE1F-640A-3F4C-B8C4-352105A4A15A}"/>
              </a:ext>
            </a:extLst>
          </p:cNvPr>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303665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01DF53-ED8A-CE46-A0FC-D90508DA1795}"/>
              </a:ext>
            </a:extLst>
          </p:cNvPr>
          <p:cNvSpPr>
            <a:spLocks noGrp="1"/>
          </p:cNvSpPr>
          <p:nvPr>
            <p:ph type="title"/>
          </p:nvPr>
        </p:nvSpPr>
        <p:spPr>
          <a:xfrm>
            <a:off x="277826" y="96613"/>
            <a:ext cx="11304574" cy="1143000"/>
          </a:xfrm>
        </p:spPr>
        <p:txBody>
          <a:body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235F9351-5070-234D-B838-5F7BEAEF8954}"/>
              </a:ext>
            </a:extLst>
          </p:cNvPr>
          <p:cNvSpPr>
            <a:spLocks noGrp="1"/>
          </p:cNvSpPr>
          <p:nvPr>
            <p:ph idx="1"/>
          </p:nvPr>
        </p:nvSpPr>
        <p:spPr>
          <a:xfrm>
            <a:off x="277826" y="1600200"/>
            <a:ext cx="11304574"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Date Placeholder 3">
            <a:extLst>
              <a:ext uri="{FF2B5EF4-FFF2-40B4-BE49-F238E27FC236}">
                <a16:creationId xmlns:a16="http://schemas.microsoft.com/office/drawing/2014/main" id="{53883957-5AEF-3A42-9C8A-54783778D440}"/>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10" name="Footer Placeholder 4">
            <a:extLst>
              <a:ext uri="{FF2B5EF4-FFF2-40B4-BE49-F238E27FC236}">
                <a16:creationId xmlns:a16="http://schemas.microsoft.com/office/drawing/2014/main" id="{1CDDDD68-603E-1C4C-80A3-30A1CC081736}"/>
              </a:ext>
            </a:extLst>
          </p:cNvPr>
          <p:cNvSpPr>
            <a:spLocks noGrp="1"/>
          </p:cNvSpPr>
          <p:nvPr>
            <p:ph type="ftr" sz="quarter" idx="11"/>
          </p:nvPr>
        </p:nvSpPr>
        <p:spPr>
          <a:xfrm>
            <a:off x="1747880" y="6356350"/>
            <a:ext cx="6934873" cy="365125"/>
          </a:xfrm>
        </p:spPr>
        <p:txBody>
          <a:bodyPr/>
          <a:lstStyle/>
          <a:p>
            <a:endParaRPr lang="en-AU" dirty="0"/>
          </a:p>
        </p:txBody>
      </p:sp>
      <p:sp>
        <p:nvSpPr>
          <p:cNvPr id="11" name="Slide Number Placeholder 5">
            <a:extLst>
              <a:ext uri="{FF2B5EF4-FFF2-40B4-BE49-F238E27FC236}">
                <a16:creationId xmlns:a16="http://schemas.microsoft.com/office/drawing/2014/main" id="{CF1A77F6-57FD-E84B-8427-AAF689592294}"/>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412602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7A7E-418B-0345-A9DF-1879F73C2E66}"/>
              </a:ext>
            </a:extLst>
          </p:cNvPr>
          <p:cNvSpPr>
            <a:spLocks noGrp="1"/>
          </p:cNvSpPr>
          <p:nvPr>
            <p:ph type="title"/>
          </p:nvPr>
        </p:nvSpPr>
        <p:spPr>
          <a:xfrm>
            <a:off x="277826"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CE4F49-47CB-B346-AA6C-F3A580684938}"/>
              </a:ext>
            </a:extLst>
          </p:cNvPr>
          <p:cNvSpPr>
            <a:spLocks noGrp="1"/>
          </p:cNvSpPr>
          <p:nvPr>
            <p:ph type="body" idx="1"/>
          </p:nvPr>
        </p:nvSpPr>
        <p:spPr>
          <a:xfrm>
            <a:off x="277826"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B4C3F879-47E6-834F-8E24-3248FC178A81}"/>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8" name="Footer Placeholder 4">
            <a:extLst>
              <a:ext uri="{FF2B5EF4-FFF2-40B4-BE49-F238E27FC236}">
                <a16:creationId xmlns:a16="http://schemas.microsoft.com/office/drawing/2014/main" id="{3D578518-24EE-884B-9F30-FB6128AB6748}"/>
              </a:ext>
            </a:extLst>
          </p:cNvPr>
          <p:cNvSpPr>
            <a:spLocks noGrp="1"/>
          </p:cNvSpPr>
          <p:nvPr>
            <p:ph type="ftr" sz="quarter" idx="11"/>
          </p:nvPr>
        </p:nvSpPr>
        <p:spPr>
          <a:xfrm>
            <a:off x="1747880" y="6356350"/>
            <a:ext cx="6934873" cy="365125"/>
          </a:xfrm>
        </p:spPr>
        <p:txBody>
          <a:bodyPr/>
          <a:lstStyle/>
          <a:p>
            <a:endParaRPr lang="en-AU" dirty="0"/>
          </a:p>
        </p:txBody>
      </p:sp>
      <p:sp>
        <p:nvSpPr>
          <p:cNvPr id="9" name="Slide Number Placeholder 5">
            <a:extLst>
              <a:ext uri="{FF2B5EF4-FFF2-40B4-BE49-F238E27FC236}">
                <a16:creationId xmlns:a16="http://schemas.microsoft.com/office/drawing/2014/main" id="{3A865C82-B462-7444-98CD-45EAF363BC94}"/>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403453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0046-42FB-BE44-A9A9-89A70049FBDE}"/>
              </a:ext>
            </a:extLst>
          </p:cNvPr>
          <p:cNvSpPr>
            <a:spLocks noGrp="1"/>
          </p:cNvSpPr>
          <p:nvPr>
            <p:ph type="title"/>
          </p:nvPr>
        </p:nvSpPr>
        <p:spPr>
          <a:xfrm>
            <a:off x="277826"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BC18F4-BE62-1A40-988D-4A348A7CA963}"/>
              </a:ext>
            </a:extLst>
          </p:cNvPr>
          <p:cNvSpPr>
            <a:spLocks noGrp="1"/>
          </p:cNvSpPr>
          <p:nvPr>
            <p:ph sz="half" idx="1"/>
          </p:nvPr>
        </p:nvSpPr>
        <p:spPr>
          <a:xfrm>
            <a:off x="277826"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1E78B-BB5C-924C-A88E-8C2F86761070}"/>
              </a:ext>
            </a:extLst>
          </p:cNvPr>
          <p:cNvSpPr>
            <a:spLocks noGrp="1"/>
          </p:cNvSpPr>
          <p:nvPr>
            <p:ph sz="half" idx="2"/>
          </p:nvPr>
        </p:nvSpPr>
        <p:spPr>
          <a:xfrm>
            <a:off x="5611826"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E8DADC-48D2-7148-877E-E9735CDB6592}"/>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9" name="Footer Placeholder 4">
            <a:extLst>
              <a:ext uri="{FF2B5EF4-FFF2-40B4-BE49-F238E27FC236}">
                <a16:creationId xmlns:a16="http://schemas.microsoft.com/office/drawing/2014/main" id="{458CA5C1-7A0F-984C-9D38-A11D86F3239F}"/>
              </a:ext>
            </a:extLst>
          </p:cNvPr>
          <p:cNvSpPr>
            <a:spLocks noGrp="1"/>
          </p:cNvSpPr>
          <p:nvPr>
            <p:ph type="ftr" sz="quarter" idx="11"/>
          </p:nvPr>
        </p:nvSpPr>
        <p:spPr>
          <a:xfrm>
            <a:off x="1747880" y="6356350"/>
            <a:ext cx="6934873" cy="365125"/>
          </a:xfrm>
        </p:spPr>
        <p:txBody>
          <a:bodyPr/>
          <a:lstStyle/>
          <a:p>
            <a:endParaRPr lang="en-AU" dirty="0"/>
          </a:p>
        </p:txBody>
      </p:sp>
      <p:sp>
        <p:nvSpPr>
          <p:cNvPr id="10" name="Slide Number Placeholder 5">
            <a:extLst>
              <a:ext uri="{FF2B5EF4-FFF2-40B4-BE49-F238E27FC236}">
                <a16:creationId xmlns:a16="http://schemas.microsoft.com/office/drawing/2014/main" id="{930DE072-2F59-4A4E-A834-C537F995BE7C}"/>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5353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CD15-CCF3-8443-A803-D9077848AD61}"/>
              </a:ext>
            </a:extLst>
          </p:cNvPr>
          <p:cNvSpPr>
            <a:spLocks noGrp="1"/>
          </p:cNvSpPr>
          <p:nvPr>
            <p:ph type="title"/>
          </p:nvPr>
        </p:nvSpPr>
        <p:spPr>
          <a:xfrm>
            <a:off x="277826"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947986-3E07-1E4B-9689-E69ABBB55B84}"/>
              </a:ext>
            </a:extLst>
          </p:cNvPr>
          <p:cNvSpPr>
            <a:spLocks noGrp="1"/>
          </p:cNvSpPr>
          <p:nvPr>
            <p:ph type="body" idx="1"/>
          </p:nvPr>
        </p:nvSpPr>
        <p:spPr>
          <a:xfrm>
            <a:off x="277826"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411D5E-5684-F649-BB52-923FAE4B5091}"/>
              </a:ext>
            </a:extLst>
          </p:cNvPr>
          <p:cNvSpPr>
            <a:spLocks noGrp="1"/>
          </p:cNvSpPr>
          <p:nvPr>
            <p:ph sz="half" idx="2"/>
          </p:nvPr>
        </p:nvSpPr>
        <p:spPr>
          <a:xfrm>
            <a:off x="277826"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EB1E5-F5BD-F74B-B2B7-514F63BFAC44}"/>
              </a:ext>
            </a:extLst>
          </p:cNvPr>
          <p:cNvSpPr>
            <a:spLocks noGrp="1"/>
          </p:cNvSpPr>
          <p:nvPr>
            <p:ph type="body" sz="quarter" idx="3"/>
          </p:nvPr>
        </p:nvSpPr>
        <p:spPr>
          <a:xfrm>
            <a:off x="5610238"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132132-0D7C-D847-919F-3EABBE0FE5CC}"/>
              </a:ext>
            </a:extLst>
          </p:cNvPr>
          <p:cNvSpPr>
            <a:spLocks noGrp="1"/>
          </p:cNvSpPr>
          <p:nvPr>
            <p:ph sz="quarter" idx="4"/>
          </p:nvPr>
        </p:nvSpPr>
        <p:spPr>
          <a:xfrm>
            <a:off x="5610238"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CED1ABD-4A24-984E-8BB4-9D30AD6144F1}"/>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11" name="Footer Placeholder 4">
            <a:extLst>
              <a:ext uri="{FF2B5EF4-FFF2-40B4-BE49-F238E27FC236}">
                <a16:creationId xmlns:a16="http://schemas.microsoft.com/office/drawing/2014/main" id="{C07228CD-907E-7343-922E-EC9EB01DA89F}"/>
              </a:ext>
            </a:extLst>
          </p:cNvPr>
          <p:cNvSpPr>
            <a:spLocks noGrp="1"/>
          </p:cNvSpPr>
          <p:nvPr>
            <p:ph type="ftr" sz="quarter" idx="11"/>
          </p:nvPr>
        </p:nvSpPr>
        <p:spPr>
          <a:xfrm>
            <a:off x="1747880" y="6356350"/>
            <a:ext cx="6934873" cy="365125"/>
          </a:xfrm>
        </p:spPr>
        <p:txBody>
          <a:bodyPr/>
          <a:lstStyle/>
          <a:p>
            <a:endParaRPr lang="en-AU" dirty="0"/>
          </a:p>
        </p:txBody>
      </p:sp>
      <p:sp>
        <p:nvSpPr>
          <p:cNvPr id="12" name="Slide Number Placeholder 5">
            <a:extLst>
              <a:ext uri="{FF2B5EF4-FFF2-40B4-BE49-F238E27FC236}">
                <a16:creationId xmlns:a16="http://schemas.microsoft.com/office/drawing/2014/main" id="{2AC38023-7BDD-2149-990B-2C1F65789206}"/>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088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A2CD-D497-1644-B4D6-90D13AC34CEA}"/>
              </a:ext>
            </a:extLst>
          </p:cNvPr>
          <p:cNvSpPr>
            <a:spLocks noGrp="1"/>
          </p:cNvSpPr>
          <p:nvPr>
            <p:ph type="title"/>
          </p:nvPr>
        </p:nvSpPr>
        <p:spPr>
          <a:xfrm>
            <a:off x="292191" y="365125"/>
            <a:ext cx="10515600" cy="1325563"/>
          </a:xfrm>
          <a:prstGeom prst="rect">
            <a:avLst/>
          </a:prstGeom>
        </p:spPr>
        <p:txBody>
          <a:bodyPr/>
          <a:lstStyle/>
          <a:p>
            <a:r>
              <a:rPr lang="en-US"/>
              <a:t>Click to edit Master title style</a:t>
            </a:r>
          </a:p>
        </p:txBody>
      </p:sp>
      <p:sp>
        <p:nvSpPr>
          <p:cNvPr id="6" name="Date Placeholder 3">
            <a:extLst>
              <a:ext uri="{FF2B5EF4-FFF2-40B4-BE49-F238E27FC236}">
                <a16:creationId xmlns:a16="http://schemas.microsoft.com/office/drawing/2014/main" id="{4843D672-6F35-CB4D-A0AB-9EF27129A86F}"/>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7" name="Footer Placeholder 4">
            <a:extLst>
              <a:ext uri="{FF2B5EF4-FFF2-40B4-BE49-F238E27FC236}">
                <a16:creationId xmlns:a16="http://schemas.microsoft.com/office/drawing/2014/main" id="{5D0346ED-CBE9-DF4F-8B95-18D4C1DAEE7D}"/>
              </a:ext>
            </a:extLst>
          </p:cNvPr>
          <p:cNvSpPr>
            <a:spLocks noGrp="1"/>
          </p:cNvSpPr>
          <p:nvPr>
            <p:ph type="ftr" sz="quarter" idx="11"/>
          </p:nvPr>
        </p:nvSpPr>
        <p:spPr>
          <a:xfrm>
            <a:off x="1747880" y="6356350"/>
            <a:ext cx="6934873" cy="365125"/>
          </a:xfrm>
        </p:spPr>
        <p:txBody>
          <a:bodyPr/>
          <a:lstStyle/>
          <a:p>
            <a:endParaRPr lang="en-AU" dirty="0"/>
          </a:p>
        </p:txBody>
      </p:sp>
      <p:sp>
        <p:nvSpPr>
          <p:cNvPr id="8" name="Slide Number Placeholder 5">
            <a:extLst>
              <a:ext uri="{FF2B5EF4-FFF2-40B4-BE49-F238E27FC236}">
                <a16:creationId xmlns:a16="http://schemas.microsoft.com/office/drawing/2014/main" id="{56C2F049-F44B-F14A-9422-557325C13142}"/>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410536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9FC9265-790D-BD47-B2FC-FDF213EFC973}"/>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6" name="Footer Placeholder 4">
            <a:extLst>
              <a:ext uri="{FF2B5EF4-FFF2-40B4-BE49-F238E27FC236}">
                <a16:creationId xmlns:a16="http://schemas.microsoft.com/office/drawing/2014/main" id="{E6647AA6-6B78-1A4C-8D31-EFDF91DCE2B5}"/>
              </a:ext>
            </a:extLst>
          </p:cNvPr>
          <p:cNvSpPr>
            <a:spLocks noGrp="1"/>
          </p:cNvSpPr>
          <p:nvPr>
            <p:ph type="ftr" sz="quarter" idx="11"/>
          </p:nvPr>
        </p:nvSpPr>
        <p:spPr>
          <a:xfrm>
            <a:off x="1747880" y="6356350"/>
            <a:ext cx="6934873" cy="365125"/>
          </a:xfrm>
        </p:spPr>
        <p:txBody>
          <a:bodyPr/>
          <a:lstStyle/>
          <a:p>
            <a:endParaRPr lang="en-AU" dirty="0"/>
          </a:p>
        </p:txBody>
      </p:sp>
      <p:sp>
        <p:nvSpPr>
          <p:cNvPr id="7" name="Slide Number Placeholder 5">
            <a:extLst>
              <a:ext uri="{FF2B5EF4-FFF2-40B4-BE49-F238E27FC236}">
                <a16:creationId xmlns:a16="http://schemas.microsoft.com/office/drawing/2014/main" id="{D08CEE36-F865-674E-9C60-91B621F9C1A6}"/>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3418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50D4-FADE-1C42-B3BE-978A7596F0D3}"/>
              </a:ext>
            </a:extLst>
          </p:cNvPr>
          <p:cNvSpPr>
            <a:spLocks noGrp="1"/>
          </p:cNvSpPr>
          <p:nvPr>
            <p:ph type="title"/>
          </p:nvPr>
        </p:nvSpPr>
        <p:spPr>
          <a:xfrm>
            <a:off x="277826"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BE7C8-C9AC-1E44-B5AB-EBAC6838A246}"/>
              </a:ext>
            </a:extLst>
          </p:cNvPr>
          <p:cNvSpPr>
            <a:spLocks noGrp="1"/>
          </p:cNvSpPr>
          <p:nvPr>
            <p:ph idx="1"/>
          </p:nvPr>
        </p:nvSpPr>
        <p:spPr>
          <a:xfrm>
            <a:off x="4578578" y="987425"/>
            <a:ext cx="677681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D0DB1-F2C7-BC4F-B15D-A84EC2B3F1F0}"/>
              </a:ext>
            </a:extLst>
          </p:cNvPr>
          <p:cNvSpPr>
            <a:spLocks noGrp="1"/>
          </p:cNvSpPr>
          <p:nvPr>
            <p:ph type="body" sz="half" idx="2"/>
          </p:nvPr>
        </p:nvSpPr>
        <p:spPr>
          <a:xfrm>
            <a:off x="277826"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D6EE1179-9932-E94E-802C-8369002EE255}"/>
              </a:ext>
            </a:extLst>
          </p:cNvPr>
          <p:cNvSpPr>
            <a:spLocks noGrp="1"/>
          </p:cNvSpPr>
          <p:nvPr>
            <p:ph type="dt" sz="half" idx="10"/>
          </p:nvPr>
        </p:nvSpPr>
        <p:spPr>
          <a:xfrm>
            <a:off x="277826" y="6356350"/>
            <a:ext cx="1316304" cy="365125"/>
          </a:xfrm>
        </p:spPr>
        <p:txBody>
          <a:bodyPr/>
          <a:lstStyle/>
          <a:p>
            <a:fld id="{AD4C762F-CA59-49E8-B588-821B631C7A3E}" type="datetimeFigureOut">
              <a:rPr lang="en-AU" smtClean="0"/>
              <a:t>3/06/2021</a:t>
            </a:fld>
            <a:endParaRPr lang="en-AU"/>
          </a:p>
        </p:txBody>
      </p:sp>
      <p:sp>
        <p:nvSpPr>
          <p:cNvPr id="9" name="Footer Placeholder 4">
            <a:extLst>
              <a:ext uri="{FF2B5EF4-FFF2-40B4-BE49-F238E27FC236}">
                <a16:creationId xmlns:a16="http://schemas.microsoft.com/office/drawing/2014/main" id="{E3D0CFEA-1116-2247-9BD2-B5D762383666}"/>
              </a:ext>
            </a:extLst>
          </p:cNvPr>
          <p:cNvSpPr>
            <a:spLocks noGrp="1"/>
          </p:cNvSpPr>
          <p:nvPr>
            <p:ph type="ftr" sz="quarter" idx="11"/>
          </p:nvPr>
        </p:nvSpPr>
        <p:spPr>
          <a:xfrm>
            <a:off x="1747880" y="6356350"/>
            <a:ext cx="6934873" cy="365125"/>
          </a:xfrm>
        </p:spPr>
        <p:txBody>
          <a:bodyPr/>
          <a:lstStyle/>
          <a:p>
            <a:endParaRPr lang="en-AU" dirty="0"/>
          </a:p>
        </p:txBody>
      </p:sp>
      <p:sp>
        <p:nvSpPr>
          <p:cNvPr id="10" name="Slide Number Placeholder 5">
            <a:extLst>
              <a:ext uri="{FF2B5EF4-FFF2-40B4-BE49-F238E27FC236}">
                <a16:creationId xmlns:a16="http://schemas.microsoft.com/office/drawing/2014/main" id="{EC141810-4083-BF48-8D3D-9E618F8BAE7E}"/>
              </a:ext>
            </a:extLst>
          </p:cNvPr>
          <p:cNvSpPr>
            <a:spLocks noGrp="1"/>
          </p:cNvSpPr>
          <p:nvPr>
            <p:ph type="sldNum" sz="quarter" idx="12"/>
          </p:nvPr>
        </p:nvSpPr>
        <p:spPr>
          <a:xfrm>
            <a:off x="8771766" y="6356350"/>
            <a:ext cx="829434" cy="365125"/>
          </a:xfrm>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251550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EACF247E-DECF-6C48-94A7-4240493D4DC6}"/>
              </a:ext>
            </a:extLst>
          </p:cNvPr>
          <p:cNvSpPr/>
          <p:nvPr userDrawn="1"/>
        </p:nvSpPr>
        <p:spPr>
          <a:xfrm flipH="1">
            <a:off x="3764280" y="2736680"/>
            <a:ext cx="8427720" cy="4121320"/>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9A569CF-111C-ED42-B290-8573E9529DEA}"/>
              </a:ext>
            </a:extLst>
          </p:cNvPr>
          <p:cNvPicPr>
            <a:picLocks noChangeAspect="1"/>
          </p:cNvPicPr>
          <p:nvPr userDrawn="1"/>
        </p:nvPicPr>
        <p:blipFill>
          <a:blip r:embed="rId3"/>
          <a:stretch>
            <a:fillRect/>
          </a:stretch>
        </p:blipFill>
        <p:spPr>
          <a:xfrm>
            <a:off x="6989703" y="3212793"/>
            <a:ext cx="5202297" cy="3641607"/>
          </a:xfrm>
          <a:prstGeom prst="rect">
            <a:avLst/>
          </a:prstGeom>
        </p:spPr>
      </p:pic>
      <p:pic>
        <p:nvPicPr>
          <p:cNvPr id="9" name="Picture 8">
            <a:extLst>
              <a:ext uri="{FF2B5EF4-FFF2-40B4-BE49-F238E27FC236}">
                <a16:creationId xmlns:a16="http://schemas.microsoft.com/office/drawing/2014/main" id="{AA605391-F328-4443-8B68-4BF73E7368BB}"/>
              </a:ext>
            </a:extLst>
          </p:cNvPr>
          <p:cNvPicPr>
            <a:picLocks noChangeAspect="1"/>
          </p:cNvPicPr>
          <p:nvPr userDrawn="1"/>
        </p:nvPicPr>
        <p:blipFill>
          <a:blip r:embed="rId4"/>
          <a:stretch>
            <a:fillRect/>
          </a:stretch>
        </p:blipFill>
        <p:spPr>
          <a:xfrm>
            <a:off x="8311367" y="6271243"/>
            <a:ext cx="3454429" cy="237953"/>
          </a:xfrm>
          <a:prstGeom prst="rect">
            <a:avLst/>
          </a:prstGeom>
        </p:spPr>
      </p:pic>
      <p:sp>
        <p:nvSpPr>
          <p:cNvPr id="10" name="Rectangle 9">
            <a:extLst>
              <a:ext uri="{FF2B5EF4-FFF2-40B4-BE49-F238E27FC236}">
                <a16:creationId xmlns:a16="http://schemas.microsoft.com/office/drawing/2014/main" id="{CB412D88-5CD4-AC4D-BC73-8DF9C229C20C}"/>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E13C24E-1EAD-2D4B-81E5-80FFBD0B4E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E6A8D66-334E-6246-975E-E15BC722D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C2C21-F57F-0E4C-A860-0ED80DBD70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AE50F-A07C-844E-8931-CB2AE24416BD}" type="datetimeFigureOut">
              <a:rPr lang="en-US" smtClean="0"/>
              <a:t>6/3/2021</a:t>
            </a:fld>
            <a:endParaRPr lang="en-US"/>
          </a:p>
        </p:txBody>
      </p:sp>
      <p:sp>
        <p:nvSpPr>
          <p:cNvPr id="5" name="Footer Placeholder 4">
            <a:extLst>
              <a:ext uri="{FF2B5EF4-FFF2-40B4-BE49-F238E27FC236}">
                <a16:creationId xmlns:a16="http://schemas.microsoft.com/office/drawing/2014/main" id="{9CE512A2-763C-364A-8B0B-5F970581A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6629DE-6F55-4742-BEAF-7335A915EF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2E8ED-4765-F745-A1B0-5FC6F08EDE34}" type="slidenum">
              <a:rPr lang="en-US" smtClean="0"/>
              <a:t>‹#›</a:t>
            </a:fld>
            <a:endParaRPr lang="en-US"/>
          </a:p>
        </p:txBody>
      </p:sp>
    </p:spTree>
    <p:extLst>
      <p:ext uri="{BB962C8B-B14F-4D97-AF65-F5344CB8AC3E}">
        <p14:creationId xmlns:p14="http://schemas.microsoft.com/office/powerpoint/2010/main" val="207489410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spc="-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E3077F88-2471-4C43-BEED-6016A1496C74}"/>
              </a:ext>
            </a:extLst>
          </p:cNvPr>
          <p:cNvSpPr/>
          <p:nvPr userDrawn="1"/>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A5B7D3-4168-6741-A9FA-25588272ECC3}"/>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E044325-BF24-B146-B64B-762C4C0BCFD0}"/>
              </a:ext>
            </a:extLst>
          </p:cNvPr>
          <p:cNvPicPr>
            <a:picLocks noChangeAspect="1"/>
          </p:cNvPicPr>
          <p:nvPr userDrawn="1"/>
        </p:nvPicPr>
        <p:blipFill>
          <a:blip r:embed="rId12"/>
          <a:stretch>
            <a:fillRect/>
          </a:stretch>
        </p:blipFill>
        <p:spPr>
          <a:xfrm>
            <a:off x="10693400" y="6359466"/>
            <a:ext cx="1352296" cy="353677"/>
          </a:xfrm>
          <a:prstGeom prst="rect">
            <a:avLst/>
          </a:prstGeom>
        </p:spPr>
      </p:pic>
      <p:sp>
        <p:nvSpPr>
          <p:cNvPr id="14" name="Title Placeholder 1">
            <a:extLst>
              <a:ext uri="{FF2B5EF4-FFF2-40B4-BE49-F238E27FC236}">
                <a16:creationId xmlns:a16="http://schemas.microsoft.com/office/drawing/2014/main" id="{1D7205D1-4C47-AB44-AD51-22D5448A9B61}"/>
              </a:ext>
            </a:extLst>
          </p:cNvPr>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15" name="Text Placeholder 2">
            <a:extLst>
              <a:ext uri="{FF2B5EF4-FFF2-40B4-BE49-F238E27FC236}">
                <a16:creationId xmlns:a16="http://schemas.microsoft.com/office/drawing/2014/main" id="{82584AAD-ED77-E347-81F6-6E0EF8C1A1FF}"/>
              </a:ext>
            </a:extLst>
          </p:cNvPr>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Date Placeholder 3">
            <a:extLst>
              <a:ext uri="{FF2B5EF4-FFF2-40B4-BE49-F238E27FC236}">
                <a16:creationId xmlns:a16="http://schemas.microsoft.com/office/drawing/2014/main" id="{A0DA759E-8DCD-014B-A92D-290DB5F1DFA8}"/>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D4C762F-CA59-49E8-B588-821B631C7A3E}" type="datetimeFigureOut">
              <a:rPr lang="en-AU" smtClean="0"/>
              <a:pPr/>
              <a:t>3/06/2021</a:t>
            </a:fld>
            <a:endParaRPr lang="en-AU" dirty="0"/>
          </a:p>
        </p:txBody>
      </p:sp>
      <p:sp>
        <p:nvSpPr>
          <p:cNvPr id="17" name="Footer Placeholder 4">
            <a:extLst>
              <a:ext uri="{FF2B5EF4-FFF2-40B4-BE49-F238E27FC236}">
                <a16:creationId xmlns:a16="http://schemas.microsoft.com/office/drawing/2014/main" id="{717A4750-DD88-0F45-AEAB-AE14C1CB28E2}"/>
              </a:ext>
            </a:extLst>
          </p:cNvPr>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18" name="Slide Number Placeholder 5">
            <a:extLst>
              <a:ext uri="{FF2B5EF4-FFF2-40B4-BE49-F238E27FC236}">
                <a16:creationId xmlns:a16="http://schemas.microsoft.com/office/drawing/2014/main" id="{EE5AE1F8-DD4C-F04A-8B94-FB998742CEE6}"/>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9094B4EA-4D9F-48E4-A7D5-A43E4F5E8708}" type="slidenum">
              <a:rPr lang="en-AU" smtClean="0"/>
              <a:pPr/>
              <a:t>‹#›</a:t>
            </a:fld>
            <a:endParaRPr lang="en-AU" dirty="0"/>
          </a:p>
        </p:txBody>
      </p:sp>
    </p:spTree>
    <p:extLst>
      <p:ext uri="{BB962C8B-B14F-4D97-AF65-F5344CB8AC3E}">
        <p14:creationId xmlns:p14="http://schemas.microsoft.com/office/powerpoint/2010/main" val="2716632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tx1">
            <a:lumMod val="60000"/>
            <a:lumOff val="40000"/>
          </a:schemeClr>
        </a:buClr>
        <a:buFont typeface="Wingdings"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tx1">
            <a:lumMod val="60000"/>
            <a:lumOff val="40000"/>
          </a:schemeClr>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tx1">
            <a:lumMod val="60000"/>
            <a:lumOff val="40000"/>
          </a:schemeClr>
        </a:buClr>
        <a:buFont typeface="System Font Regular"/>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tx1">
            <a:lumMod val="60000"/>
            <a:lumOff val="40000"/>
          </a:schemeClr>
        </a:buClr>
        <a:buFont typeface="System Font Regular"/>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09D87F-B588-EF4F-826C-86E1F4C25729}"/>
              </a:ext>
            </a:extLst>
          </p:cNvPr>
          <p:cNvPicPr>
            <a:picLocks noChangeAspect="1"/>
          </p:cNvPicPr>
          <p:nvPr userDrawn="1"/>
        </p:nvPicPr>
        <p:blipFill>
          <a:blip r:embed="rId4"/>
          <a:stretch>
            <a:fillRect/>
          </a:stretch>
        </p:blipFill>
        <p:spPr>
          <a:xfrm>
            <a:off x="3847392" y="1501629"/>
            <a:ext cx="8339184" cy="5356371"/>
          </a:xfrm>
          <a:prstGeom prst="rect">
            <a:avLst/>
          </a:prstGeom>
        </p:spPr>
      </p:pic>
      <p:sp>
        <p:nvSpPr>
          <p:cNvPr id="8" name="Right Triangle 7">
            <a:extLst>
              <a:ext uri="{FF2B5EF4-FFF2-40B4-BE49-F238E27FC236}">
                <a16:creationId xmlns:a16="http://schemas.microsoft.com/office/drawing/2014/main" id="{8DF924CA-CCE6-6A4F-BC32-03AE9A5A066F}"/>
              </a:ext>
            </a:extLst>
          </p:cNvPr>
          <p:cNvSpPr/>
          <p:nvPr userDrawn="1"/>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15C8EAE-97C3-7049-9A5F-BD794AA51405}"/>
              </a:ext>
            </a:extLst>
          </p:cNvPr>
          <p:cNvPicPr>
            <a:picLocks noChangeAspect="1"/>
          </p:cNvPicPr>
          <p:nvPr userDrawn="1"/>
        </p:nvPicPr>
        <p:blipFill>
          <a:blip r:embed="rId5"/>
          <a:stretch>
            <a:fillRect/>
          </a:stretch>
        </p:blipFill>
        <p:spPr>
          <a:xfrm>
            <a:off x="10693400" y="6359466"/>
            <a:ext cx="1352296" cy="353677"/>
          </a:xfrm>
          <a:prstGeom prst="rect">
            <a:avLst/>
          </a:prstGeom>
        </p:spPr>
      </p:pic>
      <p:sp>
        <p:nvSpPr>
          <p:cNvPr id="2" name="Title Placeholder 1">
            <a:extLst>
              <a:ext uri="{FF2B5EF4-FFF2-40B4-BE49-F238E27FC236}">
                <a16:creationId xmlns:a16="http://schemas.microsoft.com/office/drawing/2014/main" id="{64C1CA2D-1C11-4E41-80D9-28FBA2198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488E346-93F9-1344-AF3D-E0867622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237E935F-2375-6943-8434-9ABF567765C6}"/>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11" name="Footer Placeholder 4">
            <a:extLst>
              <a:ext uri="{FF2B5EF4-FFF2-40B4-BE49-F238E27FC236}">
                <a16:creationId xmlns:a16="http://schemas.microsoft.com/office/drawing/2014/main" id="{5014E10F-F926-8F4C-8702-E165F81ED014}"/>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12" name="Slide Number Placeholder 5">
            <a:extLst>
              <a:ext uri="{FF2B5EF4-FFF2-40B4-BE49-F238E27FC236}">
                <a16:creationId xmlns:a16="http://schemas.microsoft.com/office/drawing/2014/main" id="{6599B1A2-5894-E24C-8306-72266EBEF167}"/>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3175578394"/>
      </p:ext>
    </p:extLst>
  </p:cSld>
  <p:clrMap bg1="lt1" tx1="dk1" bg2="lt2" tx2="dk2" accent1="accent1" accent2="accent2" accent3="accent3" accent4="accent4" accent5="accent5" accent6="accent6" hlink="hlink" folHlink="folHlink"/>
  <p:sldLayoutIdLst>
    <p:sldLayoutId id="2147483672" r:id="rId1"/>
    <p:sldLayoutId id="2147483674" r:id="rId2"/>
  </p:sldLayoutIdLst>
  <p:txStyles>
    <p:titleStyle>
      <a:lvl1pPr algn="l" defTabSz="914400" rtl="0" eaLnBrk="1" latinLnBrk="0" hangingPunct="1">
        <a:lnSpc>
          <a:spcPct val="90000"/>
        </a:lnSpc>
        <a:spcBef>
          <a:spcPct val="0"/>
        </a:spcBef>
        <a:buNone/>
        <a:defRPr sz="44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8D4451-6FC5-B648-9A1C-90CDDB3BB34D}"/>
              </a:ext>
            </a:extLst>
          </p:cNvPr>
          <p:cNvPicPr>
            <a:picLocks noChangeAspect="1"/>
          </p:cNvPicPr>
          <p:nvPr userDrawn="1"/>
        </p:nvPicPr>
        <p:blipFill>
          <a:blip r:embed="rId4"/>
          <a:stretch>
            <a:fillRect/>
          </a:stretch>
        </p:blipFill>
        <p:spPr>
          <a:xfrm>
            <a:off x="3847392" y="1501629"/>
            <a:ext cx="8339184" cy="5356371"/>
          </a:xfrm>
          <a:prstGeom prst="rect">
            <a:avLst/>
          </a:prstGeom>
        </p:spPr>
      </p:pic>
      <p:sp>
        <p:nvSpPr>
          <p:cNvPr id="15" name="Right Triangle 14">
            <a:extLst>
              <a:ext uri="{FF2B5EF4-FFF2-40B4-BE49-F238E27FC236}">
                <a16:creationId xmlns:a16="http://schemas.microsoft.com/office/drawing/2014/main" id="{1EC14C9F-9E20-5846-AC38-D65386E05A5D}"/>
              </a:ext>
            </a:extLst>
          </p:cNvPr>
          <p:cNvSpPr/>
          <p:nvPr userDrawn="1"/>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04A33F4-0F92-624A-8C51-56452AE4102E}"/>
              </a:ext>
            </a:extLst>
          </p:cNvPr>
          <p:cNvPicPr>
            <a:picLocks noChangeAspect="1"/>
          </p:cNvPicPr>
          <p:nvPr userDrawn="1"/>
        </p:nvPicPr>
        <p:blipFill>
          <a:blip r:embed="rId5"/>
          <a:stretch>
            <a:fillRect/>
          </a:stretch>
        </p:blipFill>
        <p:spPr>
          <a:xfrm>
            <a:off x="10693400" y="6359466"/>
            <a:ext cx="1352296" cy="353677"/>
          </a:xfrm>
          <a:prstGeom prst="rect">
            <a:avLst/>
          </a:prstGeom>
        </p:spPr>
      </p:pic>
      <p:sp>
        <p:nvSpPr>
          <p:cNvPr id="2" name="Title Placeholder 1">
            <a:extLst>
              <a:ext uri="{FF2B5EF4-FFF2-40B4-BE49-F238E27FC236}">
                <a16:creationId xmlns:a16="http://schemas.microsoft.com/office/drawing/2014/main" id="{64C1CA2D-1C11-4E41-80D9-28FBA2198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488E346-93F9-1344-AF3D-E0867622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237E935F-2375-6943-8434-9ABF567765C6}"/>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11" name="Footer Placeholder 4">
            <a:extLst>
              <a:ext uri="{FF2B5EF4-FFF2-40B4-BE49-F238E27FC236}">
                <a16:creationId xmlns:a16="http://schemas.microsoft.com/office/drawing/2014/main" id="{5014E10F-F926-8F4C-8702-E165F81ED014}"/>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12" name="Slide Number Placeholder 5">
            <a:extLst>
              <a:ext uri="{FF2B5EF4-FFF2-40B4-BE49-F238E27FC236}">
                <a16:creationId xmlns:a16="http://schemas.microsoft.com/office/drawing/2014/main" id="{6599B1A2-5894-E24C-8306-72266EBEF167}"/>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1019881197"/>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FED73F-E130-DD4D-B508-631D04B2A5C7}"/>
              </a:ext>
            </a:extLst>
          </p:cNvPr>
          <p:cNvPicPr>
            <a:picLocks noChangeAspect="1"/>
          </p:cNvPicPr>
          <p:nvPr userDrawn="1"/>
        </p:nvPicPr>
        <p:blipFill>
          <a:blip r:embed="rId4"/>
          <a:stretch>
            <a:fillRect/>
          </a:stretch>
        </p:blipFill>
        <p:spPr>
          <a:xfrm>
            <a:off x="3847393" y="1501629"/>
            <a:ext cx="8339182" cy="5356370"/>
          </a:xfrm>
          <a:prstGeom prst="rect">
            <a:avLst/>
          </a:prstGeom>
        </p:spPr>
      </p:pic>
      <p:sp>
        <p:nvSpPr>
          <p:cNvPr id="17" name="Right Triangle 16">
            <a:extLst>
              <a:ext uri="{FF2B5EF4-FFF2-40B4-BE49-F238E27FC236}">
                <a16:creationId xmlns:a16="http://schemas.microsoft.com/office/drawing/2014/main" id="{49C0B169-DBDC-B548-9A5A-96A3F62C5971}"/>
              </a:ext>
            </a:extLst>
          </p:cNvPr>
          <p:cNvSpPr/>
          <p:nvPr userDrawn="1"/>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665A3B4-B08C-214A-88DB-BFDBC4FCFB81}"/>
              </a:ext>
            </a:extLst>
          </p:cNvPr>
          <p:cNvPicPr>
            <a:picLocks noChangeAspect="1"/>
          </p:cNvPicPr>
          <p:nvPr userDrawn="1"/>
        </p:nvPicPr>
        <p:blipFill>
          <a:blip r:embed="rId5"/>
          <a:stretch>
            <a:fillRect/>
          </a:stretch>
        </p:blipFill>
        <p:spPr>
          <a:xfrm>
            <a:off x="10693400" y="6359466"/>
            <a:ext cx="1352296" cy="353677"/>
          </a:xfrm>
          <a:prstGeom prst="rect">
            <a:avLst/>
          </a:prstGeom>
        </p:spPr>
      </p:pic>
      <p:sp>
        <p:nvSpPr>
          <p:cNvPr id="2" name="Title Placeholder 1">
            <a:extLst>
              <a:ext uri="{FF2B5EF4-FFF2-40B4-BE49-F238E27FC236}">
                <a16:creationId xmlns:a16="http://schemas.microsoft.com/office/drawing/2014/main" id="{64C1CA2D-1C11-4E41-80D9-28FBA2198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488E346-93F9-1344-AF3D-E0867622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237E935F-2375-6943-8434-9ABF567765C6}"/>
              </a:ext>
            </a:extLst>
          </p:cNvPr>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fld id="{1914ADBB-9B2F-49DA-AF6D-BE3F02D08A96}" type="datetimeFigureOut">
              <a:rPr lang="en-AU" smtClean="0"/>
              <a:pPr/>
              <a:t>3/06/2021</a:t>
            </a:fld>
            <a:endParaRPr lang="en-AU" dirty="0"/>
          </a:p>
        </p:txBody>
      </p:sp>
      <p:sp>
        <p:nvSpPr>
          <p:cNvPr id="11" name="Footer Placeholder 4">
            <a:extLst>
              <a:ext uri="{FF2B5EF4-FFF2-40B4-BE49-F238E27FC236}">
                <a16:creationId xmlns:a16="http://schemas.microsoft.com/office/drawing/2014/main" id="{5014E10F-F926-8F4C-8702-E165F81ED014}"/>
              </a:ext>
            </a:extLst>
          </p:cNvPr>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AU" dirty="0"/>
          </a:p>
        </p:txBody>
      </p:sp>
      <p:sp>
        <p:nvSpPr>
          <p:cNvPr id="12" name="Slide Number Placeholder 5">
            <a:extLst>
              <a:ext uri="{FF2B5EF4-FFF2-40B4-BE49-F238E27FC236}">
                <a16:creationId xmlns:a16="http://schemas.microsoft.com/office/drawing/2014/main" id="{6599B1A2-5894-E24C-8306-72266EBEF167}"/>
              </a:ext>
            </a:extLst>
          </p:cNvPr>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stStyle>
          <a:p>
            <a:fld id="{0A1DFEB5-E876-410F-91D8-857A6666802B}" type="slidenum">
              <a:rPr lang="en-AU" smtClean="0"/>
              <a:pPr/>
              <a:t>‹#›</a:t>
            </a:fld>
            <a:endParaRPr lang="en-AU" dirty="0"/>
          </a:p>
        </p:txBody>
      </p:sp>
    </p:spTree>
    <p:extLst>
      <p:ext uri="{BB962C8B-B14F-4D97-AF65-F5344CB8AC3E}">
        <p14:creationId xmlns:p14="http://schemas.microsoft.com/office/powerpoint/2010/main" val="548197914"/>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54AA8F4-0CF6-3D4C-AA7E-A741044524D6}"/>
              </a:ext>
            </a:extLst>
          </p:cNvPr>
          <p:cNvSpPr/>
          <p:nvPr userDrawn="1"/>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38E9E8F-42E8-1247-9334-6E948234BAB0}"/>
              </a:ext>
            </a:extLst>
          </p:cNvPr>
          <p:cNvPicPr>
            <a:picLocks noChangeAspect="1"/>
          </p:cNvPicPr>
          <p:nvPr userDrawn="1"/>
        </p:nvPicPr>
        <p:blipFill>
          <a:blip r:embed="rId3"/>
          <a:stretch>
            <a:fillRect/>
          </a:stretch>
        </p:blipFill>
        <p:spPr>
          <a:xfrm>
            <a:off x="6784851" y="5580382"/>
            <a:ext cx="5015148" cy="1023499"/>
          </a:xfrm>
          <a:prstGeom prst="rect">
            <a:avLst/>
          </a:prstGeom>
        </p:spPr>
      </p:pic>
      <p:sp>
        <p:nvSpPr>
          <p:cNvPr id="2" name="Title Placeholder 1">
            <a:extLst>
              <a:ext uri="{FF2B5EF4-FFF2-40B4-BE49-F238E27FC236}">
                <a16:creationId xmlns:a16="http://schemas.microsoft.com/office/drawing/2014/main" id="{64C1CA2D-1C11-4E41-80D9-28FBA2198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488E346-93F9-1344-AF3D-E0867622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574718"/>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20000"/>
              <a:lumOff val="80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confluence.synchrotron.org.au/confluence/display/CSPT/CSBS+Component+Naming+Conven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4A99-4A64-6447-AD0A-9DCF10A853AF}"/>
              </a:ext>
            </a:extLst>
          </p:cNvPr>
          <p:cNvSpPr>
            <a:spLocks noGrp="1"/>
          </p:cNvSpPr>
          <p:nvPr>
            <p:ph type="ctrTitle"/>
          </p:nvPr>
        </p:nvSpPr>
        <p:spPr>
          <a:xfrm>
            <a:off x="510242" y="1896591"/>
            <a:ext cx="9144000" cy="2166939"/>
          </a:xfrm>
        </p:spPr>
        <p:txBody>
          <a:bodyPr>
            <a:normAutofit fontScale="90000"/>
          </a:bodyPr>
          <a:lstStyle/>
          <a:p>
            <a:r>
              <a:rPr lang="en-AU" b="0" dirty="0"/>
              <a:t>The Australian Synchrotron</a:t>
            </a:r>
            <a:br>
              <a:rPr lang="en-AU" b="0" dirty="0"/>
            </a:br>
            <a:r>
              <a:rPr lang="en-AU" b="0" dirty="0"/>
              <a:t>Control System Breakdown Structure </a:t>
            </a:r>
            <a:r>
              <a:rPr lang="en-AU" b="0" dirty="0" smtClean="0"/>
              <a:t>(CSBS)</a:t>
            </a:r>
            <a:endParaRPr lang="en-US" dirty="0"/>
          </a:p>
        </p:txBody>
      </p:sp>
      <p:sp>
        <p:nvSpPr>
          <p:cNvPr id="4" name="Text Placeholder 3">
            <a:extLst>
              <a:ext uri="{FF2B5EF4-FFF2-40B4-BE49-F238E27FC236}">
                <a16:creationId xmlns:a16="http://schemas.microsoft.com/office/drawing/2014/main" id="{32F21203-C1C6-3242-826C-52464D583DAD}"/>
              </a:ext>
            </a:extLst>
          </p:cNvPr>
          <p:cNvSpPr>
            <a:spLocks noGrp="1"/>
          </p:cNvSpPr>
          <p:nvPr>
            <p:ph type="body" sz="quarter" idx="11"/>
          </p:nvPr>
        </p:nvSpPr>
        <p:spPr>
          <a:xfrm>
            <a:off x="766916" y="4895197"/>
            <a:ext cx="5819775" cy="1262833"/>
          </a:xfrm>
        </p:spPr>
        <p:txBody>
          <a:bodyPr>
            <a:normAutofit lnSpcReduction="10000"/>
          </a:bodyPr>
          <a:lstStyle/>
          <a:p>
            <a:r>
              <a:rPr lang="en-AU" b="0" dirty="0"/>
              <a:t>Instrumentation and Controls </a:t>
            </a:r>
            <a:r>
              <a:rPr lang="en-AU" b="0" dirty="0" smtClean="0"/>
              <a:t>Autumn '21 Meeting</a:t>
            </a:r>
            <a:endParaRPr lang="en-US" b="0" dirty="0" smtClean="0"/>
          </a:p>
          <a:p>
            <a:r>
              <a:rPr lang="en-US" b="0" dirty="0" smtClean="0"/>
              <a:t>Rosemary </a:t>
            </a:r>
            <a:r>
              <a:rPr lang="en-US" b="0" dirty="0" err="1" smtClean="0"/>
              <a:t>Waghorn</a:t>
            </a:r>
            <a:endParaRPr lang="en-US" b="0" dirty="0"/>
          </a:p>
        </p:txBody>
      </p:sp>
      <p:sp>
        <p:nvSpPr>
          <p:cNvPr id="6" name="Rectangle 5">
            <a:extLst>
              <a:ext uri="{FF2B5EF4-FFF2-40B4-BE49-F238E27FC236}">
                <a16:creationId xmlns:a16="http://schemas.microsoft.com/office/drawing/2014/main" id="{8B1866A5-227B-D24E-AC9C-8F3BDE309177}"/>
              </a:ext>
            </a:extLst>
          </p:cNvPr>
          <p:cNvSpPr/>
          <p:nvPr/>
        </p:nvSpPr>
        <p:spPr>
          <a:xfrm>
            <a:off x="766916" y="4579016"/>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866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p:txBody>
          <a:bodyPr/>
          <a:lstStyle/>
          <a:p>
            <a:r>
              <a:rPr lang="en-US" dirty="0" smtClean="0"/>
              <a:t>Extract APIs</a:t>
            </a:r>
            <a:endParaRPr lang="en-US" dirty="0"/>
          </a:p>
        </p:txBody>
      </p:sp>
      <p:sp>
        <p:nvSpPr>
          <p:cNvPr id="3" name="Content Placeholder 2">
            <a:extLst>
              <a:ext uri="{FF2B5EF4-FFF2-40B4-BE49-F238E27FC236}">
                <a16:creationId xmlns:a16="http://schemas.microsoft.com/office/drawing/2014/main" id="{DE9F2273-2C48-714A-B3F2-E7B6913A2F08}"/>
              </a:ext>
            </a:extLst>
          </p:cNvPr>
          <p:cNvSpPr>
            <a:spLocks noGrp="1"/>
          </p:cNvSpPr>
          <p:nvPr>
            <p:ph idx="1"/>
          </p:nvPr>
        </p:nvSpPr>
        <p:spPr>
          <a:xfrm>
            <a:off x="277826" y="1778224"/>
            <a:ext cx="11304574" cy="4525963"/>
          </a:xfrm>
        </p:spPr>
        <p:txBody>
          <a:bodyPr>
            <a:normAutofit/>
          </a:bodyPr>
          <a:lstStyle/>
          <a:p>
            <a:pPr marL="541338" indent="-541338">
              <a:buFont typeface="Wingdings" panose="05000000000000000000" pitchFamily="2" charset="2"/>
              <a:buChar char="Ø"/>
            </a:pPr>
            <a:r>
              <a:rPr lang="en-US" dirty="0" smtClean="0"/>
              <a:t>API </a:t>
            </a:r>
            <a:r>
              <a:rPr lang="en-US" dirty="0"/>
              <a:t>- List </a:t>
            </a:r>
            <a:r>
              <a:rPr lang="en-US" dirty="0" smtClean="0"/>
              <a:t>of details of all components in an OPA in the current released version. </a:t>
            </a:r>
          </a:p>
          <a:p>
            <a:pPr marL="541338" indent="-541338">
              <a:buFont typeface="Wingdings" panose="05000000000000000000" pitchFamily="2" charset="2"/>
              <a:buChar char="Ø"/>
            </a:pPr>
            <a:endParaRPr lang="en-US" dirty="0" smtClean="0"/>
          </a:p>
          <a:p>
            <a:pPr marL="541338" indent="-541338">
              <a:buFont typeface="Wingdings" panose="05000000000000000000" pitchFamily="2" charset="2"/>
              <a:buChar char="Ø"/>
            </a:pPr>
            <a:r>
              <a:rPr lang="en-US" dirty="0" smtClean="0"/>
              <a:t>API - List of all component types and their attributes</a:t>
            </a:r>
          </a:p>
          <a:p>
            <a:pPr marL="541338" indent="-541338">
              <a:buFont typeface="Wingdings" panose="05000000000000000000" pitchFamily="2" charset="2"/>
              <a:buChar char="Ø"/>
            </a:pPr>
            <a:endParaRPr lang="en-US" dirty="0"/>
          </a:p>
          <a:p>
            <a:pPr marL="541338" indent="-541338">
              <a:buFont typeface="Wingdings" panose="05000000000000000000" pitchFamily="2" charset="2"/>
              <a:buChar char="Ø"/>
            </a:pPr>
            <a:r>
              <a:rPr lang="en-US" dirty="0"/>
              <a:t>API - Reverse lookup of </a:t>
            </a:r>
            <a:r>
              <a:rPr lang="en-US" dirty="0" smtClean="0"/>
              <a:t>component name </a:t>
            </a:r>
            <a:r>
              <a:rPr lang="en-US" dirty="0"/>
              <a:t>to get relevant details about it for reporting, metadata etc</a:t>
            </a:r>
            <a:r>
              <a:rPr lang="en-US" dirty="0" smtClean="0"/>
              <a:t>.</a:t>
            </a:r>
            <a:endParaRPr lang="en-US"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73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p:txBody>
          <a:bodyPr>
            <a:normAutofit/>
          </a:bodyPr>
          <a:lstStyle/>
          <a:p>
            <a:r>
              <a:rPr lang="en-US" dirty="0" smtClean="0"/>
              <a:t>Applications using API extracts</a:t>
            </a:r>
            <a:endParaRPr lang="en-US" dirty="0"/>
          </a:p>
        </p:txBody>
      </p:sp>
      <p:sp>
        <p:nvSpPr>
          <p:cNvPr id="3" name="Content Placeholder 2">
            <a:extLst>
              <a:ext uri="{FF2B5EF4-FFF2-40B4-BE49-F238E27FC236}">
                <a16:creationId xmlns:a16="http://schemas.microsoft.com/office/drawing/2014/main" id="{DE9F2273-2C48-714A-B3F2-E7B6913A2F08}"/>
              </a:ext>
            </a:extLst>
          </p:cNvPr>
          <p:cNvSpPr>
            <a:spLocks noGrp="1"/>
          </p:cNvSpPr>
          <p:nvPr>
            <p:ph idx="1"/>
          </p:nvPr>
        </p:nvSpPr>
        <p:spPr>
          <a:xfrm>
            <a:off x="277826" y="2129590"/>
            <a:ext cx="11304574" cy="4525963"/>
          </a:xfrm>
        </p:spPr>
        <p:txBody>
          <a:bodyPr/>
          <a:lstStyle/>
          <a:p>
            <a:pPr marL="541338" indent="-541338">
              <a:buFont typeface="Wingdings" panose="05000000000000000000" pitchFamily="2" charset="2"/>
              <a:buChar char="Ø"/>
            </a:pPr>
            <a:r>
              <a:rPr lang="en-US" dirty="0" smtClean="0"/>
              <a:t>There is a website that has already been created which uses an extract that contains components and component types for a given OPA from CSBS and then adds </a:t>
            </a:r>
            <a:r>
              <a:rPr lang="en-US" dirty="0" err="1" smtClean="0"/>
              <a:t>ui</a:t>
            </a:r>
            <a:r>
              <a:rPr lang="en-US" dirty="0" smtClean="0"/>
              <a:t> resource data on top of it.</a:t>
            </a:r>
          </a:p>
          <a:p>
            <a:pPr marL="541338" indent="-541338">
              <a:buFont typeface="Wingdings" panose="05000000000000000000" pitchFamily="2" charset="2"/>
              <a:buChar char="Ø"/>
            </a:pPr>
            <a:endParaRPr lang="en-US" dirty="0" smtClean="0"/>
          </a:p>
          <a:p>
            <a:pPr marL="541338" indent="-541338">
              <a:buFont typeface="Wingdings" panose="05000000000000000000" pitchFamily="2" charset="2"/>
              <a:buChar char="Ø"/>
            </a:pPr>
            <a:r>
              <a:rPr lang="en-US" dirty="0" smtClean="0"/>
              <a:t>Andraz </a:t>
            </a:r>
            <a:r>
              <a:rPr lang="en-US" dirty="0" err="1" smtClean="0"/>
              <a:t>Pozar</a:t>
            </a:r>
            <a:r>
              <a:rPr lang="en-US" dirty="0" smtClean="0"/>
              <a:t> will explain more in the next talk.</a:t>
            </a:r>
            <a:endParaRPr lang="en-US" dirty="0"/>
          </a:p>
          <a:p>
            <a:endParaRPr lang="en-US"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611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p:txBody>
          <a:bodyPr/>
          <a:lstStyle/>
          <a:p>
            <a:r>
              <a:rPr lang="en-US" dirty="0" smtClean="0"/>
              <a:t>Future Applications using API extracts</a:t>
            </a:r>
            <a:endParaRPr lang="en-US" dirty="0"/>
          </a:p>
        </p:txBody>
      </p:sp>
      <p:sp>
        <p:nvSpPr>
          <p:cNvPr id="3" name="Content Placeholder 2">
            <a:extLst>
              <a:ext uri="{FF2B5EF4-FFF2-40B4-BE49-F238E27FC236}">
                <a16:creationId xmlns:a16="http://schemas.microsoft.com/office/drawing/2014/main" id="{DE9F2273-2C48-714A-B3F2-E7B6913A2F08}"/>
              </a:ext>
            </a:extLst>
          </p:cNvPr>
          <p:cNvSpPr>
            <a:spLocks noGrp="1"/>
          </p:cNvSpPr>
          <p:nvPr>
            <p:ph idx="1"/>
          </p:nvPr>
        </p:nvSpPr>
        <p:spPr>
          <a:xfrm>
            <a:off x="277826" y="2129590"/>
            <a:ext cx="11304574" cy="4525963"/>
          </a:xfrm>
        </p:spPr>
        <p:txBody>
          <a:bodyPr/>
          <a:lstStyle/>
          <a:p>
            <a:pPr marL="541338" indent="-541338">
              <a:buFont typeface="Wingdings" panose="05000000000000000000" pitchFamily="2" charset="2"/>
              <a:buChar char="Ø"/>
            </a:pPr>
            <a:r>
              <a:rPr lang="en-US" dirty="0" smtClean="0"/>
              <a:t>Because </a:t>
            </a:r>
            <a:r>
              <a:rPr lang="en-US" dirty="0"/>
              <a:t>it is the single source for the </a:t>
            </a:r>
            <a:r>
              <a:rPr lang="en-US" dirty="0" smtClean="0"/>
              <a:t>data, the CSBS can be used as a data feed for confluence / internal wiki pages or other documentation pages.</a:t>
            </a:r>
          </a:p>
          <a:p>
            <a:pPr marL="541338" indent="-541338">
              <a:buFont typeface="Wingdings" panose="05000000000000000000" pitchFamily="2" charset="2"/>
              <a:buChar char="Ø"/>
            </a:pPr>
            <a:endParaRPr lang="en-US" dirty="0" smtClean="0"/>
          </a:p>
          <a:p>
            <a:pPr marL="541338" indent="-541338">
              <a:buFont typeface="Wingdings" panose="05000000000000000000" pitchFamily="2" charset="2"/>
              <a:buChar char="Ø"/>
            </a:pPr>
            <a:r>
              <a:rPr lang="en-US" dirty="0" smtClean="0"/>
              <a:t>There is a plan for asset management for the control team which will link to the CSBS as well as other</a:t>
            </a:r>
            <a:endParaRPr lang="en-US" dirty="0"/>
          </a:p>
          <a:p>
            <a:endParaRPr lang="en-US"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166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p:txBody>
          <a:bodyPr/>
          <a:lstStyle/>
          <a:p>
            <a:r>
              <a:rPr lang="en-US" dirty="0" smtClean="0"/>
              <a:t>Other considerations</a:t>
            </a:r>
            <a:endParaRPr lang="en-US" dirty="0"/>
          </a:p>
        </p:txBody>
      </p:sp>
      <p:sp>
        <p:nvSpPr>
          <p:cNvPr id="3" name="Content Placeholder 2">
            <a:extLst>
              <a:ext uri="{FF2B5EF4-FFF2-40B4-BE49-F238E27FC236}">
                <a16:creationId xmlns:a16="http://schemas.microsoft.com/office/drawing/2014/main" id="{DE9F2273-2C48-714A-B3F2-E7B6913A2F08}"/>
              </a:ext>
            </a:extLst>
          </p:cNvPr>
          <p:cNvSpPr>
            <a:spLocks noGrp="1"/>
          </p:cNvSpPr>
          <p:nvPr>
            <p:ph idx="1"/>
          </p:nvPr>
        </p:nvSpPr>
        <p:spPr>
          <a:xfrm>
            <a:off x="277826" y="1940404"/>
            <a:ext cx="11304574" cy="4525963"/>
          </a:xfrm>
        </p:spPr>
        <p:txBody>
          <a:bodyPr/>
          <a:lstStyle/>
          <a:p>
            <a:pPr marL="541338" indent="-541338">
              <a:buFont typeface="Wingdings" panose="05000000000000000000" pitchFamily="2" charset="2"/>
              <a:buChar char="Ø"/>
            </a:pPr>
            <a:r>
              <a:rPr lang="en-US" dirty="0" smtClean="0"/>
              <a:t>Modern programming languages and frameworks like python, </a:t>
            </a:r>
            <a:r>
              <a:rPr lang="en-US" dirty="0" err="1" smtClean="0"/>
              <a:t>reactjs</a:t>
            </a:r>
            <a:r>
              <a:rPr lang="en-US" dirty="0" smtClean="0"/>
              <a:t>, </a:t>
            </a:r>
            <a:r>
              <a:rPr lang="en-US" dirty="0" err="1" smtClean="0"/>
              <a:t>fastapi</a:t>
            </a:r>
            <a:endParaRPr lang="en-US" dirty="0" smtClean="0"/>
          </a:p>
          <a:p>
            <a:pPr marL="541338" indent="-541338">
              <a:buFont typeface="Wingdings" panose="05000000000000000000" pitchFamily="2" charset="2"/>
              <a:buChar char="Ø"/>
            </a:pPr>
            <a:endParaRPr lang="en-US" dirty="0" smtClean="0"/>
          </a:p>
          <a:p>
            <a:pPr marL="541338" indent="-541338">
              <a:buFont typeface="Wingdings" panose="05000000000000000000" pitchFamily="2" charset="2"/>
              <a:buChar char="Ø"/>
            </a:pPr>
            <a:r>
              <a:rPr lang="en-AU" dirty="0" smtClean="0"/>
              <a:t>The primary end user for the data entry will be the controls group, so we use to use common terminology.</a:t>
            </a:r>
            <a:endParaRPr lang="en-AU" dirty="0"/>
          </a:p>
          <a:p>
            <a:pPr marL="541338" indent="-541338">
              <a:buFont typeface="Wingdings" panose="05000000000000000000" pitchFamily="2" charset="2"/>
              <a:buChar char="Ø"/>
            </a:pPr>
            <a:endParaRPr lang="en-US" dirty="0" smtClean="0"/>
          </a:p>
          <a:p>
            <a:pPr marL="541338" indent="-541338">
              <a:buFont typeface="Wingdings" panose="05000000000000000000" pitchFamily="2" charset="2"/>
              <a:buChar char="Ø"/>
            </a:pPr>
            <a:endParaRPr lang="en-US" dirty="0" smtClean="0"/>
          </a:p>
          <a:p>
            <a:pPr marL="0" indent="0">
              <a:buNone/>
            </a:pPr>
            <a:endParaRPr lang="en-US"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015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CSBS User Roles and Permissions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0497773"/>
              </p:ext>
            </p:extLst>
          </p:nvPr>
        </p:nvGraphicFramePr>
        <p:xfrm>
          <a:off x="444441" y="1600200"/>
          <a:ext cx="11266185" cy="3958264"/>
        </p:xfrm>
        <a:graphic>
          <a:graphicData uri="http://schemas.openxmlformats.org/drawingml/2006/table">
            <a:tbl>
              <a:tblPr firstRow="1"/>
              <a:tblGrid>
                <a:gridCol w="1895162">
                  <a:extLst>
                    <a:ext uri="{9D8B030D-6E8A-4147-A177-3AD203B41FA5}">
                      <a16:colId xmlns:a16="http://schemas.microsoft.com/office/drawing/2014/main" val="1866756391"/>
                    </a:ext>
                  </a:extLst>
                </a:gridCol>
                <a:gridCol w="2396358">
                  <a:extLst>
                    <a:ext uri="{9D8B030D-6E8A-4147-A177-3AD203B41FA5}">
                      <a16:colId xmlns:a16="http://schemas.microsoft.com/office/drawing/2014/main" val="1459222783"/>
                    </a:ext>
                  </a:extLst>
                </a:gridCol>
                <a:gridCol w="986922">
                  <a:extLst>
                    <a:ext uri="{9D8B030D-6E8A-4147-A177-3AD203B41FA5}">
                      <a16:colId xmlns:a16="http://schemas.microsoft.com/office/drawing/2014/main" val="3073011171"/>
                    </a:ext>
                  </a:extLst>
                </a:gridCol>
                <a:gridCol w="4721772">
                  <a:extLst>
                    <a:ext uri="{9D8B030D-6E8A-4147-A177-3AD203B41FA5}">
                      <a16:colId xmlns:a16="http://schemas.microsoft.com/office/drawing/2014/main" val="3607845572"/>
                    </a:ext>
                  </a:extLst>
                </a:gridCol>
                <a:gridCol w="1265971">
                  <a:extLst>
                    <a:ext uri="{9D8B030D-6E8A-4147-A177-3AD203B41FA5}">
                      <a16:colId xmlns:a16="http://schemas.microsoft.com/office/drawing/2014/main" val="1207651785"/>
                    </a:ext>
                  </a:extLst>
                </a:gridCol>
              </a:tblGrid>
              <a:tr h="651116">
                <a:tc>
                  <a:txBody>
                    <a:bodyPr/>
                    <a:lstStyle/>
                    <a:p>
                      <a:r>
                        <a:rPr lang="en-AU" sz="1700" dirty="0" smtClean="0"/>
                        <a:t>CSBS User Role</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AU" sz="1700" dirty="0" smtClean="0"/>
                        <a:t>Users</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AU" sz="1700" dirty="0" smtClean="0"/>
                        <a:t>Login required</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AU" sz="1700" dirty="0" smtClean="0"/>
                        <a:t>Has write access to</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AU" sz="1700" dirty="0" smtClean="0"/>
                        <a:t>Has read access to</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80376630"/>
                  </a:ext>
                </a:extLst>
              </a:tr>
              <a:tr h="693683">
                <a:tc>
                  <a:txBody>
                    <a:bodyPr/>
                    <a:lstStyle/>
                    <a:p>
                      <a:r>
                        <a:rPr lang="en-AU" sz="1700"/>
                        <a:t>Other</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a:t>Anyone with access to the website</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a:t>NO</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a:t>Nothing</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a:t>Everything</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194706"/>
                  </a:ext>
                </a:extLst>
              </a:tr>
              <a:tr h="1500877">
                <a:tc>
                  <a:txBody>
                    <a:bodyPr/>
                    <a:lstStyle/>
                    <a:p>
                      <a:r>
                        <a:rPr lang="en-AU" sz="1700" dirty="0"/>
                        <a:t>Controls Engineer</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a:t>Control Systems, PLC and Accelerator Controls and Support teams</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a:t>YES</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smtClean="0"/>
                        <a:t>Create/update/delete</a:t>
                      </a:r>
                      <a:r>
                        <a:rPr lang="en-AU" sz="1700" dirty="0"/>
                        <a:t> </a:t>
                      </a:r>
                      <a:r>
                        <a:rPr lang="en-AU" sz="1700" dirty="0" smtClean="0"/>
                        <a:t>components including hierarchies. Finalising</a:t>
                      </a:r>
                      <a:r>
                        <a:rPr lang="en-AU" sz="1700" baseline="0" dirty="0" smtClean="0"/>
                        <a:t> drafts and changing the released version of an OPA.</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a:t>Everything</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856426"/>
                  </a:ext>
                </a:extLst>
              </a:tr>
              <a:tr h="1112588">
                <a:tc>
                  <a:txBody>
                    <a:bodyPr/>
                    <a:lstStyle/>
                    <a:p>
                      <a:r>
                        <a:rPr lang="en-AU" sz="1700" dirty="0"/>
                        <a:t>Type Keeper</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smtClean="0"/>
                        <a:t>Accelerator Controls and PLC Manager</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a:t>YES</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smtClean="0"/>
                        <a:t>Create/update/delete components types </a:t>
                      </a:r>
                      <a:r>
                        <a:rPr lang="en-AU" sz="1700" dirty="0"/>
                        <a:t>and </a:t>
                      </a:r>
                      <a:r>
                        <a:rPr lang="en-AU" sz="1700" dirty="0" smtClean="0"/>
                        <a:t>components plus all the same permissions as a Controls Engineer.</a:t>
                      </a:r>
                      <a:endParaRPr lang="en-AU" sz="1700" dirty="0"/>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700" dirty="0"/>
                        <a:t>Everything</a:t>
                      </a:r>
                    </a:p>
                  </a:txBody>
                  <a:tcPr marL="88744" marR="88744" marT="44372" marB="443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830410"/>
                  </a:ext>
                </a:extLst>
              </a:tr>
            </a:tbl>
          </a:graphicData>
        </a:graphic>
      </p:graphicFrame>
      <p:sp>
        <p:nvSpPr>
          <p:cNvPr id="6" name="TextBox 5"/>
          <p:cNvSpPr txBox="1"/>
          <p:nvPr/>
        </p:nvSpPr>
        <p:spPr>
          <a:xfrm>
            <a:off x="444441" y="6299901"/>
            <a:ext cx="7567358" cy="369332"/>
          </a:xfrm>
          <a:prstGeom prst="rect">
            <a:avLst/>
          </a:prstGeom>
          <a:solidFill>
            <a:schemeClr val="bg1">
              <a:lumMod val="95000"/>
            </a:schemeClr>
          </a:solidFill>
        </p:spPr>
        <p:txBody>
          <a:bodyPr wrap="square" rtlCol="0">
            <a:spAutoFit/>
          </a:bodyPr>
          <a:lstStyle/>
          <a:p>
            <a:r>
              <a:rPr lang="en-AU" dirty="0" smtClean="0"/>
              <a:t>Note: Website is only available when connected on the Synchrotron network</a:t>
            </a:r>
            <a:endParaRPr lang="en-AU" dirty="0"/>
          </a:p>
        </p:txBody>
      </p:sp>
    </p:spTree>
    <p:extLst>
      <p:ext uri="{BB962C8B-B14F-4D97-AF65-F5344CB8AC3E}">
        <p14:creationId xmlns:p14="http://schemas.microsoft.com/office/powerpoint/2010/main" val="2974931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26" y="96613"/>
            <a:ext cx="11304574" cy="742113"/>
          </a:xfrm>
        </p:spPr>
        <p:txBody>
          <a:bodyPr/>
          <a:lstStyle/>
          <a:p>
            <a:r>
              <a:rPr lang="en-AU" dirty="0" smtClean="0"/>
              <a:t>Data Entry - GUI</a:t>
            </a:r>
            <a:endParaRPr lang="en-AU"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826" y="886466"/>
            <a:ext cx="9821319" cy="5550068"/>
          </a:xfrm>
        </p:spPr>
      </p:pic>
    </p:spTree>
    <p:extLst>
      <p:ext uri="{BB962C8B-B14F-4D97-AF65-F5344CB8AC3E}">
        <p14:creationId xmlns:p14="http://schemas.microsoft.com/office/powerpoint/2010/main" val="2633293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Toggle Title</a:t>
            </a:r>
            <a:endParaRPr lang="en-AU" dirty="0"/>
          </a:p>
        </p:txBody>
      </p:sp>
      <p:pic>
        <p:nvPicPr>
          <p:cNvPr id="4" name="Content Placeholder 3"/>
          <p:cNvPicPr>
            <a:picLocks noGrp="1" noChangeAspect="1"/>
          </p:cNvPicPr>
          <p:nvPr>
            <p:ph idx="1"/>
          </p:nvPr>
        </p:nvPicPr>
        <p:blipFill>
          <a:blip r:embed="rId3"/>
          <a:stretch>
            <a:fillRect/>
          </a:stretch>
        </p:blipFill>
        <p:spPr>
          <a:xfrm>
            <a:off x="371117" y="1497725"/>
            <a:ext cx="3533254" cy="4895192"/>
          </a:xfrm>
          <a:prstGeom prst="rect">
            <a:avLst/>
          </a:prstGeom>
        </p:spPr>
      </p:pic>
      <p:pic>
        <p:nvPicPr>
          <p:cNvPr id="5" name="Picture 4"/>
          <p:cNvPicPr>
            <a:picLocks noChangeAspect="1"/>
          </p:cNvPicPr>
          <p:nvPr/>
        </p:nvPicPr>
        <p:blipFill>
          <a:blip r:embed="rId4"/>
          <a:stretch>
            <a:fillRect/>
          </a:stretch>
        </p:blipFill>
        <p:spPr>
          <a:xfrm>
            <a:off x="5711097" y="1554738"/>
            <a:ext cx="3456551" cy="4819376"/>
          </a:xfrm>
          <a:prstGeom prst="rect">
            <a:avLst/>
          </a:prstGeom>
        </p:spPr>
      </p:pic>
    </p:spTree>
    <p:extLst>
      <p:ext uri="{BB962C8B-B14F-4D97-AF65-F5344CB8AC3E}">
        <p14:creationId xmlns:p14="http://schemas.microsoft.com/office/powerpoint/2010/main" val="1515399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Entry - List</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951" y="1734207"/>
            <a:ext cx="10024940" cy="4659969"/>
          </a:xfrm>
        </p:spPr>
      </p:pic>
      <p:sp>
        <p:nvSpPr>
          <p:cNvPr id="5" name="Rectangle 4">
            <a:extLst>
              <a:ext uri="{FF2B5EF4-FFF2-40B4-BE49-F238E27FC236}">
                <a16:creationId xmlns:a16="http://schemas.microsoft.com/office/drawing/2014/main" id="{E840417F-6BE1-7046-99DE-331BD8BDDDDD}"/>
              </a:ext>
            </a:extLst>
          </p:cNvPr>
          <p:cNvSpPr/>
          <p:nvPr/>
        </p:nvSpPr>
        <p:spPr>
          <a:xfrm>
            <a:off x="403950" y="1371240"/>
            <a:ext cx="678426" cy="45719"/>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1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Entry - Edit</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813" y="1840468"/>
            <a:ext cx="11304587" cy="4045427"/>
          </a:xfrm>
        </p:spPr>
      </p:pic>
      <p:sp>
        <p:nvSpPr>
          <p:cNvPr id="5" name="Rectangle 4">
            <a:extLst>
              <a:ext uri="{FF2B5EF4-FFF2-40B4-BE49-F238E27FC236}">
                <a16:creationId xmlns:a16="http://schemas.microsoft.com/office/drawing/2014/main" id="{E840417F-6BE1-7046-99DE-331BD8BDDDDD}"/>
              </a:ext>
            </a:extLst>
          </p:cNvPr>
          <p:cNvSpPr/>
          <p:nvPr/>
        </p:nvSpPr>
        <p:spPr>
          <a:xfrm>
            <a:off x="396067" y="1371240"/>
            <a:ext cx="678426" cy="45719"/>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45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Versions</a:t>
            </a:r>
            <a:endParaRPr lang="en-AU" dirty="0"/>
          </a:p>
        </p:txBody>
      </p:sp>
      <p:pic>
        <p:nvPicPr>
          <p:cNvPr id="7" name="Content Placeholder 6"/>
          <p:cNvPicPr>
            <a:picLocks noGrp="1" noChangeAspect="1"/>
          </p:cNvPicPr>
          <p:nvPr>
            <p:ph idx="1"/>
          </p:nvPr>
        </p:nvPicPr>
        <p:blipFill>
          <a:blip r:embed="rId3"/>
          <a:stretch>
            <a:fillRect/>
          </a:stretch>
        </p:blipFill>
        <p:spPr>
          <a:xfrm>
            <a:off x="277826" y="1700942"/>
            <a:ext cx="11304587" cy="2490285"/>
          </a:xfrm>
          <a:prstGeom prst="rect">
            <a:avLst/>
          </a:prstGeom>
        </p:spPr>
      </p:pic>
      <p:sp>
        <p:nvSpPr>
          <p:cNvPr id="8" name="Rectangle 7">
            <a:extLst>
              <a:ext uri="{FF2B5EF4-FFF2-40B4-BE49-F238E27FC236}">
                <a16:creationId xmlns:a16="http://schemas.microsoft.com/office/drawing/2014/main" id="{E840417F-6BE1-7046-99DE-331BD8BDDDDD}"/>
              </a:ext>
            </a:extLst>
          </p:cNvPr>
          <p:cNvSpPr/>
          <p:nvPr/>
        </p:nvSpPr>
        <p:spPr>
          <a:xfrm>
            <a:off x="277826" y="1371240"/>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69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a:xfrm>
            <a:off x="277840" y="0"/>
            <a:ext cx="11304574" cy="833829"/>
          </a:xfrm>
        </p:spPr>
        <p:txBody>
          <a:bodyPr/>
          <a:lstStyle/>
          <a:p>
            <a:r>
              <a:rPr lang="en-US" dirty="0" smtClean="0"/>
              <a:t>Glossary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6713229"/>
              </p:ext>
            </p:extLst>
          </p:nvPr>
        </p:nvGraphicFramePr>
        <p:xfrm>
          <a:off x="277826" y="1141270"/>
          <a:ext cx="11304588" cy="4934274"/>
        </p:xfrm>
        <a:graphic>
          <a:graphicData uri="http://schemas.openxmlformats.org/drawingml/2006/table">
            <a:tbl>
              <a:tblPr firstRow="1" bandRow="1">
                <a:tableStyleId>{5C22544A-7EE6-4342-B048-85BDC9FD1C3A}</a:tableStyleId>
              </a:tblPr>
              <a:tblGrid>
                <a:gridCol w="1176622">
                  <a:extLst>
                    <a:ext uri="{9D8B030D-6E8A-4147-A177-3AD203B41FA5}">
                      <a16:colId xmlns:a16="http://schemas.microsoft.com/office/drawing/2014/main" val="2022635665"/>
                    </a:ext>
                  </a:extLst>
                </a:gridCol>
                <a:gridCol w="6259651">
                  <a:extLst>
                    <a:ext uri="{9D8B030D-6E8A-4147-A177-3AD203B41FA5}">
                      <a16:colId xmlns:a16="http://schemas.microsoft.com/office/drawing/2014/main" val="1713735464"/>
                    </a:ext>
                  </a:extLst>
                </a:gridCol>
                <a:gridCol w="3868315">
                  <a:extLst>
                    <a:ext uri="{9D8B030D-6E8A-4147-A177-3AD203B41FA5}">
                      <a16:colId xmlns:a16="http://schemas.microsoft.com/office/drawing/2014/main" val="3185264418"/>
                    </a:ext>
                  </a:extLst>
                </a:gridCol>
              </a:tblGrid>
              <a:tr h="337781">
                <a:tc>
                  <a:txBody>
                    <a:bodyPr/>
                    <a:lstStyle/>
                    <a:p>
                      <a:r>
                        <a:rPr lang="en-US" dirty="0" smtClean="0"/>
                        <a:t>Term</a:t>
                      </a:r>
                      <a:endParaRPr lang="en-US" dirty="0"/>
                    </a:p>
                  </a:txBody>
                  <a:tcPr/>
                </a:tc>
                <a:tc>
                  <a:txBody>
                    <a:bodyPr/>
                    <a:lstStyle/>
                    <a:p>
                      <a:r>
                        <a:rPr lang="en-US" dirty="0" smtClean="0"/>
                        <a:t>Definition</a:t>
                      </a:r>
                      <a:endParaRPr lang="en-US" dirty="0"/>
                    </a:p>
                  </a:txBody>
                  <a:tcPr/>
                </a:tc>
                <a:tc>
                  <a:txBody>
                    <a:bodyPr/>
                    <a:lstStyle/>
                    <a:p>
                      <a:r>
                        <a:rPr lang="en-US" dirty="0" smtClean="0"/>
                        <a:t>Examples</a:t>
                      </a:r>
                      <a:endParaRPr lang="en-US" dirty="0"/>
                    </a:p>
                  </a:txBody>
                  <a:tcPr/>
                </a:tc>
                <a:extLst>
                  <a:ext uri="{0D108BD9-81ED-4DB2-BD59-A6C34878D82A}">
                    <a16:rowId xmlns:a16="http://schemas.microsoft.com/office/drawing/2014/main" val="3468106489"/>
                  </a:ext>
                </a:extLst>
              </a:tr>
              <a:tr h="561110">
                <a:tc>
                  <a:txBody>
                    <a:bodyPr/>
                    <a:lstStyle/>
                    <a:p>
                      <a:r>
                        <a:rPr lang="en-US" sz="1600" dirty="0" smtClean="0"/>
                        <a:t>OPA</a:t>
                      </a:r>
                      <a:endParaRPr lang="en-US" sz="1600" dirty="0"/>
                    </a:p>
                  </a:txBody>
                  <a:tcPr/>
                </a:tc>
                <a:tc>
                  <a:txBody>
                    <a:bodyPr/>
                    <a:lstStyle/>
                    <a:p>
                      <a:r>
                        <a:rPr lang="en-US" sz="1600" dirty="0" smtClean="0"/>
                        <a:t>Operational Area – another</a:t>
                      </a:r>
                      <a:r>
                        <a:rPr lang="en-US" sz="1600" baseline="0" dirty="0" smtClean="0"/>
                        <a:t> name for a </a:t>
                      </a:r>
                      <a:r>
                        <a:rPr lang="en-US" sz="1600" dirty="0" smtClean="0"/>
                        <a:t>beamline. </a:t>
                      </a:r>
                      <a:endParaRPr lang="en-US" sz="1600" dirty="0"/>
                    </a:p>
                  </a:txBody>
                  <a:tcPr/>
                </a:tc>
                <a:tc>
                  <a:txBody>
                    <a:bodyPr/>
                    <a:lstStyle/>
                    <a:p>
                      <a:r>
                        <a:rPr lang="en-US" sz="1600" dirty="0" smtClean="0"/>
                        <a:t>Infrared</a:t>
                      </a:r>
                      <a:r>
                        <a:rPr lang="en-US" sz="1600" baseline="0" dirty="0" smtClean="0"/>
                        <a:t> Beamline</a:t>
                      </a:r>
                      <a:endParaRPr lang="en-US" sz="1600" dirty="0"/>
                    </a:p>
                  </a:txBody>
                  <a:tcPr/>
                </a:tc>
                <a:extLst>
                  <a:ext uri="{0D108BD9-81ED-4DB2-BD59-A6C34878D82A}">
                    <a16:rowId xmlns:a16="http://schemas.microsoft.com/office/drawing/2014/main" val="2330638838"/>
                  </a:ext>
                </a:extLst>
              </a:tr>
              <a:tr h="527774">
                <a:tc>
                  <a:txBody>
                    <a:bodyPr/>
                    <a:lstStyle/>
                    <a:p>
                      <a:r>
                        <a:rPr lang="en-US" sz="1600" dirty="0" smtClean="0"/>
                        <a:t>Host</a:t>
                      </a:r>
                      <a:endParaRPr lang="en-US" sz="1600" dirty="0"/>
                    </a:p>
                  </a:txBody>
                  <a:tcPr/>
                </a:tc>
                <a:tc>
                  <a:txBody>
                    <a:bodyPr/>
                    <a:lstStyle/>
                    <a:p>
                      <a:r>
                        <a:rPr lang="en-US" sz="1600" dirty="0" smtClean="0"/>
                        <a:t>Computer</a:t>
                      </a:r>
                      <a:r>
                        <a:rPr lang="en-US" sz="1600" baseline="0" dirty="0" smtClean="0"/>
                        <a:t> used as a</a:t>
                      </a:r>
                      <a:r>
                        <a:rPr lang="en-US" sz="1600" dirty="0" smtClean="0"/>
                        <a:t> host</a:t>
                      </a:r>
                      <a:endParaRPr lang="en-US" sz="1600" dirty="0"/>
                    </a:p>
                  </a:txBody>
                  <a:tcPr/>
                </a:tc>
                <a:tc>
                  <a:txBody>
                    <a:bodyPr/>
                    <a:lstStyle/>
                    <a:p>
                      <a:pPr algn="l"/>
                      <a:r>
                        <a:rPr lang="en-US" sz="1600" dirty="0" smtClean="0"/>
                        <a:t>Virtual machine</a:t>
                      </a:r>
                      <a:endParaRPr lang="en-US" sz="1600" dirty="0"/>
                    </a:p>
                  </a:txBody>
                  <a:tcPr/>
                </a:tc>
                <a:extLst>
                  <a:ext uri="{0D108BD9-81ED-4DB2-BD59-A6C34878D82A}">
                    <a16:rowId xmlns:a16="http://schemas.microsoft.com/office/drawing/2014/main" val="2479042693"/>
                  </a:ext>
                </a:extLst>
              </a:tr>
              <a:tr h="447995">
                <a:tc>
                  <a:txBody>
                    <a:bodyPr/>
                    <a:lstStyle/>
                    <a:p>
                      <a:r>
                        <a:rPr lang="en-US" sz="1600" dirty="0" smtClean="0"/>
                        <a:t>IOC</a:t>
                      </a:r>
                      <a:endParaRPr lang="en-US" sz="1600" dirty="0"/>
                    </a:p>
                  </a:txBody>
                  <a:tcPr/>
                </a:tc>
                <a:tc>
                  <a:txBody>
                    <a:bodyPr/>
                    <a:lstStyle/>
                    <a:p>
                      <a:r>
                        <a:rPr lang="en-US" sz="1600" dirty="0" smtClean="0"/>
                        <a:t>EPICS application. Uses internal database</a:t>
                      </a:r>
                      <a:endParaRPr lang="en-US" sz="1600" dirty="0"/>
                    </a:p>
                  </a:txBody>
                  <a:tcPr/>
                </a:tc>
                <a:tc>
                  <a:txBody>
                    <a:bodyPr/>
                    <a:lstStyle/>
                    <a:p>
                      <a:r>
                        <a:rPr lang="en-US" sz="1600" dirty="0" smtClean="0"/>
                        <a:t>Area Detector, Motor, </a:t>
                      </a:r>
                      <a:endParaRPr lang="en-US" sz="1600" dirty="0"/>
                    </a:p>
                  </a:txBody>
                  <a:tcPr/>
                </a:tc>
                <a:extLst>
                  <a:ext uri="{0D108BD9-81ED-4DB2-BD59-A6C34878D82A}">
                    <a16:rowId xmlns:a16="http://schemas.microsoft.com/office/drawing/2014/main" val="1736945383"/>
                  </a:ext>
                </a:extLst>
              </a:tr>
              <a:tr h="650512">
                <a:tc>
                  <a:txBody>
                    <a:bodyPr/>
                    <a:lstStyle/>
                    <a:p>
                      <a:r>
                        <a:rPr lang="en-US" sz="1600" dirty="0" smtClean="0"/>
                        <a:t>Assembly</a:t>
                      </a:r>
                      <a:endParaRPr lang="en-US" sz="1600" dirty="0"/>
                    </a:p>
                  </a:txBody>
                  <a:tcPr/>
                </a:tc>
                <a:tc>
                  <a:txBody>
                    <a:bodyPr/>
                    <a:lstStyle/>
                    <a:p>
                      <a:r>
                        <a:rPr lang="en-US" sz="1600" dirty="0" smtClean="0"/>
                        <a:t>Collection of devices which are physically, functionally or logically connected. Can have multiple levels</a:t>
                      </a:r>
                      <a:r>
                        <a:rPr lang="en-US" sz="1600" baseline="0" dirty="0" smtClean="0"/>
                        <a:t> of sub assemblies</a:t>
                      </a:r>
                      <a:endParaRPr lang="en-US" sz="1600" dirty="0"/>
                    </a:p>
                  </a:txBody>
                  <a:tcPr/>
                </a:tc>
                <a:tc>
                  <a:txBody>
                    <a:bodyPr/>
                    <a:lstStyle/>
                    <a:p>
                      <a:r>
                        <a:rPr lang="en-US" sz="1600" dirty="0" smtClean="0"/>
                        <a:t>Vertical focusing mirror (VFM), Linear Stage</a:t>
                      </a:r>
                      <a:endParaRPr lang="en-US" sz="1600" dirty="0"/>
                    </a:p>
                  </a:txBody>
                  <a:tcPr/>
                </a:tc>
                <a:extLst>
                  <a:ext uri="{0D108BD9-81ED-4DB2-BD59-A6C34878D82A}">
                    <a16:rowId xmlns:a16="http://schemas.microsoft.com/office/drawing/2014/main" val="3294926868"/>
                  </a:ext>
                </a:extLst>
              </a:tr>
              <a:tr h="662787">
                <a:tc>
                  <a:txBody>
                    <a:bodyPr/>
                    <a:lstStyle/>
                    <a:p>
                      <a:r>
                        <a:rPr lang="en-US" sz="1600" dirty="0" smtClean="0"/>
                        <a:t>Controller</a:t>
                      </a:r>
                      <a:endParaRPr lang="en-US" sz="1600" dirty="0"/>
                    </a:p>
                  </a:txBody>
                  <a:tcPr/>
                </a:tc>
                <a:tc>
                  <a:txBody>
                    <a:bodyPr/>
                    <a:lstStyle/>
                    <a:p>
                      <a:r>
                        <a:rPr lang="en-US" sz="1600" dirty="0" smtClean="0"/>
                        <a:t>Implements and interprets the communications protocol to and from the IOC. It reads and controls the devices.</a:t>
                      </a:r>
                      <a:endParaRPr lang="en-US" sz="1600" dirty="0"/>
                    </a:p>
                  </a:txBody>
                  <a:tcPr/>
                </a:tc>
                <a:tc>
                  <a:txBody>
                    <a:bodyPr/>
                    <a:lstStyle/>
                    <a:p>
                      <a:r>
                        <a:rPr lang="it-IT" sz="1600" dirty="0" smtClean="0"/>
                        <a:t>Motor controller, Temperature controller,</a:t>
                      </a:r>
                      <a:endParaRPr lang="en-US" sz="1600" dirty="0"/>
                    </a:p>
                  </a:txBody>
                  <a:tcPr/>
                </a:tc>
                <a:extLst>
                  <a:ext uri="{0D108BD9-81ED-4DB2-BD59-A6C34878D82A}">
                    <a16:rowId xmlns:a16="http://schemas.microsoft.com/office/drawing/2014/main" val="2726471719"/>
                  </a:ext>
                </a:extLst>
              </a:tr>
              <a:tr h="668924">
                <a:tc>
                  <a:txBody>
                    <a:bodyPr/>
                    <a:lstStyle/>
                    <a:p>
                      <a:r>
                        <a:rPr lang="en-US" sz="1600" dirty="0" smtClean="0"/>
                        <a:t>Device</a:t>
                      </a:r>
                      <a:endParaRPr lang="en-US" sz="1600" dirty="0"/>
                    </a:p>
                  </a:txBody>
                  <a:tcPr/>
                </a:tc>
                <a:tc>
                  <a:txBody>
                    <a:bodyPr/>
                    <a:lstStyle/>
                    <a:p>
                      <a:r>
                        <a:rPr lang="en-US" sz="1600" dirty="0" smtClean="0"/>
                        <a:t>Usually physical hardware to measure or control some physical property. Usually linked to a PV</a:t>
                      </a:r>
                      <a:endParaRPr lang="en-US" sz="1600" dirty="0"/>
                    </a:p>
                  </a:txBody>
                  <a:tcPr/>
                </a:tc>
                <a:tc>
                  <a:txBody>
                    <a:bodyPr/>
                    <a:lstStyle/>
                    <a:p>
                      <a:r>
                        <a:rPr lang="en-US" sz="1600" dirty="0" smtClean="0"/>
                        <a:t>Thermocouple, Motor, axis  Gauge, Detector</a:t>
                      </a:r>
                      <a:endParaRPr lang="en-US" sz="1600" dirty="0"/>
                    </a:p>
                  </a:txBody>
                  <a:tcPr/>
                </a:tc>
                <a:extLst>
                  <a:ext uri="{0D108BD9-81ED-4DB2-BD59-A6C34878D82A}">
                    <a16:rowId xmlns:a16="http://schemas.microsoft.com/office/drawing/2014/main" val="3325995524"/>
                  </a:ext>
                </a:extLst>
              </a:tr>
              <a:tr h="546185">
                <a:tc>
                  <a:txBody>
                    <a:bodyPr/>
                    <a:lstStyle/>
                    <a:p>
                      <a:r>
                        <a:rPr lang="en-US" sz="1600" dirty="0" smtClean="0"/>
                        <a:t>Component</a:t>
                      </a:r>
                      <a:endParaRPr lang="en-US" sz="1600" dirty="0"/>
                    </a:p>
                  </a:txBody>
                  <a:tcPr/>
                </a:tc>
                <a:tc>
                  <a:txBody>
                    <a:bodyPr/>
                    <a:lstStyle/>
                    <a:p>
                      <a:r>
                        <a:rPr lang="en-US" sz="1600" dirty="0" smtClean="0"/>
                        <a:t>Component in an OPA, also called an Instance</a:t>
                      </a:r>
                      <a:endParaRPr lang="en-US" sz="1600" dirty="0"/>
                    </a:p>
                  </a:txBody>
                  <a:tcPr/>
                </a:tc>
                <a:tc>
                  <a:txBody>
                    <a:bodyPr/>
                    <a:lstStyle/>
                    <a:p>
                      <a:r>
                        <a:rPr lang="en-US" sz="1600" dirty="0" smtClean="0"/>
                        <a:t>Controller, Device</a:t>
                      </a:r>
                      <a:endParaRPr lang="en-US" sz="1600" dirty="0"/>
                    </a:p>
                  </a:txBody>
                  <a:tcPr/>
                </a:tc>
                <a:extLst>
                  <a:ext uri="{0D108BD9-81ED-4DB2-BD59-A6C34878D82A}">
                    <a16:rowId xmlns:a16="http://schemas.microsoft.com/office/drawing/2014/main" val="2660519332"/>
                  </a:ext>
                </a:extLst>
              </a:tr>
              <a:tr h="503227">
                <a:tc>
                  <a:txBody>
                    <a:bodyPr/>
                    <a:lstStyle/>
                    <a:p>
                      <a:r>
                        <a:rPr lang="en-US" sz="1600" dirty="0" smtClean="0"/>
                        <a:t>Type</a:t>
                      </a:r>
                      <a:endParaRPr lang="en-US" sz="1600" dirty="0"/>
                    </a:p>
                  </a:txBody>
                  <a:tcPr/>
                </a:tc>
                <a:tc>
                  <a:txBody>
                    <a:bodyPr/>
                    <a:lstStyle/>
                    <a:p>
                      <a:r>
                        <a:rPr lang="en-US" sz="1600" dirty="0" smtClean="0"/>
                        <a:t>Component type, also called a Class</a:t>
                      </a:r>
                      <a:endParaRPr lang="en-US" sz="1600" dirty="0"/>
                    </a:p>
                  </a:txBody>
                  <a:tcPr/>
                </a:tc>
                <a:tc>
                  <a:txBody>
                    <a:bodyPr/>
                    <a:lstStyle/>
                    <a:p>
                      <a:r>
                        <a:rPr lang="en-US" sz="1600" dirty="0" smtClean="0"/>
                        <a:t>Controller Type, Device Type</a:t>
                      </a:r>
                      <a:endParaRPr lang="en-US" sz="1600" dirty="0"/>
                    </a:p>
                  </a:txBody>
                  <a:tcPr/>
                </a:tc>
                <a:extLst>
                  <a:ext uri="{0D108BD9-81ED-4DB2-BD59-A6C34878D82A}">
                    <a16:rowId xmlns:a16="http://schemas.microsoft.com/office/drawing/2014/main" val="2979827133"/>
                  </a:ext>
                </a:extLst>
              </a:tr>
            </a:tbl>
          </a:graphicData>
        </a:graphic>
      </p:graphicFrame>
      <p:sp>
        <p:nvSpPr>
          <p:cNvPr id="4" name="Rectangle 3">
            <a:extLst>
              <a:ext uri="{FF2B5EF4-FFF2-40B4-BE49-F238E27FC236}">
                <a16:creationId xmlns:a16="http://schemas.microsoft.com/office/drawing/2014/main" id="{E840417F-6BE1-7046-99DE-331BD8BDDDDD}"/>
              </a:ext>
            </a:extLst>
          </p:cNvPr>
          <p:cNvSpPr/>
          <p:nvPr/>
        </p:nvSpPr>
        <p:spPr>
          <a:xfrm>
            <a:off x="277826" y="958053"/>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90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idx="1"/>
          </p:nvPr>
        </p:nvSpPr>
        <p:spPr/>
        <p:txBody>
          <a:bodyPr/>
          <a:lstStyle/>
          <a:p>
            <a:pPr marL="0" indent="0">
              <a:buNone/>
            </a:pPr>
            <a:r>
              <a:rPr lang="en-AU" dirty="0" smtClean="0"/>
              <a:t>CSBS Provides</a:t>
            </a:r>
          </a:p>
          <a:p>
            <a:pPr marL="536575" indent="-536575">
              <a:buFont typeface="Wingdings" panose="05000000000000000000" pitchFamily="2" charset="2"/>
              <a:buChar char="Ø"/>
            </a:pPr>
            <a:endParaRPr lang="en-AU" dirty="0" smtClean="0"/>
          </a:p>
          <a:p>
            <a:pPr marL="536575" indent="-536575">
              <a:buFont typeface="Wingdings" panose="05000000000000000000" pitchFamily="2" charset="2"/>
              <a:buChar char="Ø"/>
            </a:pPr>
            <a:r>
              <a:rPr lang="en-AU" dirty="0" smtClean="0"/>
              <a:t>Single source of truth</a:t>
            </a:r>
          </a:p>
          <a:p>
            <a:pPr marL="536575" indent="-536575">
              <a:buFont typeface="Wingdings" panose="05000000000000000000" pitchFamily="2" charset="2"/>
              <a:buChar char="Ø"/>
            </a:pPr>
            <a:endParaRPr lang="en-AU" dirty="0"/>
          </a:p>
          <a:p>
            <a:pPr marL="536575" indent="-536575">
              <a:buFont typeface="Wingdings" panose="05000000000000000000" pitchFamily="2" charset="2"/>
              <a:buChar char="Ø"/>
            </a:pPr>
            <a:r>
              <a:rPr lang="en-AU" dirty="0" smtClean="0"/>
              <a:t>Consistency across all OPAs, including name convention</a:t>
            </a:r>
          </a:p>
          <a:p>
            <a:pPr marL="536575" indent="-536575">
              <a:buFont typeface="Wingdings" panose="05000000000000000000" pitchFamily="2" charset="2"/>
              <a:buChar char="Ø"/>
            </a:pPr>
            <a:endParaRPr lang="en-AU" dirty="0"/>
          </a:p>
          <a:p>
            <a:pPr marL="536575" indent="-536575">
              <a:buFont typeface="Wingdings" panose="05000000000000000000" pitchFamily="2" charset="2"/>
              <a:buChar char="Ø"/>
            </a:pPr>
            <a:r>
              <a:rPr lang="en-AU" dirty="0" smtClean="0"/>
              <a:t>Extract API available to underpin experiment control</a:t>
            </a:r>
            <a:endParaRPr lang="en-AU" dirty="0"/>
          </a:p>
        </p:txBody>
      </p:sp>
    </p:spTree>
    <p:extLst>
      <p:ext uri="{BB962C8B-B14F-4D97-AF65-F5344CB8AC3E}">
        <p14:creationId xmlns:p14="http://schemas.microsoft.com/office/powerpoint/2010/main" val="3287547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755A-9BEB-7543-B743-C5519403C232}"/>
              </a:ext>
            </a:extLst>
          </p:cNvPr>
          <p:cNvSpPr>
            <a:spLocks noGrp="1"/>
          </p:cNvSpPr>
          <p:nvPr>
            <p:ph type="ctrTitle"/>
          </p:nvPr>
        </p:nvSpPr>
        <p:spPr/>
        <p:txBody>
          <a:bodyPr/>
          <a:lstStyle/>
          <a:p>
            <a:r>
              <a:rPr lang="en-US" dirty="0" smtClean="0"/>
              <a:t>Thank you</a:t>
            </a:r>
            <a:endParaRPr lang="en-US" dirty="0"/>
          </a:p>
        </p:txBody>
      </p:sp>
      <p:sp>
        <p:nvSpPr>
          <p:cNvPr id="3" name="Subtitle 2">
            <a:extLst>
              <a:ext uri="{FF2B5EF4-FFF2-40B4-BE49-F238E27FC236}">
                <a16:creationId xmlns:a16="http://schemas.microsoft.com/office/drawing/2014/main" id="{82D3695B-117E-594D-8E03-BFE1D6D913B1}"/>
              </a:ext>
            </a:extLst>
          </p:cNvPr>
          <p:cNvSpPr>
            <a:spLocks noGrp="1"/>
          </p:cNvSpPr>
          <p:nvPr>
            <p:ph type="subTitle" idx="1"/>
          </p:nvPr>
        </p:nvSpPr>
        <p:spPr/>
        <p:txBody>
          <a:bodyPr/>
          <a:lstStyle/>
          <a:p>
            <a:r>
              <a:rPr lang="en-US" dirty="0" smtClean="0"/>
              <a:t>Questions and Comments</a:t>
            </a:r>
            <a:endParaRPr lang="en-US" dirty="0"/>
          </a:p>
        </p:txBody>
      </p:sp>
    </p:spTree>
    <p:extLst>
      <p:ext uri="{BB962C8B-B14F-4D97-AF65-F5344CB8AC3E}">
        <p14:creationId xmlns:p14="http://schemas.microsoft.com/office/powerpoint/2010/main" val="390914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now</a:t>
            </a:r>
            <a:endParaRPr lang="en-AU" dirty="0"/>
          </a:p>
        </p:txBody>
      </p:sp>
      <p:sp>
        <p:nvSpPr>
          <p:cNvPr id="3" name="Content Placeholder 2"/>
          <p:cNvSpPr>
            <a:spLocks noGrp="1"/>
          </p:cNvSpPr>
          <p:nvPr>
            <p:ph idx="1"/>
          </p:nvPr>
        </p:nvSpPr>
        <p:spPr>
          <a:xfrm>
            <a:off x="277826" y="1778224"/>
            <a:ext cx="11304574" cy="4525963"/>
          </a:xfrm>
        </p:spPr>
        <p:txBody>
          <a:bodyPr>
            <a:normAutofit/>
          </a:bodyPr>
          <a:lstStyle/>
          <a:p>
            <a:pPr marL="0" indent="0">
              <a:buNone/>
            </a:pPr>
            <a:r>
              <a:rPr lang="en-US" sz="4000" dirty="0"/>
              <a:t>The </a:t>
            </a:r>
            <a:r>
              <a:rPr lang="en-US" sz="4000" dirty="0" smtClean="0"/>
              <a:t>BRIGHT project consists of building several </a:t>
            </a:r>
            <a:r>
              <a:rPr lang="en-US" sz="4000" dirty="0"/>
              <a:t>new beamlines at the synchrotron</a:t>
            </a:r>
            <a:r>
              <a:rPr lang="en-US" sz="4000" dirty="0" smtClean="0"/>
              <a:t>. It includes a budget for common systems.</a:t>
            </a:r>
            <a:endParaRPr lang="en-US" sz="4000" dirty="0"/>
          </a:p>
          <a:p>
            <a:pPr marL="0" indent="0">
              <a:buNone/>
            </a:pPr>
            <a:endParaRPr lang="en-US" sz="4000" dirty="0"/>
          </a:p>
          <a:p>
            <a:pPr marL="0" indent="0">
              <a:buNone/>
            </a:pPr>
            <a:r>
              <a:rPr lang="en-US" sz="4000" dirty="0" smtClean="0"/>
              <a:t>This allowed </a:t>
            </a:r>
            <a:r>
              <a:rPr lang="en-US" sz="4000" dirty="0"/>
              <a:t>us the time and funding to create common systems software </a:t>
            </a:r>
            <a:r>
              <a:rPr lang="en-US" sz="4000" dirty="0" smtClean="0"/>
              <a:t>that is useful for all new beamlines.</a:t>
            </a:r>
            <a:endParaRPr lang="en-US" sz="4000" dirty="0"/>
          </a:p>
          <a:p>
            <a:endParaRPr lang="en-AU"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581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p:txBody>
          <a:bodyPr/>
          <a:lstStyle/>
          <a:p>
            <a:r>
              <a:rPr lang="en-US" dirty="0"/>
              <a:t>Why </a:t>
            </a:r>
            <a:r>
              <a:rPr lang="en-US" dirty="0" smtClean="0"/>
              <a:t>is a system like the CSBS needed</a:t>
            </a:r>
            <a:endParaRPr lang="en-US" dirty="0"/>
          </a:p>
        </p:txBody>
      </p:sp>
      <p:sp>
        <p:nvSpPr>
          <p:cNvPr id="3" name="Content Placeholder 2">
            <a:extLst>
              <a:ext uri="{FF2B5EF4-FFF2-40B4-BE49-F238E27FC236}">
                <a16:creationId xmlns:a16="http://schemas.microsoft.com/office/drawing/2014/main" id="{DE9F2273-2C48-714A-B3F2-E7B6913A2F08}"/>
              </a:ext>
            </a:extLst>
          </p:cNvPr>
          <p:cNvSpPr>
            <a:spLocks noGrp="1"/>
          </p:cNvSpPr>
          <p:nvPr>
            <p:ph idx="1"/>
          </p:nvPr>
        </p:nvSpPr>
        <p:spPr>
          <a:xfrm>
            <a:off x="277826" y="1811886"/>
            <a:ext cx="11304574" cy="4525963"/>
          </a:xfrm>
        </p:spPr>
        <p:txBody>
          <a:bodyPr>
            <a:noAutofit/>
          </a:bodyPr>
          <a:lstStyle/>
          <a:p>
            <a:pPr marL="541338" indent="-541338">
              <a:lnSpc>
                <a:spcPct val="150000"/>
              </a:lnSpc>
              <a:buFont typeface="Wingdings" panose="05000000000000000000" pitchFamily="2" charset="2"/>
              <a:buChar char="Ø"/>
            </a:pPr>
            <a:r>
              <a:rPr lang="en-US" dirty="0" smtClean="0"/>
              <a:t>To avoid data entry errors</a:t>
            </a:r>
            <a:endParaRPr lang="en-US" dirty="0"/>
          </a:p>
          <a:p>
            <a:pPr marL="541338" indent="-541338">
              <a:lnSpc>
                <a:spcPct val="150000"/>
              </a:lnSpc>
              <a:buFont typeface="Wingdings" panose="05000000000000000000" pitchFamily="2" charset="2"/>
              <a:buChar char="Ø"/>
            </a:pPr>
            <a:r>
              <a:rPr lang="en-US" dirty="0"/>
              <a:t>To </a:t>
            </a:r>
            <a:r>
              <a:rPr lang="en-US" dirty="0" smtClean="0"/>
              <a:t>show the relationships </a:t>
            </a:r>
            <a:r>
              <a:rPr lang="en-US" dirty="0"/>
              <a:t>between components in an </a:t>
            </a:r>
            <a:r>
              <a:rPr lang="en-US" dirty="0" smtClean="0"/>
              <a:t>OPA</a:t>
            </a:r>
            <a:endParaRPr lang="en-US" dirty="0"/>
          </a:p>
          <a:p>
            <a:pPr marL="541338" indent="-541338">
              <a:lnSpc>
                <a:spcPct val="100000"/>
              </a:lnSpc>
              <a:buFont typeface="Wingdings" panose="05000000000000000000" pitchFamily="2" charset="2"/>
              <a:buChar char="Ø"/>
            </a:pPr>
            <a:r>
              <a:rPr lang="en-US" dirty="0" smtClean="0"/>
              <a:t>To ensure all component names use the </a:t>
            </a:r>
            <a:r>
              <a:rPr lang="en-US" dirty="0"/>
              <a:t>naming convention </a:t>
            </a:r>
            <a:endParaRPr lang="en-US" dirty="0" smtClean="0"/>
          </a:p>
          <a:p>
            <a:pPr marL="541338" indent="-541338">
              <a:lnSpc>
                <a:spcPct val="150000"/>
              </a:lnSpc>
              <a:buFont typeface="Wingdings" panose="05000000000000000000" pitchFamily="2" charset="2"/>
              <a:buChar char="Ø"/>
            </a:pPr>
            <a:r>
              <a:rPr lang="en-US" dirty="0" smtClean="0"/>
              <a:t>To use same component types across all of the new OPAs</a:t>
            </a:r>
            <a:endParaRPr lang="en-US" dirty="0"/>
          </a:p>
          <a:p>
            <a:pPr marL="541338" indent="-541338">
              <a:lnSpc>
                <a:spcPct val="150000"/>
              </a:lnSpc>
              <a:buFont typeface="Wingdings" panose="05000000000000000000" pitchFamily="2" charset="2"/>
              <a:buChar char="Ø"/>
            </a:pPr>
            <a:r>
              <a:rPr lang="en-US" dirty="0" smtClean="0"/>
              <a:t>To have a standard output API</a:t>
            </a:r>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48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for data </a:t>
            </a:r>
            <a:r>
              <a:rPr lang="en-US" dirty="0"/>
              <a:t>entry errors</a:t>
            </a:r>
            <a:endParaRPr lang="en-AU" dirty="0"/>
          </a:p>
        </p:txBody>
      </p:sp>
      <p:sp>
        <p:nvSpPr>
          <p:cNvPr id="3" name="Content Placeholder 2"/>
          <p:cNvSpPr>
            <a:spLocks noGrp="1"/>
          </p:cNvSpPr>
          <p:nvPr>
            <p:ph idx="1"/>
          </p:nvPr>
        </p:nvSpPr>
        <p:spPr>
          <a:xfrm>
            <a:off x="277826" y="2072148"/>
            <a:ext cx="11304574" cy="4525963"/>
          </a:xfrm>
        </p:spPr>
        <p:txBody>
          <a:bodyPr/>
          <a:lstStyle/>
          <a:p>
            <a:pPr marL="541338" indent="-541338">
              <a:buFont typeface="Wingdings" panose="05000000000000000000" pitchFamily="2" charset="2"/>
              <a:buChar char="Ø"/>
            </a:pPr>
            <a:r>
              <a:rPr lang="en-US" sz="4000" dirty="0"/>
              <a:t>S</a:t>
            </a:r>
            <a:r>
              <a:rPr lang="en-US" sz="4000" dirty="0" smtClean="0"/>
              <a:t>ingle </a:t>
            </a:r>
            <a:r>
              <a:rPr lang="en-US" sz="4000" dirty="0"/>
              <a:t>location for data entry </a:t>
            </a:r>
            <a:endParaRPr lang="en-US" sz="4000" dirty="0" smtClean="0"/>
          </a:p>
          <a:p>
            <a:pPr marL="541338" indent="-541338">
              <a:buFont typeface="Wingdings" panose="05000000000000000000" pitchFamily="2" charset="2"/>
              <a:buChar char="Ø"/>
            </a:pPr>
            <a:endParaRPr lang="en-US" sz="4000" dirty="0" smtClean="0"/>
          </a:p>
          <a:p>
            <a:pPr marL="541338" indent="-541338">
              <a:buFont typeface="Wingdings" panose="05000000000000000000" pitchFamily="2" charset="2"/>
              <a:buChar char="Ø"/>
            </a:pPr>
            <a:r>
              <a:rPr lang="en-US" sz="4000" dirty="0" smtClean="0"/>
              <a:t>Make </a:t>
            </a:r>
            <a:r>
              <a:rPr lang="en-US" sz="4000" dirty="0"/>
              <a:t>it easy to enter </a:t>
            </a:r>
            <a:r>
              <a:rPr lang="en-US" sz="4000" dirty="0" smtClean="0"/>
              <a:t>data</a:t>
            </a:r>
            <a:r>
              <a:rPr lang="en-AU" sz="4000" dirty="0" smtClean="0"/>
              <a:t>.</a:t>
            </a:r>
          </a:p>
          <a:p>
            <a:pPr marL="541338" indent="-541338">
              <a:buFont typeface="Wingdings" panose="05000000000000000000" pitchFamily="2" charset="2"/>
              <a:buChar char="Ø"/>
            </a:pPr>
            <a:endParaRPr lang="en-US" sz="4000" dirty="0" smtClean="0"/>
          </a:p>
          <a:p>
            <a:pPr marL="0" indent="0">
              <a:buNone/>
            </a:pPr>
            <a:endParaRPr lang="en-AU"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287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a:xfrm>
            <a:off x="277826" y="96613"/>
            <a:ext cx="11304574" cy="753619"/>
          </a:xfrm>
        </p:spPr>
        <p:txBody>
          <a:bodyPr/>
          <a:lstStyle/>
          <a:p>
            <a:r>
              <a:rPr lang="en-AU" dirty="0" smtClean="0"/>
              <a:t>Hierarchies / Relationships</a:t>
            </a:r>
            <a:endParaRPr lang="en-US"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942011"/>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SBS - Control System Breakdown Structure - Software Engineering - Confluence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17343" t="20460" r="38184" b="12874"/>
          <a:stretch/>
        </p:blipFill>
        <p:spPr>
          <a:xfrm>
            <a:off x="277826" y="1001004"/>
            <a:ext cx="10745424" cy="5856996"/>
          </a:xfrm>
          <a:prstGeom prst="rect">
            <a:avLst/>
          </a:prstGeom>
        </p:spPr>
      </p:pic>
      <p:sp>
        <p:nvSpPr>
          <p:cNvPr id="6" name="TextBox 5"/>
          <p:cNvSpPr txBox="1"/>
          <p:nvPr/>
        </p:nvSpPr>
        <p:spPr>
          <a:xfrm>
            <a:off x="7971848" y="1634660"/>
            <a:ext cx="2190939" cy="369332"/>
          </a:xfrm>
          <a:prstGeom prst="rect">
            <a:avLst/>
          </a:prstGeom>
          <a:noFill/>
        </p:spPr>
        <p:txBody>
          <a:bodyPr wrap="square" rtlCol="0">
            <a:spAutoFit/>
          </a:bodyPr>
          <a:lstStyle/>
          <a:p>
            <a:r>
              <a:rPr lang="en-US" dirty="0" smtClean="0"/>
              <a:t>Assembly Hierarchy</a:t>
            </a:r>
          </a:p>
        </p:txBody>
      </p:sp>
      <p:sp>
        <p:nvSpPr>
          <p:cNvPr id="8" name="TextBox 7"/>
          <p:cNvSpPr txBox="1"/>
          <p:nvPr/>
        </p:nvSpPr>
        <p:spPr>
          <a:xfrm>
            <a:off x="679266" y="1601334"/>
            <a:ext cx="2525917" cy="646331"/>
          </a:xfrm>
          <a:prstGeom prst="rect">
            <a:avLst/>
          </a:prstGeom>
          <a:noFill/>
        </p:spPr>
        <p:txBody>
          <a:bodyPr wrap="square" rtlCol="0">
            <a:spAutoFit/>
          </a:bodyPr>
          <a:lstStyle/>
          <a:p>
            <a:r>
              <a:rPr lang="en-US" dirty="0" smtClean="0"/>
              <a:t>Control hierarchy</a:t>
            </a:r>
          </a:p>
          <a:p>
            <a:endParaRPr lang="en-US" dirty="0"/>
          </a:p>
        </p:txBody>
      </p:sp>
      <p:sp>
        <p:nvSpPr>
          <p:cNvPr id="3" name="Rectangle 2"/>
          <p:cNvSpPr/>
          <p:nvPr/>
        </p:nvSpPr>
        <p:spPr>
          <a:xfrm>
            <a:off x="8394780" y="1365890"/>
            <a:ext cx="1165429" cy="2354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C00000"/>
              </a:solidFill>
            </a:endParaRPr>
          </a:p>
        </p:txBody>
      </p:sp>
      <p:sp>
        <p:nvSpPr>
          <p:cNvPr id="7" name="Rectangle 6"/>
          <p:cNvSpPr/>
          <p:nvPr/>
        </p:nvSpPr>
        <p:spPr>
          <a:xfrm>
            <a:off x="1050418" y="1365890"/>
            <a:ext cx="1093692" cy="20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0091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26" y="96613"/>
            <a:ext cx="11304574" cy="742113"/>
          </a:xfrm>
        </p:spPr>
        <p:txBody>
          <a:bodyPr/>
          <a:lstStyle/>
          <a:p>
            <a:r>
              <a:rPr lang="en-AU" dirty="0"/>
              <a:t>Hierarchies / Relationships</a:t>
            </a:r>
          </a:p>
        </p:txBody>
      </p:sp>
      <p:pic>
        <p:nvPicPr>
          <p:cNvPr id="18" name="Picture 17"/>
          <p:cNvPicPr>
            <a:picLocks noChangeAspect="1"/>
          </p:cNvPicPr>
          <p:nvPr/>
        </p:nvPicPr>
        <p:blipFill>
          <a:blip r:embed="rId3"/>
          <a:stretch>
            <a:fillRect/>
          </a:stretch>
        </p:blipFill>
        <p:spPr>
          <a:xfrm>
            <a:off x="5834878" y="1319138"/>
            <a:ext cx="4404825" cy="5095208"/>
          </a:xfrm>
          <a:prstGeom prst="rect">
            <a:avLst/>
          </a:prstGeom>
        </p:spPr>
      </p:pic>
      <p:pic>
        <p:nvPicPr>
          <p:cNvPr id="17" name="Picture 16"/>
          <p:cNvPicPr>
            <a:picLocks noChangeAspect="1"/>
          </p:cNvPicPr>
          <p:nvPr/>
        </p:nvPicPr>
        <p:blipFill>
          <a:blip r:embed="rId4"/>
          <a:stretch>
            <a:fillRect/>
          </a:stretch>
        </p:blipFill>
        <p:spPr>
          <a:xfrm>
            <a:off x="747736" y="1422549"/>
            <a:ext cx="4353533" cy="4991797"/>
          </a:xfrm>
          <a:prstGeom prst="rect">
            <a:avLst/>
          </a:prstGeom>
        </p:spPr>
      </p:pic>
      <p:sp>
        <p:nvSpPr>
          <p:cNvPr id="19" name="TextBox 18"/>
          <p:cNvSpPr txBox="1"/>
          <p:nvPr/>
        </p:nvSpPr>
        <p:spPr>
          <a:xfrm>
            <a:off x="1099003" y="838726"/>
            <a:ext cx="1825500" cy="369332"/>
          </a:xfrm>
          <a:prstGeom prst="rect">
            <a:avLst/>
          </a:prstGeom>
          <a:noFill/>
        </p:spPr>
        <p:txBody>
          <a:bodyPr wrap="none" rtlCol="0">
            <a:spAutoFit/>
          </a:bodyPr>
          <a:lstStyle/>
          <a:p>
            <a:r>
              <a:rPr lang="en-AU" dirty="0" smtClean="0"/>
              <a:t>Control Hierarchy</a:t>
            </a:r>
            <a:endParaRPr lang="en-AU" dirty="0"/>
          </a:p>
        </p:txBody>
      </p:sp>
      <p:sp>
        <p:nvSpPr>
          <p:cNvPr id="20" name="TextBox 19"/>
          <p:cNvSpPr txBox="1"/>
          <p:nvPr/>
        </p:nvSpPr>
        <p:spPr>
          <a:xfrm>
            <a:off x="6241603" y="856639"/>
            <a:ext cx="2023696" cy="369332"/>
          </a:xfrm>
          <a:prstGeom prst="rect">
            <a:avLst/>
          </a:prstGeom>
          <a:noFill/>
        </p:spPr>
        <p:txBody>
          <a:bodyPr wrap="none" rtlCol="0">
            <a:spAutoFit/>
          </a:bodyPr>
          <a:lstStyle/>
          <a:p>
            <a:r>
              <a:rPr lang="en-AU" dirty="0" smtClean="0"/>
              <a:t>Assembly Hierarchy</a:t>
            </a:r>
            <a:endParaRPr lang="en-AU" dirty="0"/>
          </a:p>
        </p:txBody>
      </p:sp>
    </p:spTree>
    <p:extLst>
      <p:ext uri="{BB962C8B-B14F-4D97-AF65-F5344CB8AC3E}">
        <p14:creationId xmlns:p14="http://schemas.microsoft.com/office/powerpoint/2010/main" val="34427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194C-985A-8143-9A8A-A3FC917102AE}"/>
              </a:ext>
            </a:extLst>
          </p:cNvPr>
          <p:cNvSpPr>
            <a:spLocks noGrp="1"/>
          </p:cNvSpPr>
          <p:nvPr>
            <p:ph type="title"/>
          </p:nvPr>
        </p:nvSpPr>
        <p:spPr/>
        <p:txBody>
          <a:bodyPr>
            <a:normAutofit/>
          </a:bodyPr>
          <a:lstStyle/>
          <a:p>
            <a:r>
              <a:rPr lang="en-AU" dirty="0"/>
              <a:t>U</a:t>
            </a:r>
            <a:r>
              <a:rPr lang="en-AU" dirty="0" smtClean="0"/>
              <a:t>se </a:t>
            </a:r>
            <a:r>
              <a:rPr lang="en-AU" dirty="0"/>
              <a:t>the naming standards</a:t>
            </a:r>
            <a:endParaRPr lang="en-US" dirty="0"/>
          </a:p>
        </p:txBody>
      </p:sp>
      <p:sp>
        <p:nvSpPr>
          <p:cNvPr id="3" name="Content Placeholder 2">
            <a:extLst>
              <a:ext uri="{FF2B5EF4-FFF2-40B4-BE49-F238E27FC236}">
                <a16:creationId xmlns:a16="http://schemas.microsoft.com/office/drawing/2014/main" id="{DE9F2273-2C48-714A-B3F2-E7B6913A2F08}"/>
              </a:ext>
            </a:extLst>
          </p:cNvPr>
          <p:cNvSpPr>
            <a:spLocks noGrp="1"/>
          </p:cNvSpPr>
          <p:nvPr>
            <p:ph idx="1"/>
          </p:nvPr>
        </p:nvSpPr>
        <p:spPr>
          <a:xfrm>
            <a:off x="277826" y="1834571"/>
            <a:ext cx="11304574" cy="4137408"/>
          </a:xfrm>
          <a:solidFill>
            <a:schemeClr val="bg1"/>
          </a:solidFill>
        </p:spPr>
        <p:txBody>
          <a:bodyPr>
            <a:normAutofit fontScale="92500" lnSpcReduction="10000"/>
          </a:bodyPr>
          <a:lstStyle/>
          <a:p>
            <a:pPr marL="541338" indent="-541338">
              <a:lnSpc>
                <a:spcPct val="100000"/>
              </a:lnSpc>
              <a:buFont typeface="Wingdings" panose="05000000000000000000" pitchFamily="2" charset="2"/>
              <a:buChar char="Ø"/>
            </a:pPr>
            <a:r>
              <a:rPr lang="en-US" sz="4000" dirty="0" smtClean="0"/>
              <a:t>We auto generate component names, allowing only the two </a:t>
            </a:r>
            <a:r>
              <a:rPr lang="en-US" sz="4000" dirty="0"/>
              <a:t>digit </a:t>
            </a:r>
            <a:r>
              <a:rPr lang="en-US" sz="4000" dirty="0" smtClean="0"/>
              <a:t>distinction number to be configured by the user.</a:t>
            </a:r>
          </a:p>
          <a:p>
            <a:pPr marL="541338" indent="-541338">
              <a:lnSpc>
                <a:spcPct val="100000"/>
              </a:lnSpc>
              <a:buFont typeface="Wingdings" panose="05000000000000000000" pitchFamily="2" charset="2"/>
              <a:buChar char="Ø"/>
            </a:pPr>
            <a:endParaRPr lang="en-US" sz="4000" dirty="0" smtClean="0"/>
          </a:p>
          <a:p>
            <a:pPr marL="541338" indent="-541338">
              <a:lnSpc>
                <a:spcPct val="100000"/>
              </a:lnSpc>
              <a:buFont typeface="Wingdings" panose="05000000000000000000" pitchFamily="2" charset="2"/>
              <a:buChar char="Ø"/>
            </a:pPr>
            <a:r>
              <a:rPr lang="en-US" sz="4000" dirty="0" smtClean="0"/>
              <a:t>We changed our </a:t>
            </a:r>
            <a:r>
              <a:rPr lang="en-US" sz="4000" dirty="0"/>
              <a:t>naming convention </a:t>
            </a:r>
            <a:r>
              <a:rPr lang="en-US" sz="4000" dirty="0" smtClean="0"/>
              <a:t>to allow IOC / controller /device movement changes without affecting component name.</a:t>
            </a:r>
          </a:p>
          <a:p>
            <a:pPr marL="285750" indent="-285750">
              <a:buFont typeface="Arial" panose="020B0604020202020204" pitchFamily="34" charset="0"/>
              <a:buChar char="•"/>
            </a:pPr>
            <a:endParaRPr lang="en-AU" sz="2800" dirty="0" smtClean="0"/>
          </a:p>
          <a:p>
            <a:pPr marL="285750" indent="-285750">
              <a:buFont typeface="Arial" panose="020B0604020202020204" pitchFamily="34" charset="0"/>
              <a:buChar char="•"/>
            </a:pPr>
            <a:endParaRPr lang="en-US" sz="2800" dirty="0" smtClean="0">
              <a:solidFill>
                <a:srgbClr val="006CA9"/>
              </a:solidFill>
            </a:endParaRPr>
          </a:p>
        </p:txBody>
      </p:sp>
      <p:sp>
        <p:nvSpPr>
          <p:cNvPr id="4" name="Rectangle 3">
            <a:extLst>
              <a:ext uri="{FF2B5EF4-FFF2-40B4-BE49-F238E27FC236}">
                <a16:creationId xmlns:a16="http://schemas.microsoft.com/office/drawing/2014/main" id="{E840417F-6BE1-7046-99DE-331BD8BDDDDD}"/>
              </a:ext>
            </a:extLst>
          </p:cNvPr>
          <p:cNvSpPr/>
          <p:nvPr/>
        </p:nvSpPr>
        <p:spPr>
          <a:xfrm>
            <a:off x="367036" y="147942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7036" y="6336188"/>
            <a:ext cx="7616622" cy="369332"/>
          </a:xfrm>
          <a:prstGeom prst="rect">
            <a:avLst/>
          </a:prstGeom>
          <a:solidFill>
            <a:schemeClr val="bg1">
              <a:lumMod val="95000"/>
            </a:schemeClr>
          </a:solidFill>
        </p:spPr>
        <p:txBody>
          <a:bodyPr wrap="square" rtlCol="0">
            <a:spAutoFit/>
          </a:bodyPr>
          <a:lstStyle/>
          <a:p>
            <a:r>
              <a:rPr lang="en-US" dirty="0"/>
              <a:t>Note: </a:t>
            </a:r>
            <a:r>
              <a:rPr lang="en-AU" dirty="0" smtClean="0">
                <a:hlinkClick r:id="rId3"/>
              </a:rPr>
              <a:t>Naming convention info on Synchrotron Confluence page</a:t>
            </a:r>
            <a:endParaRPr lang="en-US" dirty="0"/>
          </a:p>
        </p:txBody>
      </p:sp>
    </p:spTree>
    <p:extLst>
      <p:ext uri="{BB962C8B-B14F-4D97-AF65-F5344CB8AC3E}">
        <p14:creationId xmlns:p14="http://schemas.microsoft.com/office/powerpoint/2010/main" val="230444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Component Types</a:t>
            </a:r>
            <a:endParaRPr lang="en-AU" dirty="0"/>
          </a:p>
        </p:txBody>
      </p:sp>
      <p:sp>
        <p:nvSpPr>
          <p:cNvPr id="3" name="Content Placeholder 2"/>
          <p:cNvSpPr>
            <a:spLocks noGrp="1"/>
          </p:cNvSpPr>
          <p:nvPr>
            <p:ph idx="1"/>
          </p:nvPr>
        </p:nvSpPr>
        <p:spPr/>
        <p:txBody>
          <a:bodyPr>
            <a:normAutofit lnSpcReduction="10000"/>
          </a:bodyPr>
          <a:lstStyle/>
          <a:p>
            <a:pPr marL="541338" indent="-541338">
              <a:buFont typeface="Wingdings" panose="05000000000000000000" pitchFamily="2" charset="2"/>
              <a:buChar char="Ø"/>
            </a:pPr>
            <a:r>
              <a:rPr lang="en-US" sz="4000" dirty="0"/>
              <a:t>When creating / updating a component, all component types are chosen from a dropdown list.</a:t>
            </a:r>
          </a:p>
          <a:p>
            <a:pPr marL="541338" indent="-541338">
              <a:buFont typeface="Wingdings" panose="05000000000000000000" pitchFamily="2" charset="2"/>
              <a:buChar char="Ø"/>
            </a:pPr>
            <a:endParaRPr lang="en-US" sz="4000" dirty="0" smtClean="0"/>
          </a:p>
          <a:p>
            <a:pPr marL="541338" indent="-541338">
              <a:buFont typeface="Wingdings" panose="05000000000000000000" pitchFamily="2" charset="2"/>
              <a:buChar char="Ø"/>
            </a:pPr>
            <a:r>
              <a:rPr lang="en-AU" sz="4000" dirty="0" smtClean="0"/>
              <a:t>And </a:t>
            </a:r>
            <a:r>
              <a:rPr lang="en-AU" sz="4000" dirty="0"/>
              <a:t>by having a small number of people allowed to administer these types</a:t>
            </a:r>
            <a:r>
              <a:rPr lang="en-AU" sz="4000" dirty="0" smtClean="0"/>
              <a:t>.</a:t>
            </a:r>
          </a:p>
          <a:p>
            <a:pPr marL="541338" indent="-541338">
              <a:buFont typeface="Wingdings" panose="05000000000000000000" pitchFamily="2" charset="2"/>
              <a:buChar char="Ø"/>
            </a:pPr>
            <a:endParaRPr lang="en-AU" sz="4000" dirty="0" smtClean="0"/>
          </a:p>
          <a:p>
            <a:pPr marL="541338" indent="-541338">
              <a:buFont typeface="Wingdings" panose="05000000000000000000" pitchFamily="2" charset="2"/>
              <a:buChar char="Ø"/>
            </a:pPr>
            <a:r>
              <a:rPr lang="en-AU" sz="4000" dirty="0" smtClean="0"/>
              <a:t>Consistent </a:t>
            </a:r>
            <a:r>
              <a:rPr lang="en-AU" sz="4000" dirty="0"/>
              <a:t>logic for Abbreviation</a:t>
            </a:r>
            <a:endParaRPr lang="en-AU" dirty="0"/>
          </a:p>
        </p:txBody>
      </p:sp>
      <p:sp>
        <p:nvSpPr>
          <p:cNvPr id="4" name="Rectangle 3">
            <a:extLst>
              <a:ext uri="{FF2B5EF4-FFF2-40B4-BE49-F238E27FC236}">
                <a16:creationId xmlns:a16="http://schemas.microsoft.com/office/drawing/2014/main" id="{E840417F-6BE1-7046-99DE-331BD8BDDDDD}"/>
              </a:ext>
            </a:extLst>
          </p:cNvPr>
          <p:cNvSpPr/>
          <p:nvPr/>
        </p:nvSpPr>
        <p:spPr>
          <a:xfrm>
            <a:off x="367036" y="1390410"/>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62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Tahoma-2018-16x9" id="{D74A2B29-B1CF-0047-B39A-DE86A548E77D}" vid="{67A32452-403C-E247-A8ED-47B18F6E2536}"/>
    </a:ext>
  </a:extLst>
</a:theme>
</file>

<file path=ppt/theme/theme2.xml><?xml version="1.0" encoding="utf-8"?>
<a:theme xmlns:a="http://schemas.openxmlformats.org/drawingml/2006/main" name="Custom Design">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Tahoma-2018-16x9" id="{D74A2B29-B1CF-0047-B39A-DE86A548E77D}" vid="{5954146B-192D-684E-B281-4574DB3CC86B}"/>
    </a:ext>
  </a:extLst>
</a:theme>
</file>

<file path=ppt/theme/theme3.xml><?xml version="1.0" encoding="utf-8"?>
<a:theme xmlns:a="http://schemas.openxmlformats.org/drawingml/2006/main" name="1_Custom Design">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Tahoma-2018-16x9" id="{D74A2B29-B1CF-0047-B39A-DE86A548E77D}" vid="{8760F287-F788-A141-8C2E-EA98D911D16D}"/>
    </a:ext>
  </a:extLst>
</a:theme>
</file>

<file path=ppt/theme/theme4.xml><?xml version="1.0" encoding="utf-8"?>
<a:theme xmlns:a="http://schemas.openxmlformats.org/drawingml/2006/main" name="2_Custom Design">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Tahoma-2018-16x9" id="{D74A2B29-B1CF-0047-B39A-DE86A548E77D}" vid="{B1838512-D85B-AF4D-AA59-D4846BDF63AC}"/>
    </a:ext>
  </a:extLst>
</a:theme>
</file>

<file path=ppt/theme/theme5.xml><?xml version="1.0" encoding="utf-8"?>
<a:theme xmlns:a="http://schemas.openxmlformats.org/drawingml/2006/main" name="3_Custom Design">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Tahoma-2018-16x9" id="{D74A2B29-B1CF-0047-B39A-DE86A548E77D}" vid="{01C15E5C-A4C0-7041-8A19-1C99D9E89C5C}"/>
    </a:ext>
  </a:extLst>
</a:theme>
</file>

<file path=ppt/theme/theme6.xml><?xml version="1.0" encoding="utf-8"?>
<a:theme xmlns:a="http://schemas.openxmlformats.org/drawingml/2006/main" name="4_Custom Design">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Tahoma-2018-16x9" id="{D74A2B29-B1CF-0047-B39A-DE86A548E77D}" vid="{D26B2DE8-AFA1-084A-B065-6510ED43898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ANSTO-Template-Tahoma-2018-16x9</Template>
  <TotalTime>3505</TotalTime>
  <Words>2370</Words>
  <Application>Microsoft Office PowerPoint</Application>
  <PresentationFormat>Widescreen</PresentationFormat>
  <Paragraphs>274</Paragraphs>
  <Slides>21</Slides>
  <Notes>20</Notes>
  <HiddenSlides>3</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21</vt:i4>
      </vt:variant>
    </vt:vector>
  </HeadingPairs>
  <TitlesOfParts>
    <vt:vector size="32" baseType="lpstr">
      <vt:lpstr>Arial</vt:lpstr>
      <vt:lpstr>Calibri</vt:lpstr>
      <vt:lpstr>System Font Regular</vt:lpstr>
      <vt:lpstr>Tahoma</vt:lpstr>
      <vt:lpstr>Wingdings</vt:lpstr>
      <vt:lpstr>Office Theme</vt:lpstr>
      <vt:lpstr>Custom Design</vt:lpstr>
      <vt:lpstr>1_Custom Design</vt:lpstr>
      <vt:lpstr>2_Custom Design</vt:lpstr>
      <vt:lpstr>3_Custom Design</vt:lpstr>
      <vt:lpstr>4_Custom Design</vt:lpstr>
      <vt:lpstr>The Australian Synchrotron Control System Breakdown Structure (CSBS)</vt:lpstr>
      <vt:lpstr>Glossary</vt:lpstr>
      <vt:lpstr>Why now</vt:lpstr>
      <vt:lpstr>Why is a system like the CSBS needed</vt:lpstr>
      <vt:lpstr>Solution for data entry errors</vt:lpstr>
      <vt:lpstr>Hierarchies / Relationships</vt:lpstr>
      <vt:lpstr>Hierarchies / Relationships</vt:lpstr>
      <vt:lpstr>Use the naming standards</vt:lpstr>
      <vt:lpstr>Component Types</vt:lpstr>
      <vt:lpstr>Extract APIs</vt:lpstr>
      <vt:lpstr>Applications using API extracts</vt:lpstr>
      <vt:lpstr>Future Applications using API extracts</vt:lpstr>
      <vt:lpstr>Other considerations</vt:lpstr>
      <vt:lpstr>CSBS User Roles and Permissions</vt:lpstr>
      <vt:lpstr>Data Entry - GUI</vt:lpstr>
      <vt:lpstr>Toggle Title</vt:lpstr>
      <vt:lpstr>Data Entry - List</vt:lpstr>
      <vt:lpstr>Data Entry - Edit</vt:lpstr>
      <vt:lpstr>Versions</vt:lpstr>
      <vt:lpstr>Summary</vt:lpstr>
      <vt:lpstr>Thank you</vt:lpstr>
    </vt:vector>
  </TitlesOfParts>
  <Company>ANSTO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Australian Synchrotron Control System Breakdown Structure (csbs)</dc:title>
  <dc:creator>Rosemary Waghorn</dc:creator>
  <cp:lastModifiedBy>WAGHORN, Rosemary</cp:lastModifiedBy>
  <cp:revision>223</cp:revision>
  <dcterms:created xsi:type="dcterms:W3CDTF">2018-11-09T05:59:39Z</dcterms:created>
  <dcterms:modified xsi:type="dcterms:W3CDTF">2021-06-03T03:59:31Z</dcterms:modified>
</cp:coreProperties>
</file>