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2" r:id="rId5"/>
    <p:sldMasterId id="2147483672" r:id="rId6"/>
    <p:sldMasterId id="2147483677" r:id="rId7"/>
    <p:sldMasterId id="2147483680" r:id="rId8"/>
    <p:sldMasterId id="2147483683" r:id="rId9"/>
  </p:sldMasterIdLst>
  <p:notesMasterIdLst>
    <p:notesMasterId r:id="rId32"/>
  </p:notesMasterIdLst>
  <p:sldIdLst>
    <p:sldId id="270" r:id="rId10"/>
    <p:sldId id="300" r:id="rId11"/>
    <p:sldId id="314" r:id="rId12"/>
    <p:sldId id="299" r:id="rId13"/>
    <p:sldId id="308" r:id="rId14"/>
    <p:sldId id="311" r:id="rId15"/>
    <p:sldId id="309" r:id="rId16"/>
    <p:sldId id="310" r:id="rId17"/>
    <p:sldId id="312" r:id="rId18"/>
    <p:sldId id="297" r:id="rId19"/>
    <p:sldId id="298" r:id="rId20"/>
    <p:sldId id="304" r:id="rId21"/>
    <p:sldId id="303" r:id="rId22"/>
    <p:sldId id="301" r:id="rId23"/>
    <p:sldId id="306" r:id="rId24"/>
    <p:sldId id="302" r:id="rId25"/>
    <p:sldId id="305" r:id="rId26"/>
    <p:sldId id="307" r:id="rId27"/>
    <p:sldId id="284" r:id="rId28"/>
    <p:sldId id="289" r:id="rId29"/>
    <p:sldId id="290" r:id="rId30"/>
    <p:sldId id="295" r:id="rId31"/>
  </p:sldIdLst>
  <p:sldSz cx="12192000" cy="6858000"/>
  <p:notesSz cx="6858000" cy="9144000"/>
  <p:embeddedFontLst>
    <p:embeddedFont>
      <p:font typeface="Fira Sans Light" panose="020B0604020202020204" charset="0"/>
      <p:regular r:id="rId33"/>
      <p:italic r:id="rId34"/>
    </p:embeddedFont>
    <p:embeddedFont>
      <p:font typeface="Fira Sans" panose="020B0604020202020204" charset="0"/>
      <p:regular r:id="rId35"/>
      <p:bold r:id="rId36"/>
      <p:italic r:id="rId37"/>
      <p:boldItalic r:id="rId38"/>
    </p:embeddedFont>
    <p:embeddedFont>
      <p:font typeface="Poppins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Fira Sans ExtraBold" panose="020B0604020202020204" charset="0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164"/>
    <a:srgbClr val="146464"/>
    <a:srgbClr val="145F64"/>
    <a:srgbClr val="1D6164"/>
    <a:srgbClr val="2A6164"/>
    <a:srgbClr val="49BFBE"/>
    <a:srgbClr val="49BDBE"/>
    <a:srgbClr val="54BDBE"/>
    <a:srgbClr val="6ABDBE"/>
    <a:srgbClr val="0A1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3366" autoAdjust="0"/>
  </p:normalViewPr>
  <p:slideViewPr>
    <p:cSldViewPr snapToGrid="0" snapToObjects="1">
      <p:cViewPr varScale="1">
        <p:scale>
          <a:sx n="83" d="100"/>
          <a:sy n="83" d="100"/>
        </p:scale>
        <p:origin x="32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60522-A340-4DA0-9825-1DE861783371}" type="datetimeFigureOut">
              <a:rPr lang="en-AU" smtClean="0"/>
              <a:t>16/02/21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BADE-3DEF-4A1E-95C0-F9324697CA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272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BADE-3DEF-4A1E-95C0-F9324697CA65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9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1561C7-A2F8-684F-B859-03705CA05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916" y="532887"/>
            <a:ext cx="3969676" cy="810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1367" y="6271149"/>
            <a:ext cx="3454429" cy="238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50290-CA83-1F4F-905C-EBE9354C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8"/>
            <a:ext cx="7544451" cy="91281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3CC7-FA84-5249-B18B-5A3E8CCE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70" y="6356350"/>
            <a:ext cx="2743200" cy="365125"/>
          </a:xfrm>
        </p:spPr>
        <p:txBody>
          <a:bodyPr lIns="0"/>
          <a:lstStyle/>
          <a:p>
            <a:fld id="{0352A42B-78AF-8D4D-94A5-85285646B5D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9993145-E805-8048-89C8-948B83197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16" y="4714875"/>
            <a:ext cx="5819775" cy="542925"/>
          </a:xfrm>
        </p:spPr>
        <p:txBody>
          <a:bodyPr lIns="0" anchor="b"/>
          <a:lstStyle>
            <a:lvl1pPr marL="0" indent="0">
              <a:buNone/>
              <a:defRPr b="1" i="0">
                <a:solidFill>
                  <a:schemeClr val="bg2">
                    <a:lumMod val="5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0351F6B-787D-2E4D-AFF5-594834FF43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5280024"/>
            <a:ext cx="4233862" cy="792163"/>
          </a:xfrm>
        </p:spPr>
        <p:txBody>
          <a:bodyPr lIns="0" t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79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16/02/21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16/02/21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16/02/21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16/02/21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16/02/21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16/02/21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16/02/21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16/02/21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16/02/21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16/02/21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16/02/21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16/02/21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16/02/21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16/02/21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16/02/21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43844DF-4E0B-3544-9922-8EB56AE67EB8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9703" y="3212793"/>
            <a:ext cx="5202297" cy="3641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1367" y="6271243"/>
            <a:ext cx="3454429" cy="23795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D145-B6AE-9B45-8E40-2E6CCAD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4C053-46DF-1E43-AC20-586C2EC18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fld id="{0352A42B-78AF-8D4D-94A5-85285646B5D9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D59D8F-D370-3847-9360-24C49228DF77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0" baseline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0F1E91D-5DA8-9746-970C-5CBFB20C5755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469082-63E2-2742-AF39-91BB6A3B01A0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9175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16/02/21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7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EDF4D98-E277-7349-8057-8A7000E9D316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22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16/02/21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F13723-5348-A140-A426-CB286BCB9C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A148A24-A711-F146-846F-2079683E28A9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0A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16/02/21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29009A-88E2-CA47-B749-6C2C6AFD8B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B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3" y="1501629"/>
            <a:ext cx="8339182" cy="535637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EC91E7D-BAD0-8D4D-B6C3-5271994E8762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36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16/02/21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EEF9C3-F736-634E-8174-C9C8E8E98C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950E861C-D2CE-4E42-83A9-FDB90A512CDF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4851" y="5580382"/>
            <a:ext cx="5015148" cy="102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C823-4572-E149-BB37-2DB4531C44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PowerPmac</a:t>
            </a:r>
            <a:r>
              <a:rPr lang="en-US" sz="4000" dirty="0" smtClean="0"/>
              <a:t> </a:t>
            </a:r>
            <a:r>
              <a:rPr lang="en-US" sz="4000" dirty="0" smtClean="0"/>
              <a:t>IOC and Software Support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97EDE-F4D0-B34C-B228-C595FA1F91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smtClean="0"/>
              <a:t>Australian Synchrotron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FA7BF-7073-C84A-B934-349902396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spc="-50" dirty="0" smtClean="0"/>
              <a:t>Nader Afshar – Controls Systems team</a:t>
            </a:r>
            <a:endParaRPr lang="en-US" spc="-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90B47-BF11-D249-B3A0-E75BA3A53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February 2021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679FD-E3D3-9441-B52D-6D5D43707303}"/>
              </a:ext>
            </a:extLst>
          </p:cNvPr>
          <p:cNvSpPr/>
          <p:nvPr/>
        </p:nvSpPr>
        <p:spPr>
          <a:xfrm>
            <a:off x="766763" y="4577430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58" y="1600200"/>
            <a:ext cx="11304574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When </a:t>
            </a:r>
            <a:r>
              <a:rPr lang="en-AU" dirty="0"/>
              <a:t>we started working on the ppmac, there were three viable options available for ppmac software stack:</a:t>
            </a:r>
          </a:p>
          <a:p>
            <a:r>
              <a:rPr lang="en-AU" dirty="0"/>
              <a:t>1 – PSI based driver – python – custom –</a:t>
            </a:r>
          </a:p>
          <a:p>
            <a:r>
              <a:rPr lang="en-AU" dirty="0"/>
              <a:t>2 – DLS </a:t>
            </a:r>
            <a:r>
              <a:rPr lang="en-AU" dirty="0" err="1"/>
              <a:t>pmac</a:t>
            </a:r>
            <a:r>
              <a:rPr lang="en-AU" dirty="0"/>
              <a:t> driver – developed by DLS as a continuation to previous tpmac line and with addition of some custom “group motion” support at the C++ driver level</a:t>
            </a:r>
          </a:p>
          <a:p>
            <a:r>
              <a:rPr lang="en-AU" dirty="0"/>
              <a:t>3 – CAPROTO driver – a pure python channel access IOC created in NSLS2 –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03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Ben initially embarked on DLS </a:t>
            </a:r>
            <a:r>
              <a:rPr lang="en-AU" dirty="0" err="1"/>
              <a:t>pmac</a:t>
            </a:r>
            <a:r>
              <a:rPr lang="en-AU" dirty="0"/>
              <a:t> but soon found it frustration to support that because </a:t>
            </a:r>
            <a:r>
              <a:rPr lang="en-AU" dirty="0" smtClean="0"/>
              <a:t>of </a:t>
            </a:r>
            <a:endParaRPr lang="en-AU" dirty="0"/>
          </a:p>
          <a:p>
            <a:r>
              <a:rPr lang="en-AU" dirty="0"/>
              <a:t>Some issues he found. Of these issues, there is one show-stopper and the rest of them are “good to haves”</a:t>
            </a:r>
          </a:p>
          <a:p>
            <a:r>
              <a:rPr lang="en-AU" dirty="0"/>
              <a:t> </a:t>
            </a:r>
          </a:p>
          <a:p>
            <a:r>
              <a:rPr lang="en-AU" dirty="0"/>
              <a:t>Then Ben trialled the </a:t>
            </a:r>
            <a:r>
              <a:rPr lang="en-AU" dirty="0" err="1"/>
              <a:t>caproto</a:t>
            </a:r>
            <a:r>
              <a:rPr lang="en-AU" dirty="0"/>
              <a:t> which is flexible and easy to develop and expand and maintain.</a:t>
            </a:r>
          </a:p>
          <a:p>
            <a:r>
              <a:rPr lang="en-AU" dirty="0"/>
              <a:t> 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39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88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Make the DLS </a:t>
            </a:r>
            <a:r>
              <a:rPr lang="en-AU" dirty="0" err="1" smtClean="0"/>
              <a:t>pmac</a:t>
            </a:r>
            <a:r>
              <a:rPr lang="en-AU" dirty="0" smtClean="0"/>
              <a:t> and CAPMAC solutions interchangeable by constraining ppmac configuration and experiment control layers.</a:t>
            </a:r>
          </a:p>
          <a:p>
            <a:r>
              <a:rPr lang="en-AU" dirty="0" smtClean="0"/>
              <a:t>Keep DLS </a:t>
            </a:r>
            <a:r>
              <a:rPr lang="en-AU" dirty="0" err="1" smtClean="0"/>
              <a:t>pmac</a:t>
            </a:r>
            <a:r>
              <a:rPr lang="en-AU" dirty="0" smtClean="0"/>
              <a:t> as the old pillar. Rely on the DLS development team to fix their code. Contribute to the fixes as much as the resources allow.</a:t>
            </a:r>
          </a:p>
          <a:p>
            <a:r>
              <a:rPr lang="en-AU" dirty="0" smtClean="0"/>
              <a:t>Lead development of CAPMAC in a formalised requirement-validation framework.</a:t>
            </a:r>
          </a:p>
          <a:p>
            <a:r>
              <a:rPr lang="en-AU" dirty="0" smtClean="0"/>
              <a:t>Phase-out the DLS </a:t>
            </a:r>
            <a:r>
              <a:rPr lang="en-AU" dirty="0" err="1" smtClean="0"/>
              <a:t>pmac</a:t>
            </a:r>
            <a:r>
              <a:rPr lang="en-AU" dirty="0" smtClean="0"/>
              <a:t> after the 5 years period, by replacing the instances (IOCs) with CAPMAC IOCs.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46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 </a:t>
            </a:r>
            <a:r>
              <a:rPr lang="en-AU" dirty="0" smtClean="0"/>
              <a:t>think not working on PSI system was a lost opportunity. </a:t>
            </a:r>
            <a:r>
              <a:rPr lang="en-AU" dirty="0"/>
              <a:t>But it is no-more an immediately viable option</a:t>
            </a:r>
          </a:p>
          <a:p>
            <a:r>
              <a:rPr lang="en-AU" dirty="0"/>
              <a:t> </a:t>
            </a:r>
            <a:r>
              <a:rPr lang="en-AU" dirty="0" smtClean="0"/>
              <a:t>The </a:t>
            </a:r>
            <a:r>
              <a:rPr lang="en-AU" dirty="0"/>
              <a:t>DLS is backed up and supported by a team of developers, mainly in DLS but including NSLS2. now gaining momentum </a:t>
            </a:r>
            <a:r>
              <a:rPr lang="en-AU" dirty="0" smtClean="0"/>
              <a:t>after couple </a:t>
            </a:r>
            <a:r>
              <a:rPr lang="en-AU" dirty="0"/>
              <a:t>of </a:t>
            </a:r>
            <a:r>
              <a:rPr lang="en-AU" dirty="0" smtClean="0"/>
              <a:t>years of silence, as DLS </a:t>
            </a:r>
            <a:r>
              <a:rPr lang="en-AU" dirty="0"/>
              <a:t>has finally embarked on ppmac.</a:t>
            </a:r>
          </a:p>
          <a:p>
            <a:r>
              <a:rPr lang="en-AU" dirty="0"/>
              <a:t> </a:t>
            </a:r>
            <a:r>
              <a:rPr lang="en-AU" dirty="0" err="1" smtClean="0"/>
              <a:t>Caproto</a:t>
            </a:r>
            <a:r>
              <a:rPr lang="en-AU" dirty="0" smtClean="0"/>
              <a:t> </a:t>
            </a:r>
            <a:r>
              <a:rPr lang="en-AU" dirty="0"/>
              <a:t>on the other hand, is not </a:t>
            </a:r>
            <a:r>
              <a:rPr lang="en-AU" dirty="0" smtClean="0"/>
              <a:t>meant/recommended </a:t>
            </a:r>
            <a:r>
              <a:rPr lang="en-AU" dirty="0"/>
              <a:t>for </a:t>
            </a:r>
            <a:r>
              <a:rPr lang="en-AU" dirty="0" smtClean="0"/>
              <a:t>production, but opens up opportunities for the future.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95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How CAPMAC issues are addressed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Caproto</a:t>
            </a:r>
            <a:r>
              <a:rPr lang="en-AU" dirty="0"/>
              <a:t> </a:t>
            </a:r>
            <a:r>
              <a:rPr lang="en-AU" dirty="0" smtClean="0"/>
              <a:t>is </a:t>
            </a:r>
            <a:r>
              <a:rPr lang="en-AU" dirty="0"/>
              <a:t>not </a:t>
            </a:r>
            <a:r>
              <a:rPr lang="en-AU" dirty="0" smtClean="0"/>
              <a:t>validated </a:t>
            </a:r>
            <a:r>
              <a:rPr lang="en-AU" dirty="0"/>
              <a:t>for </a:t>
            </a:r>
            <a:r>
              <a:rPr lang="en-AU" dirty="0" smtClean="0"/>
              <a:t>production – Use it only for the ppmac motion IOC (CAPMAC) with stringent requirements and validation plan</a:t>
            </a:r>
          </a:p>
          <a:p>
            <a:r>
              <a:rPr lang="en-AU" dirty="0" smtClean="0"/>
              <a:t>CAPMAC is not an established solution, risk of unknown issues – Gradually roll-in with DLS </a:t>
            </a:r>
            <a:r>
              <a:rPr lang="en-AU" dirty="0" err="1" smtClean="0"/>
              <a:t>pmac</a:t>
            </a:r>
            <a:r>
              <a:rPr lang="en-AU" dirty="0" smtClean="0"/>
              <a:t> as roll-back option</a:t>
            </a:r>
          </a:p>
          <a:p>
            <a:r>
              <a:rPr lang="en-AU" dirty="0" smtClean="0"/>
              <a:t>CAPMAC is not supported by the community – We will lead the development and setup the collaboration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526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the DLS </a:t>
            </a:r>
            <a:r>
              <a:rPr lang="en-AU" dirty="0" err="1" smtClean="0"/>
              <a:t>pmac</a:t>
            </a:r>
            <a:r>
              <a:rPr lang="en-AU" dirty="0" smtClean="0"/>
              <a:t> issues are addressed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DLS </a:t>
            </a:r>
            <a:r>
              <a:rPr lang="en-AU" dirty="0" err="1" smtClean="0"/>
              <a:t>pmac</a:t>
            </a:r>
            <a:r>
              <a:rPr lang="en-AU" dirty="0" smtClean="0"/>
              <a:t> unsafe features – Can be addressed by usual changes in the </a:t>
            </a:r>
            <a:r>
              <a:rPr lang="en-AU" u="sng" dirty="0" smtClean="0"/>
              <a:t>epics templates </a:t>
            </a:r>
            <a:r>
              <a:rPr lang="en-AU" dirty="0" smtClean="0"/>
              <a:t>and additional </a:t>
            </a:r>
            <a:r>
              <a:rPr lang="en-AU" u="sng" dirty="0" smtClean="0"/>
              <a:t>protection </a:t>
            </a:r>
            <a:r>
              <a:rPr lang="en-AU" u="sng" dirty="0" err="1" smtClean="0"/>
              <a:t>plcs</a:t>
            </a:r>
            <a:r>
              <a:rPr lang="en-AU" u="sng" dirty="0" smtClean="0"/>
              <a:t> in the controller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r>
              <a:rPr lang="en-AU" dirty="0" smtClean="0"/>
              <a:t>Hard to fix and maintain - Use it as is with the limitations as offered by the community developers. </a:t>
            </a:r>
          </a:p>
          <a:p>
            <a:endParaRPr lang="en-AU" dirty="0" smtClean="0"/>
          </a:p>
          <a:p>
            <a:r>
              <a:rPr lang="en-AU" dirty="0" smtClean="0"/>
              <a:t>Hard to develop new features – Move the special applications which need new features to </a:t>
            </a:r>
            <a:r>
              <a:rPr lang="en-AU" dirty="0" err="1" smtClean="0"/>
              <a:t>capmac</a:t>
            </a:r>
            <a:r>
              <a:rPr lang="en-AU" dirty="0" smtClean="0"/>
              <a:t> IOC.</a:t>
            </a:r>
          </a:p>
          <a:p>
            <a:pPr marL="457200" lvl="1" indent="0">
              <a:buNone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62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How the DLS </a:t>
            </a:r>
            <a:r>
              <a:rPr lang="en-AU" dirty="0" err="1"/>
              <a:t>pmac</a:t>
            </a:r>
            <a:r>
              <a:rPr lang="en-AU" dirty="0"/>
              <a:t> issues are addressed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SHOW-STOPPER: Incompatible </a:t>
            </a:r>
            <a:r>
              <a:rPr lang="en-AU" dirty="0"/>
              <a:t>with EGU scaling in controller 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alt-a</a:t>
            </a:r>
            <a:r>
              <a:rPr lang="en-AU" dirty="0"/>
              <a:t>) AS modifying the DLS driver C++ code (DLS developers team is aware of the issue and haven’t offered a fix yet)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alt-b</a:t>
            </a:r>
            <a:r>
              <a:rPr lang="en-AU" dirty="0"/>
              <a:t>) AS reverting the underlying ppmac to “counts” (no scaling) or “x10000” scaling to make it compatible, and wait for the DLS fix to be released</a:t>
            </a:r>
          </a:p>
        </p:txBody>
      </p:sp>
    </p:spTree>
    <p:extLst>
      <p:ext uri="{BB962C8B-B14F-4D97-AF65-F5344CB8AC3E}">
        <p14:creationId xmlns:p14="http://schemas.microsoft.com/office/powerpoint/2010/main" val="154274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Is this solution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842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DLS EPICS IOC, </a:t>
            </a:r>
            <a:r>
              <a:rPr lang="en-AU" dirty="0" smtClean="0"/>
              <a:t>issues Ben’s wording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5" y="1381761"/>
            <a:ext cx="7130144" cy="5280296"/>
          </a:xfrm>
        </p:spPr>
        <p:txBody>
          <a:bodyPr>
            <a:normAutofit fontScale="55000" lnSpcReduction="20000"/>
          </a:bodyPr>
          <a:lstStyle/>
          <a:p>
            <a:r>
              <a:rPr lang="en-AU" dirty="0" smtClean="0"/>
              <a:t>Used on </a:t>
            </a:r>
            <a:r>
              <a:rPr lang="en-AU" dirty="0" err="1" smtClean="0"/>
              <a:t>Smargon</a:t>
            </a:r>
            <a:r>
              <a:rPr lang="en-AU" dirty="0" smtClean="0"/>
              <a:t> on MX1</a:t>
            </a:r>
          </a:p>
          <a:p>
            <a:r>
              <a:rPr lang="en-AU" dirty="0" smtClean="0"/>
              <a:t>Lab motors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b="1" u="sng" dirty="0" smtClean="0"/>
              <a:t>Issues:</a:t>
            </a:r>
          </a:p>
          <a:p>
            <a:r>
              <a:rPr lang="en-AU" dirty="0" smtClean="0"/>
              <a:t>Some setup of the Powerbrick must be done at epics level (so can’t be controlled using version control), eg MRES, </a:t>
            </a:r>
            <a:r>
              <a:rPr lang="en-AU" dirty="0" smtClean="0"/>
              <a:t>acceleration - EXISTING SOLUTION: these settings are version controlled via epics/</a:t>
            </a:r>
            <a:r>
              <a:rPr lang="en-AU" dirty="0" smtClean="0"/>
              <a:t>IOC templates</a:t>
            </a:r>
            <a:endParaRPr lang="en-AU" dirty="0" smtClean="0"/>
          </a:p>
          <a:p>
            <a:r>
              <a:rPr lang="en-AU" dirty="0" smtClean="0"/>
              <a:t>Hazardous </a:t>
            </a:r>
            <a:r>
              <a:rPr lang="en-AU" dirty="0"/>
              <a:t>functions such as “send anything</a:t>
            </a:r>
            <a:r>
              <a:rPr lang="en-AU" dirty="0" smtClean="0"/>
              <a:t>” can disable limits, set </a:t>
            </a:r>
            <a:r>
              <a:rPr lang="en-AU" dirty="0"/>
              <a:t>overcurrent , EXISTING SOLUTION</a:t>
            </a:r>
            <a:r>
              <a:rPr lang="en-AU" dirty="0" smtClean="0"/>
              <a:t>: these PV’s can easily be removed using templates</a:t>
            </a:r>
            <a:endParaRPr lang="en-AU" dirty="0"/>
          </a:p>
          <a:p>
            <a:r>
              <a:rPr lang="en-AU" dirty="0" smtClean="0"/>
              <a:t>Motor record clips all low level position set &amp; readback to </a:t>
            </a:r>
            <a:r>
              <a:rPr lang="en-AU" dirty="0"/>
              <a:t>int32, EXISTING SOLUTION</a:t>
            </a:r>
            <a:r>
              <a:rPr lang="en-AU" dirty="0" smtClean="0"/>
              <a:t>: don’t use EGU scaling in ppmac</a:t>
            </a:r>
            <a:endParaRPr lang="en-AU" dirty="0" smtClean="0"/>
          </a:p>
          <a:p>
            <a:r>
              <a:rPr lang="en-AU" dirty="0" smtClean="0"/>
              <a:t>Communication speed is limited ~300 </a:t>
            </a:r>
            <a:r>
              <a:rPr lang="en-AU" dirty="0" err="1" smtClean="0"/>
              <a:t>cmds</a:t>
            </a:r>
            <a:r>
              <a:rPr lang="en-AU" dirty="0" smtClean="0"/>
              <a:t>/s : YES. ACCEPTED LIMITATION.</a:t>
            </a:r>
            <a:endParaRPr lang="en-AU" dirty="0" smtClean="0"/>
          </a:p>
          <a:p>
            <a:r>
              <a:rPr lang="en-AU" dirty="0" smtClean="0"/>
              <a:t>module attempts to maintain compatibility with </a:t>
            </a:r>
            <a:r>
              <a:rPr lang="en-AU" dirty="0" err="1" smtClean="0"/>
              <a:t>turboPMAC</a:t>
            </a:r>
            <a:r>
              <a:rPr lang="en-AU" dirty="0" smtClean="0"/>
              <a:t>, PVT move interface uses “double buffering” </a:t>
            </a:r>
            <a:r>
              <a:rPr lang="en-AU" dirty="0" smtClean="0"/>
              <a:t>– UNDESIREABLE FEATURE. ACCEPTED LIMITATION</a:t>
            </a:r>
            <a:endParaRPr lang="en-AU" dirty="0" smtClean="0"/>
          </a:p>
          <a:p>
            <a:r>
              <a:rPr lang="en-AU" dirty="0" smtClean="0"/>
              <a:t>Code is not </a:t>
            </a:r>
            <a:r>
              <a:rPr lang="en-AU" dirty="0" smtClean="0"/>
              <a:t>maintainable/editable – DO NOT EDIT THE CODE (C++)</a:t>
            </a:r>
            <a:endParaRPr lang="en-AU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29889" y="4378234"/>
            <a:ext cx="4501004" cy="1500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47B8B2"/>
              </a:buClr>
              <a:buFont typeface="Wingdings" panose="05000000000000000000" pitchFamily="2" charset="2"/>
              <a:buChar char="§"/>
              <a:defRPr sz="3200" kern="1200" spc="-50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 spc="-50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Fira Sans" panose="020B0604020202020204" charset="0"/>
              <a:buChar char="›"/>
              <a:defRPr sz="2400" kern="1200" spc="-50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2000" kern="1200" spc="-50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4pPr>
            <a:lvl5pPr marL="1971675" indent="-142875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­"/>
              <a:defRPr sz="2000" kern="1200" spc="-50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07969" y="4535714"/>
            <a:ext cx="4501004" cy="1500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47B8B2"/>
              </a:buClr>
              <a:buFont typeface="Wingdings" panose="05000000000000000000" pitchFamily="2" charset="2"/>
              <a:buChar char="§"/>
              <a:defRPr sz="3200" kern="1200" spc="-50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 spc="-50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Fira Sans" panose="020B0604020202020204" charset="0"/>
              <a:buChar char="›"/>
              <a:defRPr sz="2400" kern="1200" spc="-50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2000" kern="1200" spc="-50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4pPr>
            <a:lvl5pPr marL="1971675" indent="-142875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­"/>
              <a:defRPr sz="2000" kern="1200" spc="-50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See also</a:t>
            </a:r>
          </a:p>
          <a:p>
            <a:r>
              <a:rPr lang="en-AU" dirty="0" smtClean="0"/>
              <a:t>XPS support, doesn’t detect instantaneous errors and just drops out without cause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99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7" y="0"/>
            <a:ext cx="8705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DLS EPICS IOC, </a:t>
            </a:r>
            <a:r>
              <a:rPr lang="en-AU" dirty="0" smtClean="0"/>
              <a:t>PVT Move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 integration to pulse start</a:t>
            </a:r>
          </a:p>
          <a:p>
            <a:r>
              <a:rPr lang="en-AU" dirty="0" smtClean="0"/>
              <a:t>No “gather” </a:t>
            </a:r>
            <a:r>
              <a:rPr lang="en-AU" dirty="0"/>
              <a:t>data return, relying on external capture device</a:t>
            </a:r>
          </a:p>
          <a:p>
            <a:r>
              <a:rPr lang="en-AU" dirty="0" smtClean="0"/>
              <a:t>module </a:t>
            </a:r>
            <a:r>
              <a:rPr lang="en-AU" dirty="0"/>
              <a:t>attempts to maintain </a:t>
            </a:r>
            <a:r>
              <a:rPr lang="en-AU" dirty="0" smtClean="0"/>
              <a:t>compatibility </a:t>
            </a:r>
            <a:r>
              <a:rPr lang="en-AU" dirty="0"/>
              <a:t>with </a:t>
            </a:r>
            <a:r>
              <a:rPr lang="en-AU" dirty="0" err="1"/>
              <a:t>turboPMAC</a:t>
            </a:r>
            <a:r>
              <a:rPr lang="en-AU" dirty="0"/>
              <a:t>, PVT move interface uses “double buffering” to avoid overloading the </a:t>
            </a:r>
            <a:r>
              <a:rPr lang="en-AU" dirty="0" err="1"/>
              <a:t>turboPMAC</a:t>
            </a:r>
            <a:r>
              <a:rPr lang="en-AU" dirty="0"/>
              <a:t>, and could be done a lot </a:t>
            </a:r>
            <a:r>
              <a:rPr lang="en-AU" dirty="0" smtClean="0"/>
              <a:t>simpler</a:t>
            </a:r>
          </a:p>
          <a:p>
            <a:r>
              <a:rPr lang="en-AU" dirty="0" smtClean="0"/>
              <a:t>No flexibility, or access, record of the trajectory file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1396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Code Maintainability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8998254" cy="5105400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Complex interaction between IOC and controller, no clear division of functionality</a:t>
            </a:r>
          </a:p>
          <a:p>
            <a:r>
              <a:rPr lang="en-AU" dirty="0"/>
              <a:t>Mapping between PVs &lt;&gt; commands is undocumented </a:t>
            </a:r>
          </a:p>
          <a:p>
            <a:r>
              <a:rPr lang="en-AU" dirty="0" smtClean="0"/>
              <a:t>Very difficult to trace functionality through many levels </a:t>
            </a:r>
            <a:endParaRPr lang="en-AU" dirty="0"/>
          </a:p>
          <a:p>
            <a:r>
              <a:rPr lang="en-AU" dirty="0" smtClean="0"/>
              <a:t>  pmac </a:t>
            </a:r>
            <a:r>
              <a:rPr lang="en-AU" dirty="0"/>
              <a:t>controller (hardware, broker, </a:t>
            </a:r>
            <a:r>
              <a:rPr lang="en-AU" dirty="0" err="1"/>
              <a:t>commandstore</a:t>
            </a:r>
            <a:r>
              <a:rPr lang="en-AU" dirty="0"/>
              <a:t>) &gt; axis &gt; </a:t>
            </a:r>
            <a:r>
              <a:rPr lang="en-AU" dirty="0" err="1"/>
              <a:t>drvmotor</a:t>
            </a:r>
            <a:r>
              <a:rPr lang="en-AU" dirty="0"/>
              <a:t> &gt; motor &gt; </a:t>
            </a:r>
            <a:r>
              <a:rPr lang="en-AU" dirty="0" err="1"/>
              <a:t>asyn</a:t>
            </a:r>
            <a:r>
              <a:rPr lang="en-AU" dirty="0"/>
              <a:t> &gt; </a:t>
            </a:r>
            <a:r>
              <a:rPr lang="en-AU" dirty="0" err="1"/>
              <a:t>ssh</a:t>
            </a:r>
            <a:endParaRPr lang="en-AU" dirty="0"/>
          </a:p>
          <a:p>
            <a:r>
              <a:rPr lang="en-AU" dirty="0" smtClean="0"/>
              <a:t>Mismatch </a:t>
            </a:r>
            <a:r>
              <a:rPr lang="en-AU" dirty="0"/>
              <a:t>of parameters, eg PID </a:t>
            </a:r>
            <a:r>
              <a:rPr lang="en-AU" dirty="0" smtClean="0"/>
              <a:t>&lt;&gt; </a:t>
            </a:r>
            <a:r>
              <a:rPr lang="en-AU" dirty="0" err="1"/>
              <a:t>Kvff</a:t>
            </a:r>
            <a:r>
              <a:rPr lang="en-AU" dirty="0"/>
              <a:t>? Jerk</a:t>
            </a:r>
            <a:r>
              <a:rPr lang="en-AU" dirty="0" smtClean="0"/>
              <a:t>?</a:t>
            </a:r>
          </a:p>
          <a:p>
            <a:r>
              <a:rPr lang="en-AU" dirty="0" smtClean="0"/>
              <a:t>Hazardous </a:t>
            </a:r>
            <a:r>
              <a:rPr lang="en-AU" dirty="0"/>
              <a:t>functions such as “send anything” </a:t>
            </a:r>
            <a:r>
              <a:rPr lang="en-AU" dirty="0" smtClean="0"/>
              <a:t>can override limit switches</a:t>
            </a:r>
          </a:p>
          <a:p>
            <a:r>
              <a:rPr lang="en-AU" dirty="0" smtClean="0"/>
              <a:t>Motor record soft </a:t>
            </a:r>
            <a:r>
              <a:rPr lang="en-AU" dirty="0"/>
              <a:t>limit </a:t>
            </a:r>
            <a:r>
              <a:rPr lang="en-AU" dirty="0" smtClean="0"/>
              <a:t>(HLM/LLM) actually </a:t>
            </a:r>
            <a:r>
              <a:rPr lang="en-AU" dirty="0"/>
              <a:t>sets the limits in the </a:t>
            </a:r>
            <a:r>
              <a:rPr lang="en-AU" dirty="0" smtClean="0"/>
              <a:t>controller (</a:t>
            </a:r>
            <a:r>
              <a:rPr lang="en-AU" dirty="0" err="1" smtClean="0"/>
              <a:t>MinPos</a:t>
            </a:r>
            <a:r>
              <a:rPr lang="en-AU" dirty="0" smtClean="0"/>
              <a:t>/</a:t>
            </a:r>
            <a:r>
              <a:rPr lang="en-AU" dirty="0" err="1" smtClean="0"/>
              <a:t>MaxPos</a:t>
            </a:r>
            <a:r>
              <a:rPr lang="en-AU" dirty="0" smtClean="0"/>
              <a:t>). Which could otherwise be used effectively as limit switches.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6586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473200"/>
            <a:ext cx="11304574" cy="5303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What is left to do? </a:t>
            </a:r>
          </a:p>
          <a:p>
            <a:r>
              <a:rPr lang="en-AU" dirty="0"/>
              <a:t>Review of requirements</a:t>
            </a:r>
            <a:endParaRPr lang="en-AU" dirty="0" smtClean="0"/>
          </a:p>
          <a:p>
            <a:r>
              <a:rPr lang="en-AU" dirty="0" smtClean="0"/>
              <a:t>“busy” feature for setting position (for </a:t>
            </a:r>
            <a:r>
              <a:rPr lang="en-AU" dirty="0" err="1" smtClean="0"/>
              <a:t>Capmac</a:t>
            </a:r>
            <a:r>
              <a:rPr lang="en-AU" dirty="0" smtClean="0"/>
              <a:t>)</a:t>
            </a:r>
            <a:endParaRPr lang="en-AU" dirty="0"/>
          </a:p>
          <a:p>
            <a:r>
              <a:rPr lang="en-AU" dirty="0" smtClean="0"/>
              <a:t>Status PV mapping to motor record </a:t>
            </a:r>
            <a:r>
              <a:rPr lang="en-AU" dirty="0"/>
              <a:t>(for </a:t>
            </a:r>
            <a:r>
              <a:rPr lang="en-AU" dirty="0" err="1"/>
              <a:t>Capmac</a:t>
            </a:r>
            <a:r>
              <a:rPr lang="en-AU" dirty="0"/>
              <a:t>)</a:t>
            </a:r>
            <a:endParaRPr lang="en-AU" dirty="0" smtClean="0"/>
          </a:p>
          <a:p>
            <a:r>
              <a:rPr lang="en-AU" dirty="0" smtClean="0"/>
              <a:t>Generic </a:t>
            </a:r>
            <a:r>
              <a:rPr lang="en-AU" dirty="0" err="1"/>
              <a:t>c</a:t>
            </a:r>
            <a:r>
              <a:rPr lang="en-AU" dirty="0" err="1" smtClean="0"/>
              <a:t>oord</a:t>
            </a:r>
            <a:r>
              <a:rPr lang="en-AU" dirty="0" smtClean="0"/>
              <a:t> system GUI</a:t>
            </a:r>
          </a:p>
          <a:p>
            <a:r>
              <a:rPr lang="en-AU" dirty="0" smtClean="0"/>
              <a:t>Add homing for incremental &amp; open loop</a:t>
            </a:r>
          </a:p>
          <a:p>
            <a:r>
              <a:rPr lang="en-AU" dirty="0" smtClean="0"/>
              <a:t>Clean up slew scan support, add as PVs if appropriate</a:t>
            </a:r>
          </a:p>
          <a:p>
            <a:r>
              <a:rPr lang="en-AU" dirty="0" smtClean="0"/>
              <a:t>Ophyd device support</a:t>
            </a:r>
          </a:p>
          <a:p>
            <a:r>
              <a:rPr lang="en-AU" dirty="0" smtClean="0"/>
              <a:t>XPS support package (IOC)</a:t>
            </a:r>
          </a:p>
          <a:p>
            <a:r>
              <a:rPr lang="en-AU" dirty="0" smtClean="0"/>
              <a:t>Experiment with Zebra position trigger (MCT?)</a:t>
            </a:r>
          </a:p>
          <a:p>
            <a:r>
              <a:rPr lang="en-AU" dirty="0" smtClean="0"/>
              <a:t>Documentation, tutorials, testing</a:t>
            </a:r>
          </a:p>
          <a:p>
            <a:endParaRPr lang="en-AU" dirty="0"/>
          </a:p>
          <a:p>
            <a:r>
              <a:rPr lang="en-AU" dirty="0" smtClean="0"/>
              <a:t>In use in the lab, but needs further testing &amp; documentation to make production ready - please help!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657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1" y="0"/>
            <a:ext cx="8943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Objectives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Consistent solution, may include more than one technology</a:t>
            </a:r>
          </a:p>
          <a:p>
            <a:r>
              <a:rPr lang="en-AU" dirty="0" smtClean="0"/>
              <a:t>Well defined and communicated capability and support limits</a:t>
            </a:r>
          </a:p>
          <a:p>
            <a:r>
              <a:rPr lang="en-AU" dirty="0" smtClean="0"/>
              <a:t>Support both BRIGHT and refurbishment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Directed resources according to the plan </a:t>
            </a:r>
          </a:p>
          <a:p>
            <a:endParaRPr lang="en-AU" dirty="0"/>
          </a:p>
          <a:p>
            <a:r>
              <a:rPr lang="en-AU" dirty="0" smtClean="0"/>
              <a:t>After the period, own and support one technology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86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Decision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Motion Systems Focus Group has 5 discussion sessions</a:t>
            </a:r>
          </a:p>
          <a:p>
            <a:r>
              <a:rPr lang="en-AU" dirty="0" smtClean="0"/>
              <a:t>Reached out to the community</a:t>
            </a:r>
          </a:p>
          <a:p>
            <a:r>
              <a:rPr lang="en-AU" dirty="0" smtClean="0"/>
              <a:t>Established decision criteria and decision matrix</a:t>
            </a:r>
          </a:p>
          <a:p>
            <a:r>
              <a:rPr lang="en-AU" dirty="0" smtClean="0"/>
              <a:t>Team had constructive and comprehensive discussion but </a:t>
            </a:r>
            <a:r>
              <a:rPr lang="en-AU" u="sng" dirty="0"/>
              <a:t>haven’t reached consensus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216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9934" y="1600200"/>
          <a:ext cx="10760344" cy="4525962"/>
        </p:xfrm>
        <a:graphic>
          <a:graphicData uri="http://schemas.openxmlformats.org/drawingml/2006/table">
            <a:tbl>
              <a:tblPr/>
              <a:tblGrid>
                <a:gridCol w="1537192">
                  <a:extLst>
                    <a:ext uri="{9D8B030D-6E8A-4147-A177-3AD203B41FA5}">
                      <a16:colId xmlns:a16="http://schemas.microsoft.com/office/drawing/2014/main" val="1098929857"/>
                    </a:ext>
                  </a:extLst>
                </a:gridCol>
                <a:gridCol w="1537192">
                  <a:extLst>
                    <a:ext uri="{9D8B030D-6E8A-4147-A177-3AD203B41FA5}">
                      <a16:colId xmlns:a16="http://schemas.microsoft.com/office/drawing/2014/main" val="3102069203"/>
                    </a:ext>
                  </a:extLst>
                </a:gridCol>
                <a:gridCol w="1537192">
                  <a:extLst>
                    <a:ext uri="{9D8B030D-6E8A-4147-A177-3AD203B41FA5}">
                      <a16:colId xmlns:a16="http://schemas.microsoft.com/office/drawing/2014/main" val="1801124987"/>
                    </a:ext>
                  </a:extLst>
                </a:gridCol>
                <a:gridCol w="1537192">
                  <a:extLst>
                    <a:ext uri="{9D8B030D-6E8A-4147-A177-3AD203B41FA5}">
                      <a16:colId xmlns:a16="http://schemas.microsoft.com/office/drawing/2014/main" val="119380604"/>
                    </a:ext>
                  </a:extLst>
                </a:gridCol>
                <a:gridCol w="1537192">
                  <a:extLst>
                    <a:ext uri="{9D8B030D-6E8A-4147-A177-3AD203B41FA5}">
                      <a16:colId xmlns:a16="http://schemas.microsoft.com/office/drawing/2014/main" val="160022319"/>
                    </a:ext>
                  </a:extLst>
                </a:gridCol>
                <a:gridCol w="1537192">
                  <a:extLst>
                    <a:ext uri="{9D8B030D-6E8A-4147-A177-3AD203B41FA5}">
                      <a16:colId xmlns:a16="http://schemas.microsoft.com/office/drawing/2014/main" val="3972698195"/>
                    </a:ext>
                  </a:extLst>
                </a:gridCol>
                <a:gridCol w="1537192">
                  <a:extLst>
                    <a:ext uri="{9D8B030D-6E8A-4147-A177-3AD203B41FA5}">
                      <a16:colId xmlns:a16="http://schemas.microsoft.com/office/drawing/2014/main" val="2237930214"/>
                    </a:ext>
                  </a:extLst>
                </a:gridCol>
              </a:tblGrid>
              <a:tr h="1392604">
                <a:tc>
                  <a:txBody>
                    <a:bodyPr/>
                    <a:lstStyle/>
                    <a:p>
                      <a:r>
                        <a:rPr lang="en-AU" sz="1700"/>
                        <a:t>Option / Merit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Reliability, Validation and Readiness (1,6,7)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Known issues (9,12,13)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Development suitability (2,3,4,5)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Maintenance and Configuration management (8,10)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Compatibility, Standard Interface,  Motor Record - (11)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Overall fit for purpose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912497"/>
                  </a:ext>
                </a:extLst>
              </a:tr>
              <a:tr h="609264">
                <a:tc>
                  <a:txBody>
                    <a:bodyPr/>
                    <a:lstStyle/>
                    <a:p>
                      <a:r>
                        <a:rPr lang="en-AU" sz="1700"/>
                        <a:t>DLS led PMAC driver and IOC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Low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Low -workarounds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Low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Medium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High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Yes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57602"/>
                  </a:ext>
                </a:extLst>
              </a:tr>
              <a:tr h="1653717">
                <a:tc>
                  <a:txBody>
                    <a:bodyPr/>
                    <a:lstStyle/>
                    <a:p>
                      <a:r>
                        <a:rPr lang="en-AU" sz="1700"/>
                        <a:t>CAPMAC, based on caproto, the python IOC developed in NSLS-II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Low - Potentially High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Medium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High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High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Low - Potentially High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Yes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987470"/>
                  </a:ext>
                </a:extLst>
              </a:tr>
              <a:tr h="870377">
                <a:tc>
                  <a:txBody>
                    <a:bodyPr/>
                    <a:lstStyle/>
                    <a:p>
                      <a:r>
                        <a:rPr lang="en-AU" sz="1700"/>
                        <a:t>PSI dynamic configuration model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?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?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Low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>Low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/>
                        <a:t/>
                      </a:r>
                      <a:br>
                        <a:rPr lang="en-AU" sz="1700"/>
                      </a:br>
                      <a:endParaRPr lang="en-AU" sz="17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/>
                        <a:t>Not verified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352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77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of the findings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After all, no </a:t>
            </a:r>
            <a:r>
              <a:rPr lang="en-AU" dirty="0"/>
              <a:t>ideal option </a:t>
            </a:r>
            <a:r>
              <a:rPr lang="en-AU" dirty="0" smtClean="0"/>
              <a:t>to satisfy Readiness </a:t>
            </a:r>
            <a:r>
              <a:rPr lang="en-AU" dirty="0"/>
              <a:t>and Future Development suitability </a:t>
            </a:r>
            <a:r>
              <a:rPr lang="en-AU" dirty="0" smtClean="0"/>
              <a:t>criteria</a:t>
            </a:r>
          </a:p>
          <a:p>
            <a:r>
              <a:rPr lang="en-AU" dirty="0" smtClean="0"/>
              <a:t>DLS </a:t>
            </a:r>
            <a:r>
              <a:rPr lang="en-AU" dirty="0" err="1" smtClean="0"/>
              <a:t>pmac</a:t>
            </a:r>
            <a:r>
              <a:rPr lang="en-AU" dirty="0" smtClean="0"/>
              <a:t> solution is somewhat better established and readily backward compatible, but not production-worthy and not the best option for future development</a:t>
            </a:r>
          </a:p>
          <a:p>
            <a:r>
              <a:rPr lang="en-AU" dirty="0" smtClean="0"/>
              <a:t>CAPMAC has great potential but not ready and needs to stand the test of time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971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Recommended direction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Keep the old pillar while developing the new one for the future</a:t>
            </a:r>
          </a:p>
          <a:p>
            <a:endParaRPr lang="en-AU" dirty="0" smtClean="0"/>
          </a:p>
          <a:p>
            <a:r>
              <a:rPr lang="en-AU" dirty="0" smtClean="0"/>
              <a:t>Focus and invest on CAPMAC</a:t>
            </a:r>
          </a:p>
          <a:p>
            <a:r>
              <a:rPr lang="en-AU" dirty="0" smtClean="0"/>
              <a:t>Maintain DLS </a:t>
            </a:r>
            <a:r>
              <a:rPr lang="en-AU" dirty="0" err="1" smtClean="0"/>
              <a:t>pmac</a:t>
            </a:r>
            <a:r>
              <a:rPr lang="en-AU" dirty="0" smtClean="0"/>
              <a:t> at a minimum necessary level. </a:t>
            </a:r>
          </a:p>
          <a:p>
            <a:pPr lvl="1"/>
            <a:r>
              <a:rPr lang="en-AU" dirty="0" smtClean="0"/>
              <a:t>Fix quickly in </a:t>
            </a:r>
            <a:r>
              <a:rPr lang="en-AU" smtClean="0"/>
              <a:t>a sprint OR</a:t>
            </a:r>
          </a:p>
          <a:p>
            <a:pPr lvl="1"/>
            <a:r>
              <a:rPr lang="en-AU" dirty="0" smtClean="0"/>
              <a:t>Implement workarounds in place to make DLS </a:t>
            </a:r>
            <a:r>
              <a:rPr lang="en-AU" dirty="0" err="1" smtClean="0"/>
              <a:t>pmac</a:t>
            </a:r>
            <a:r>
              <a:rPr lang="en-AU" dirty="0" smtClean="0"/>
              <a:t> useable as is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087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CAPMAC development is ambitious, needs investment from facility. Resources and planning.</a:t>
            </a:r>
          </a:p>
          <a:p>
            <a:r>
              <a:rPr lang="en-AU" dirty="0" smtClean="0"/>
              <a:t>DLS </a:t>
            </a:r>
            <a:r>
              <a:rPr lang="en-AU" dirty="0" err="1" smtClean="0"/>
              <a:t>pmac</a:t>
            </a:r>
            <a:r>
              <a:rPr lang="en-AU" dirty="0" smtClean="0"/>
              <a:t> needs immediate fixes.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5622946"/>
      </p:ext>
    </p:extLst>
  </p:cSld>
  <p:clrMapOvr>
    <a:masterClrMapping/>
  </p:clrMapOvr>
</p:sld>
</file>

<file path=ppt/theme/theme1.xml><?xml version="1.0" encoding="utf-8"?>
<a:theme xmlns:a="http://schemas.openxmlformats.org/drawingml/2006/main" name="ANSTO Titl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TO-Template-CorpFonts-2018-16x9.potx" id="{78AB90EB-B9A3-479F-9245-D5684A1218EB}" vid="{15E3FBCB-DFBE-466F-9F12-70E4EB065854}"/>
    </a:ext>
  </a:extLst>
</a:theme>
</file>

<file path=ppt/theme/theme2.xml><?xml version="1.0" encoding="utf-8"?>
<a:theme xmlns:a="http://schemas.openxmlformats.org/drawingml/2006/main" name="ANSTO Main Content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TO-Template-CorpFonts-2018-16x9.potx" id="{78AB90EB-B9A3-479F-9245-D5684A1218EB}" vid="{857F59CC-64A9-48AF-9CBF-942E0776516B}"/>
    </a:ext>
  </a:extLst>
</a:theme>
</file>

<file path=ppt/theme/theme3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TO-Template-CorpFonts-2018-16x9.potx" id="{78AB90EB-B9A3-479F-9245-D5684A1218EB}" vid="{73D13BA1-B249-4133-9EF8-CE760718BDAE}"/>
    </a:ext>
  </a:extLst>
</a:theme>
</file>

<file path=ppt/theme/theme4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TO-Template-CorpFonts-2018-16x9.potx" id="{78AB90EB-B9A3-479F-9245-D5684A1218EB}" vid="{67A1ED86-9E69-4C9E-9F06-BB8C4BC06436}"/>
    </a:ext>
  </a:extLst>
</a:theme>
</file>

<file path=ppt/theme/theme5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TO-Template-CorpFonts-2018-16x9.potx" id="{78AB90EB-B9A3-479F-9245-D5684A1218EB}" vid="{765A808F-AC28-49B1-9C6A-BCFF9BDB793C}"/>
    </a:ext>
  </a:extLst>
</a:theme>
</file>

<file path=ppt/theme/theme6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TO-Template-CorpFonts-2018-16x9.potx" id="{78AB90EB-B9A3-479F-9245-D5684A1218EB}" vid="{094A2E2D-C07C-470B-B936-04A6663C94F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2C66B02B74064C91A253BF24D9EF6C" ma:contentTypeVersion="7" ma:contentTypeDescription="Create a new document." ma:contentTypeScope="" ma:versionID="dc2b693a3c44ef11e980d58154e9d87e">
  <xsd:schema xmlns:xsd="http://www.w3.org/2001/XMLSchema" xmlns:xs="http://www.w3.org/2001/XMLSchema" xmlns:p="http://schemas.microsoft.com/office/2006/metadata/properties" xmlns:ns3="3754159a-d194-4931-b4ce-82d9c6bbaf3f" xmlns:ns4="b913339b-f1c5-41aa-91c1-e760018cc99f" targetNamespace="http://schemas.microsoft.com/office/2006/metadata/properties" ma:root="true" ma:fieldsID="3ec6a66e128d786d0529f310a2f9827d" ns3:_="" ns4:_="">
    <xsd:import namespace="3754159a-d194-4931-b4ce-82d9c6bbaf3f"/>
    <xsd:import namespace="b913339b-f1c5-41aa-91c1-e760018cc9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4159a-d194-4931-b4ce-82d9c6bbaf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3339b-f1c5-41aa-91c1-e760018cc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566D57-B080-42B2-A18D-CCF7F72748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4159a-d194-4931-b4ce-82d9c6bbaf3f"/>
    <ds:schemaRef ds:uri="b913339b-f1c5-41aa-91c1-e760018cc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9C1C6F-9E36-4181-8408-CF7FD721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35AED5-913B-40A1-8DB8-C646943FE502}">
  <ds:schemaRefs>
    <ds:schemaRef ds:uri="b913339b-f1c5-41aa-91c1-e760018cc99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754159a-d194-4931-b4ce-82d9c6bbaf3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ANSTO-Template-CorpFonts-2018-16x9</Template>
  <TotalTime>7586</TotalTime>
  <Words>1233</Words>
  <Application>Microsoft Office PowerPoint</Application>
  <PresentationFormat>Widescreen</PresentationFormat>
  <Paragraphs>138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Wingdings</vt:lpstr>
      <vt:lpstr>Fira Sans Light</vt:lpstr>
      <vt:lpstr>Fira Sans</vt:lpstr>
      <vt:lpstr>Poppins</vt:lpstr>
      <vt:lpstr>Arial</vt:lpstr>
      <vt:lpstr>Calibri</vt:lpstr>
      <vt:lpstr>Fira Sans ExtraBold</vt:lpstr>
      <vt:lpstr>ANSTO Title</vt:lpstr>
      <vt:lpstr>ANSTO Main Content</vt:lpstr>
      <vt:lpstr>ANSTO Blue slides</vt:lpstr>
      <vt:lpstr>ANSTO Dark blue slides</vt:lpstr>
      <vt:lpstr>ANSTO Teal slides</vt:lpstr>
      <vt:lpstr>ANSTO Thank you slide</vt:lpstr>
      <vt:lpstr>PowerPmac IOC and Software Support</vt:lpstr>
      <vt:lpstr>PowerPoint Presentation</vt:lpstr>
      <vt:lpstr>PowerPoint Presentation</vt:lpstr>
      <vt:lpstr>Objectives</vt:lpstr>
      <vt:lpstr>Decision process</vt:lpstr>
      <vt:lpstr>PowerPoint Presentation</vt:lpstr>
      <vt:lpstr>Summary of the findings</vt:lpstr>
      <vt:lpstr>Recommended direction</vt:lpstr>
      <vt:lpstr>Challenges</vt:lpstr>
      <vt:lpstr>PowerPoint Presentation</vt:lpstr>
      <vt:lpstr>PowerPoint Presentation</vt:lpstr>
      <vt:lpstr>Summary</vt:lpstr>
      <vt:lpstr>Strategy</vt:lpstr>
      <vt:lpstr>PowerPoint Presentation</vt:lpstr>
      <vt:lpstr>How CAPMAC issues are addressed</vt:lpstr>
      <vt:lpstr>How the DLS pmac issues are addressed</vt:lpstr>
      <vt:lpstr>How the DLS pmac issues are addressed</vt:lpstr>
      <vt:lpstr>Questions</vt:lpstr>
      <vt:lpstr>DLS EPICS IOC, issues Ben’s wording</vt:lpstr>
      <vt:lpstr>DLS EPICS IOC, PVT Move</vt:lpstr>
      <vt:lpstr>Code Maintainability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nadera@ansto.gov.au</dc:creator>
  <cp:lastModifiedBy>AFSHAR, Nader</cp:lastModifiedBy>
  <cp:revision>177</cp:revision>
  <dcterms:created xsi:type="dcterms:W3CDTF">2019-05-22T01:22:11Z</dcterms:created>
  <dcterms:modified xsi:type="dcterms:W3CDTF">2021-02-17T05:01:25Z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0x0101005C2C66B02B74064C91A253BF24D9EF6C</vt:lpwstr>
  </property>
</Properties>
</file>