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09" r:id="rId3"/>
    <p:sldMasterId id="2147483729" r:id="rId4"/>
    <p:sldMasterId id="2147483745" r:id="rId5"/>
    <p:sldMasterId id="2147483765" r:id="rId6"/>
  </p:sldMasterIdLst>
  <p:notesMasterIdLst>
    <p:notesMasterId r:id="rId17"/>
  </p:notesMasterIdLst>
  <p:handoutMasterIdLst>
    <p:handoutMasterId r:id="rId18"/>
  </p:handoutMasterIdLst>
  <p:sldIdLst>
    <p:sldId id="285" r:id="rId7"/>
    <p:sldId id="318" r:id="rId8"/>
    <p:sldId id="314" r:id="rId9"/>
    <p:sldId id="319" r:id="rId10"/>
    <p:sldId id="324" r:id="rId11"/>
    <p:sldId id="320" r:id="rId12"/>
    <p:sldId id="321" r:id="rId13"/>
    <p:sldId id="322" r:id="rId14"/>
    <p:sldId id="323" r:id="rId15"/>
    <p:sldId id="272" r:id="rId16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orient="horz" pos="599" userDrawn="1">
          <p15:clr>
            <a:srgbClr val="A4A3A4"/>
          </p15:clr>
        </p15:guide>
        <p15:guide id="3" pos="2160" userDrawn="1">
          <p15:clr>
            <a:srgbClr val="A4A3A4"/>
          </p15:clr>
        </p15:guide>
        <p15:guide id="4" pos="4202" userDrawn="1">
          <p15:clr>
            <a:srgbClr val="A4A3A4"/>
          </p15:clr>
        </p15:guide>
        <p15:guide id="5" pos="1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C"/>
    <a:srgbClr val="001D34"/>
    <a:srgbClr val="00A9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2" autoAdjust="0"/>
    <p:restoredTop sz="94614" autoAdjust="0"/>
  </p:normalViewPr>
  <p:slideViewPr>
    <p:cSldViewPr showGuides="1">
      <p:cViewPr varScale="1">
        <p:scale>
          <a:sx n="171" d="100"/>
          <a:sy n="171" d="100"/>
        </p:scale>
        <p:origin x="720" y="168"/>
      </p:cViewPr>
      <p:guideLst>
        <p:guide orient="horz" pos="1620"/>
        <p:guide orient="horz" pos="599"/>
        <p:guide pos="2160"/>
        <p:guide pos="4202"/>
        <p:guide pos="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4938" y="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25/5/21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25/5/21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24472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449083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2232248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0FDF6-AC72-4550-8972-364BE9261C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620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602413-B9E6-41CE-94F9-890C0EEE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54006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</p:spTree>
    <p:extLst>
      <p:ext uri="{BB962C8B-B14F-4D97-AF65-F5344CB8AC3E}">
        <p14:creationId xmlns:p14="http://schemas.microsoft.com/office/powerpoint/2010/main" val="2929863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13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209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455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8D74DD-8811-4FDC-BE93-E2B81BF72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1851671"/>
            <a:ext cx="27003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136677"/>
            <a:ext cx="2754306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78C38-2950-4469-BBB3-BE5BB32AC4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D30B07-7303-442F-BF56-90FFDED1A7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6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2160" userDrawn="1">
          <p15:clr>
            <a:srgbClr val="FBAE40"/>
          </p15:clr>
        </p15:guide>
        <p15:guide id="4" pos="420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1940E5-CFDC-4AE5-B7DE-C1189A6277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2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678DA6-06CD-4ECF-84DB-DE698FD2B1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10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078C67-9B14-4038-8B01-10A5A31710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776" y="267534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4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403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4257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39332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41686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506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1685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9327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30" y="609532"/>
            <a:ext cx="3927940" cy="392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3F804D-6C3B-4952-94EE-C6B82388BC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8641" y="267494"/>
            <a:ext cx="71959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99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  <p15:guide id="3" pos="4202" userDrawn="1">
          <p15:clr>
            <a:srgbClr val="FBAE40"/>
          </p15:clr>
        </p15:guide>
        <p15:guide id="4" pos="119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44884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84338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6317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83648A-0017-4D0A-95A9-13FB7D2339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5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5400600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B189D6-0E11-4F79-97E3-184BDA7B66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626" y="4177358"/>
            <a:ext cx="71959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669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79B453-6AC1-4462-9535-43DFD6588E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40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E13CC-C618-422A-A60C-0286973DC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699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1428E6-CF0A-4089-8F38-61F097E68E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65030" y="609532"/>
            <a:ext cx="3927506" cy="392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779A8-C1BC-46E9-96AF-283E1343F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85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3578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4130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39182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4985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89612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2705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8322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99354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1386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017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24931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38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24269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0360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60907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F76D10F-CBC5-4632-9229-28056CCA2A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</p:spTree>
    <p:extLst>
      <p:ext uri="{BB962C8B-B14F-4D97-AF65-F5344CB8AC3E}">
        <p14:creationId xmlns:p14="http://schemas.microsoft.com/office/powerpoint/2010/main" val="42601633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1851671"/>
            <a:ext cx="27003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136677"/>
            <a:ext cx="2754306" cy="63936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C3F80C-16B6-4359-9605-701299EA51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26749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523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4752528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19BBDB-E7AB-41D2-9CC0-1185A9ECF1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25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4752528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828DFE-E127-414B-8DE1-EE14AABAAB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17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887162" y="582252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National Science Agency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8FCCD-A81D-4BFA-8047-C6564808F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6" y="267534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43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9540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01841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444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10705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5410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38756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32061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49000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22360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131590"/>
            <a:ext cx="5400600" cy="36004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9274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579862"/>
            <a:ext cx="4536504" cy="100811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2715766"/>
            <a:ext cx="4536503" cy="576064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B647CA-8CB7-49A4-8B4C-E8A4387BF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61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858000" cy="2571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3075807"/>
            <a:ext cx="4752528" cy="1623109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defRPr sz="1200">
                <a:solidFill>
                  <a:schemeClr val="tx1"/>
                </a:solidFill>
              </a:defRPr>
            </a:lvl2pPr>
            <a:lvl3pPr marL="199800" indent="-199800" algn="l">
              <a:lnSpc>
                <a:spcPct val="90000"/>
              </a:lnSpc>
              <a:spcBef>
                <a:spcPts val="0"/>
              </a:spcBef>
              <a:buNone/>
              <a:tabLst>
                <a:tab pos="267300" algn="l"/>
              </a:tabLst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88640" y="4850174"/>
            <a:ext cx="178906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National Science Agency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413493-0A5C-4DFA-930F-2FCCD6821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79" y="4177358"/>
            <a:ext cx="1522745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529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BD9626-D491-47A9-A802-D99845B77B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562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779662"/>
            <a:ext cx="2700300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3651870"/>
            <a:ext cx="2700300" cy="576064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30425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41549B-E060-4412-81C3-BB94DD3BB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46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9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2160">
          <p15:clr>
            <a:srgbClr val="FBAE40"/>
          </p15:clr>
        </p15:guide>
        <p15:guide id="4" pos="420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glob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EA4BEA-90AA-46F4-829C-BDC63E08AE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30" y="609532"/>
            <a:ext cx="3927940" cy="39244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054777"/>
            <a:ext cx="1512168" cy="1728192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697D1B-C821-4CE4-BF7C-7EF317935C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83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  <p15:guide id="3" pos="4202">
          <p15:clr>
            <a:srgbClr val="FBAE40"/>
          </p15:clr>
        </p15:guide>
        <p15:guide id="4" pos="119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87287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8872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369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63638"/>
            <a:ext cx="6480719" cy="316835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843558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1006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9955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4197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50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40130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3024335" cy="318120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433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1949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24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1563638"/>
            <a:ext cx="3028950" cy="31683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+ quart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5140377" y="0"/>
            <a:ext cx="1711800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1550788"/>
            <a:ext cx="4752527" cy="3181202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640" y="805459"/>
            <a:ext cx="4752528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4490140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94723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04391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86943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45781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17B52948-05FD-444E-9ADC-BA5285595A7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9000" y="0"/>
            <a:ext cx="3422972" cy="51435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1851670"/>
            <a:ext cx="2970330" cy="2525068"/>
          </a:xfrm>
        </p:spPr>
        <p:txBody>
          <a:bodyPr/>
          <a:lstStyle>
            <a:lvl1pPr marL="0" indent="0"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87151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8640" y="1275605"/>
            <a:ext cx="5292588" cy="2736305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FontTx/>
              <a:buNone/>
              <a:defRPr sz="3300" b="0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638"/>
              </a:spcAft>
              <a:buNone/>
              <a:defRPr sz="3300" b="0">
                <a:solidFill>
                  <a:schemeClr val="bg1"/>
                </a:solidFill>
              </a:defRPr>
            </a:lvl2pPr>
            <a:lvl3pPr marL="0" indent="0">
              <a:buNone/>
              <a:defRPr sz="165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8775526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2571750"/>
            <a:ext cx="2700300" cy="216024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188641" y="915566"/>
            <a:ext cx="2700299" cy="1440160"/>
          </a:xfrm>
        </p:spPr>
        <p:txBody>
          <a:bodyPr anchor="b" anchorCtr="0">
            <a:noAutofit/>
          </a:bodyPr>
          <a:lstStyle>
            <a:lvl1pPr>
              <a:defRPr sz="27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44" name="Rectangle 43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12A33-5143-4D27-8726-620EB46493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7925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8640" y="1851671"/>
            <a:ext cx="2700300" cy="2847245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2250"/>
              </a:spcBef>
              <a:buNone/>
              <a:tabLst/>
              <a:defRPr sz="1200" b="1">
                <a:solidFill>
                  <a:schemeClr val="tx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422"/>
              </a:spcAft>
              <a:buNone/>
              <a:tabLst/>
              <a:defRPr sz="1200">
                <a:solidFill>
                  <a:schemeClr val="tx1"/>
                </a:solidFill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tabLst/>
              <a:defRPr sz="1200">
                <a:solidFill>
                  <a:schemeClr val="tx1"/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9" name="Rectangle 28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1136677"/>
            <a:ext cx="2754306" cy="63936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CD987C-6AE9-4FF7-9BEA-04C245BE07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07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2160240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6D5784-F66B-40F0-83D2-1BF211E394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52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2859783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4096622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88640" y="4850174"/>
            <a:ext cx="2304256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AU" sz="750" dirty="0">
                <a:solidFill>
                  <a:schemeClr val="accent3"/>
                </a:solidFill>
              </a:rPr>
              <a:t>Australia’s Pre-eminent National Science Organization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9B9C2A-AAD3-4F60-9F59-9074593C86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56" y="4552538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9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cataly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29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3028950" cy="63936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9025" y="1665854"/>
            <a:ext cx="3028950" cy="306613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1028" y="4878250"/>
            <a:ext cx="2766563" cy="95510"/>
          </a:xfrm>
        </p:spPr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19254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partner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0538"/>
            <a:ext cx="6858000" cy="2595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88640" y="1203599"/>
            <a:ext cx="5947524" cy="1153507"/>
          </a:xfrm>
        </p:spPr>
        <p:txBody>
          <a:bodyPr anchor="b" anchorCtr="0">
            <a:normAutofit/>
          </a:bodyPr>
          <a:lstStyle>
            <a:lvl1pPr algn="l">
              <a:lnSpc>
                <a:spcPct val="90000"/>
              </a:lnSpc>
              <a:defRPr sz="27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88640" y="2922403"/>
            <a:ext cx="5400600" cy="273948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chemeClr val="accent3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112" y="582252"/>
            <a:ext cx="2239112" cy="10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AU" sz="750" dirty="0">
                <a:solidFill>
                  <a:schemeClr val="bg1"/>
                </a:solidFill>
              </a:rPr>
              <a:t>Australia’s Pre-eminent National Science Organization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7EB672-539C-4117-8316-BC1EA7956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68" y="312929"/>
            <a:ext cx="15672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52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  <p15:guide id="2" orient="horz" pos="162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196695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12384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958887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641" y="987574"/>
            <a:ext cx="6480719" cy="345638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96387" y="267494"/>
            <a:ext cx="6472973" cy="639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accent3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1650" b="0">
                <a:solidFill>
                  <a:schemeClr val="accent2"/>
                </a:solidFill>
              </a:defRPr>
            </a:lvl2pPr>
            <a:lvl3pPr>
              <a:buNone/>
              <a:defRPr sz="2100">
                <a:solidFill>
                  <a:srgbClr val="00A9CE"/>
                </a:solidFill>
              </a:defRPr>
            </a:lvl3pPr>
            <a:lvl4pPr>
              <a:buNone/>
              <a:defRPr sz="2100">
                <a:solidFill>
                  <a:srgbClr val="00A9CE"/>
                </a:solidFill>
              </a:defRPr>
            </a:lvl4pPr>
            <a:lvl5pPr>
              <a:buNone/>
              <a:defRPr sz="21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50215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640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721" y="987574"/>
            <a:ext cx="3028950" cy="345638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53015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16522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dar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21015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9329427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55556648-49D5-4B5B-92D5-2DB59DEB59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6871500" cy="2577600"/>
          </a:xfrm>
          <a:solidFill>
            <a:schemeClr val="accent1"/>
          </a:solidFill>
          <a:ln>
            <a:noFill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AU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88640" y="2859782"/>
            <a:ext cx="5940660" cy="2016224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3000" b="0">
                <a:solidFill>
                  <a:schemeClr val="accent3"/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3000" b="0">
                <a:solidFill>
                  <a:schemeClr val="accent2"/>
                </a:solidFill>
              </a:defRPr>
            </a:lvl2pPr>
            <a:lvl3pPr marL="0" indent="0">
              <a:spcBef>
                <a:spcPts val="165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11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5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image" Target="../media/image5.emf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89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 preferRelativeResize="0"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88640" y="195486"/>
            <a:ext cx="467737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96" r:id="rId2"/>
    <p:sldLayoutId id="2147483703" r:id="rId3"/>
    <p:sldLayoutId id="2147483655" r:id="rId4"/>
    <p:sldLayoutId id="2147483704" r:id="rId5"/>
    <p:sldLayoutId id="2147483680" r:id="rId6"/>
    <p:sldLayoutId id="2147483679" r:id="rId7"/>
    <p:sldLayoutId id="2147483661" r:id="rId8"/>
    <p:sldLayoutId id="2147483702" r:id="rId9"/>
    <p:sldLayoutId id="2147483706" r:id="rId10"/>
    <p:sldLayoutId id="2147483698" r:id="rId11"/>
    <p:sldLayoutId id="2147483699" r:id="rId12"/>
    <p:sldLayoutId id="2147483663" r:id="rId13"/>
    <p:sldLayoutId id="2147483707" r:id="rId14"/>
    <p:sldLayoutId id="2147483664" r:id="rId15"/>
    <p:sldLayoutId id="2147483667" r:id="rId16"/>
    <p:sldLayoutId id="2147483665" r:id="rId17"/>
    <p:sldLayoutId id="2147483682" r:id="rId18"/>
    <p:sldLayoutId id="2147483681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269238" y="4561860"/>
            <a:ext cx="431759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3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7" r:id="rId2"/>
    <p:sldLayoutId id="2147483701" r:id="rId3"/>
    <p:sldLayoutId id="2147483685" r:id="rId4"/>
    <p:sldLayoutId id="2147483705" r:id="rId5"/>
    <p:sldLayoutId id="2147483686" r:id="rId6"/>
    <p:sldLayoutId id="2147483687" r:id="rId7"/>
    <p:sldLayoutId id="2147483688" r:id="rId8"/>
    <p:sldLayoutId id="2147483689" r:id="rId9"/>
    <p:sldLayoutId id="2147483708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2F7BDC-06FA-464B-832D-07C6005225F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95486"/>
            <a:ext cx="98978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2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70D06-DC3C-4DA8-BBFD-5AF197B5EA3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50" y="4561860"/>
            <a:ext cx="91364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63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1550788"/>
            <a:ext cx="6480719" cy="31812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29D69D-38BD-4D68-9030-C24A87FA9C1D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245070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67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SzPct val="9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640" y="242244"/>
            <a:ext cx="6480720" cy="63936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641" y="987574"/>
            <a:ext cx="6480719" cy="35742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028" y="4878250"/>
            <a:ext cx="4562884" cy="932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75">
                <a:solidFill>
                  <a:schemeClr val="accent3"/>
                </a:solidFill>
              </a:defRPr>
            </a:lvl1pPr>
          </a:lstStyle>
          <a:p>
            <a:r>
              <a:rPr lang="en-AU"/>
              <a:t>Presentation title  |  Presenter name</a:t>
            </a:r>
            <a:endParaRPr lang="en-A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90183" y="4878250"/>
            <a:ext cx="216592" cy="9551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>
                <a:solidFill>
                  <a:schemeClr val="accent3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/>
              <a:t>  |</a:t>
            </a:r>
            <a:endParaRPr lang="en-AU" dirty="0"/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2384" y="2494957"/>
            <a:ext cx="6871097" cy="60126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9526" y="2728319"/>
            <a:ext cx="6856809" cy="3679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defRPr/>
            </a:pPr>
            <a:endParaRPr lang="en-AU" sz="1350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194" y="2719985"/>
            <a:ext cx="6875860" cy="40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626BB0-421F-45FC-898B-98965B01538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508" y="4762211"/>
            <a:ext cx="1010317" cy="23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162000" algn="l" defTabSz="685800" rtl="0" eaLnBrk="1" latinLnBrk="0" hangingPunct="1">
        <a:lnSpc>
          <a:spcPct val="90000"/>
        </a:lnSpc>
        <a:spcBef>
          <a:spcPts val="450"/>
        </a:spcBef>
        <a:buFont typeface="Calibri" pitchFamily="34" charset="0"/>
        <a:buChar char="•"/>
        <a:tabLst/>
        <a:defRPr sz="1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732" y="1347614"/>
            <a:ext cx="2700300" cy="1728192"/>
          </a:xfrm>
        </p:spPr>
        <p:txBody>
          <a:bodyPr/>
          <a:lstStyle/>
          <a:p>
            <a:r>
              <a:rPr lang="en-AU" dirty="0" err="1"/>
              <a:t>Caproto</a:t>
            </a:r>
            <a:r>
              <a:rPr lang="en-AU" dirty="0"/>
              <a:t> with </a:t>
            </a:r>
            <a:r>
              <a:rPr lang="en-AU" dirty="0" err="1"/>
              <a:t>PyOpenCL</a:t>
            </a:r>
            <a:r>
              <a:rPr lang="en-AU" dirty="0"/>
              <a:t> for Parkes Cryo-PAF Beamformer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5" name="Picture Placeholder 4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F65D49E7-85EC-8A4A-B83B-865E1AA048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7" r="27767"/>
          <a:stretch>
            <a:fillRect/>
          </a:stretch>
        </p:blipFill>
        <p:spPr>
          <a:xfrm>
            <a:off x="3431995" y="0"/>
            <a:ext cx="3429000" cy="5143500"/>
          </a:xfrm>
        </p:spPr>
      </p:pic>
      <p:sp>
        <p:nvSpPr>
          <p:cNvPr id="14" name="Footer Placeholder 2"/>
          <p:cNvSpPr txBox="1">
            <a:spLocks/>
          </p:cNvSpPr>
          <p:nvPr/>
        </p:nvSpPr>
        <p:spPr bwMode="auto">
          <a:xfrm>
            <a:off x="188641" y="3985309"/>
            <a:ext cx="2700300" cy="1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050" dirty="0">
                <a:latin typeface="Calibri" pitchFamily="34" charset="0"/>
              </a:rPr>
              <a:t>Euan Troup and Andrew Bolin  |  28</a:t>
            </a:r>
            <a:r>
              <a:rPr lang="en-AU" sz="1050" baseline="30000" dirty="0">
                <a:latin typeface="Calibri" pitchFamily="34" charset="0"/>
              </a:rPr>
              <a:t>th</a:t>
            </a:r>
            <a:r>
              <a:rPr lang="en-AU" sz="1050" dirty="0">
                <a:latin typeface="Calibri" pitchFamily="34" charset="0"/>
              </a:rPr>
              <a:t> May 2021</a:t>
            </a:r>
            <a:endParaRPr lang="en-US" sz="105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6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188640" y="2571750"/>
            <a:ext cx="3096344" cy="1944216"/>
          </a:xfrm>
        </p:spPr>
        <p:txBody>
          <a:bodyPr numCol="1">
            <a:normAutofit/>
          </a:bodyPr>
          <a:lstStyle/>
          <a:p>
            <a:pPr>
              <a:spcAft>
                <a:spcPct val="0"/>
              </a:spcAft>
            </a:pPr>
            <a:r>
              <a:rPr lang="en-US" sz="900" dirty="0"/>
              <a:t>CSIRO Space &amp; Astronomy</a:t>
            </a:r>
          </a:p>
          <a:p>
            <a:pPr lvl="1">
              <a:tabLst>
                <a:tab pos="266700" algn="l"/>
              </a:tabLst>
            </a:pPr>
            <a:r>
              <a:rPr lang="en-US" sz="900" dirty="0"/>
              <a:t>Euan Troup</a:t>
            </a:r>
            <a:br>
              <a:rPr lang="en-US" sz="900" dirty="0"/>
            </a:br>
            <a:r>
              <a:rPr lang="en-US" sz="900" dirty="0"/>
              <a:t>Senior Developer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+61 2 9372 4660</a:t>
            </a:r>
          </a:p>
          <a:p>
            <a:pPr marL="202500" lvl="2" indent="-202500">
              <a:spcAft>
                <a:spcPct val="0"/>
              </a:spcAft>
            </a:pPr>
            <a:r>
              <a:rPr lang="en-US" sz="900" dirty="0"/>
              <a:t>Euan </a:t>
            </a:r>
            <a:r>
              <a:rPr lang="en-US" sz="900" dirty="0" err="1"/>
              <a:t>Troup@csiro.au</a:t>
            </a:r>
            <a:endParaRPr lang="en-US" sz="900" dirty="0"/>
          </a:p>
        </p:txBody>
      </p:sp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93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A beamformer is a complex weighted sum of antennas</a:t>
            </a:r>
          </a:p>
          <a:p>
            <a:pPr lvl="1"/>
            <a:r>
              <a:rPr lang="en-AU" dirty="0"/>
              <a:t>“software defined pixels”</a:t>
            </a:r>
          </a:p>
          <a:p>
            <a:pPr lvl="1"/>
            <a:r>
              <a:rPr lang="en-AU" dirty="0"/>
              <a:t>Digital version allows for multiple science outputs</a:t>
            </a:r>
          </a:p>
          <a:p>
            <a:pPr lvl="2"/>
            <a:r>
              <a:rPr lang="en-AU" dirty="0"/>
              <a:t>Pulsar search, Pulsar Timing, SETI, Spectroscopy survey …</a:t>
            </a:r>
          </a:p>
          <a:p>
            <a:r>
              <a:rPr lang="en-AU" sz="1650" dirty="0"/>
              <a:t>Parkes Cryo-PAF (800-1800MHz) and SKA Low (50-350 MHz)</a:t>
            </a:r>
          </a:p>
          <a:p>
            <a:pPr lvl="1"/>
            <a:r>
              <a:rPr lang="en-AU" sz="1650" dirty="0"/>
              <a:t>Lots of overlap in beamformer operation and design</a:t>
            </a:r>
          </a:p>
          <a:p>
            <a:pPr lvl="1"/>
            <a:r>
              <a:rPr lang="en-AU" sz="1650" dirty="0"/>
              <a:t>Using the same DSP  and networking platform</a:t>
            </a:r>
          </a:p>
          <a:p>
            <a:r>
              <a:rPr lang="en-AU" sz="1650" dirty="0"/>
              <a:t>CASS uses EPICS and SKA uses TANGO for control system frameworks</a:t>
            </a:r>
          </a:p>
          <a:p>
            <a:pPr lvl="1"/>
            <a:r>
              <a:rPr lang="en-AU" sz="1650" dirty="0"/>
              <a:t>Can we share software?</a:t>
            </a:r>
          </a:p>
          <a:p>
            <a:pPr lvl="2"/>
            <a:r>
              <a:rPr lang="en-AU" sz="1650" dirty="0"/>
              <a:t>TANGO has </a:t>
            </a:r>
            <a:r>
              <a:rPr lang="en-AU" sz="1650" dirty="0" err="1"/>
              <a:t>PyTango</a:t>
            </a:r>
            <a:r>
              <a:rPr lang="en-AU" sz="1650" dirty="0"/>
              <a:t> – for EPICS we can use </a:t>
            </a:r>
            <a:r>
              <a:rPr lang="en-AU" sz="1650" dirty="0" err="1"/>
              <a:t>caproto</a:t>
            </a:r>
            <a:r>
              <a:rPr lang="en-AU" sz="1650" dirty="0"/>
              <a:t> for Python IOCs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CASS Develops Beamformers for Radio Astronomy</a:t>
            </a:r>
          </a:p>
        </p:txBody>
      </p:sp>
    </p:spTree>
    <p:extLst>
      <p:ext uri="{BB962C8B-B14F-4D97-AF65-F5344CB8AC3E}">
        <p14:creationId xmlns:p14="http://schemas.microsoft.com/office/powerpoint/2010/main" val="130606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C279F3A-670B-0F40-92A6-7BED78B71C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" b="6103"/>
          <a:stretch/>
        </p:blipFill>
        <p:spPr>
          <a:xfrm>
            <a:off x="3356992" y="1855514"/>
            <a:ext cx="3422972" cy="257175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EAA66F-2143-4669-A945-56B48F49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COTS platform</a:t>
            </a:r>
          </a:p>
          <a:p>
            <a:r>
              <a:rPr lang="en-AU" dirty="0"/>
              <a:t>Will be used in both Parkes and SKA Low Beamformers</a:t>
            </a:r>
          </a:p>
          <a:p>
            <a:r>
              <a:rPr lang="en-AU" dirty="0"/>
              <a:t>100 Gbps networking I/O, PCIe Gen4, and HBM</a:t>
            </a:r>
          </a:p>
          <a:p>
            <a:r>
              <a:rPr lang="en-AU" dirty="0"/>
              <a:t>OpenCL interface</a:t>
            </a:r>
          </a:p>
          <a:p>
            <a:r>
              <a:rPr lang="en-AU" dirty="0"/>
              <a:t>Linux driver and management software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89C87-AE75-4471-A1E6-8AFCEDA5C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805459"/>
            <a:ext cx="6264696" cy="639365"/>
          </a:xfrm>
        </p:spPr>
        <p:txBody>
          <a:bodyPr>
            <a:normAutofit/>
          </a:bodyPr>
          <a:lstStyle/>
          <a:p>
            <a:r>
              <a:rPr lang="en-AU" dirty="0"/>
              <a:t>Xilinx </a:t>
            </a:r>
            <a:r>
              <a:rPr lang="en-AU" dirty="0" err="1"/>
              <a:t>Alveo</a:t>
            </a:r>
            <a:r>
              <a:rPr lang="en-AU" dirty="0"/>
              <a:t> DSP Platform</a:t>
            </a:r>
          </a:p>
        </p:txBody>
      </p:sp>
    </p:spTree>
    <p:extLst>
      <p:ext uri="{BB962C8B-B14F-4D97-AF65-F5344CB8AC3E}">
        <p14:creationId xmlns:p14="http://schemas.microsoft.com/office/powerpoint/2010/main" val="1508788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</p:spPr>
        <p:txBody>
          <a:bodyPr anchor="t">
            <a:normAutofit/>
          </a:bodyPr>
          <a:lstStyle/>
          <a:p>
            <a:r>
              <a:rPr lang="en-AU" dirty="0"/>
              <a:t>EPICS </a:t>
            </a:r>
            <a:r>
              <a:rPr lang="en-AU" dirty="0" err="1"/>
              <a:t>Alveo</a:t>
            </a:r>
            <a:r>
              <a:rPr lang="en-AU" dirty="0"/>
              <a:t> Card Monitoring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88640" y="1563638"/>
            <a:ext cx="3028950" cy="3168352"/>
          </a:xfrm>
        </p:spPr>
        <p:txBody>
          <a:bodyPr>
            <a:normAutofit/>
          </a:bodyPr>
          <a:lstStyle/>
          <a:p>
            <a:r>
              <a:rPr lang="en-AU" dirty="0"/>
              <a:t>Xilinx provided driver populates /sys virtual filesystem with monitoring values in files</a:t>
            </a:r>
          </a:p>
          <a:p>
            <a:r>
              <a:rPr lang="en-AU" dirty="0"/>
              <a:t>/sys/devices/pci0000:24/0000:24:00.0/0000:25:00.0/0000:26:14.0/0000:2b:00.1/xmc.u.18874372/</a:t>
            </a:r>
            <a:r>
              <a:rPr lang="en-AU" dirty="0" err="1"/>
              <a:t>xmc_fan_temp</a:t>
            </a:r>
            <a:endParaRPr lang="en-AU" dirty="0"/>
          </a:p>
          <a:p>
            <a:r>
              <a:rPr lang="en-AU" dirty="0"/>
              <a:t>Polled updates</a:t>
            </a:r>
          </a:p>
          <a:p>
            <a:pPr lvl="1"/>
            <a:r>
              <a:rPr lang="en-AU" dirty="0"/>
              <a:t>Thread updates </a:t>
            </a:r>
            <a:r>
              <a:rPr lang="en-AU" dirty="0" err="1"/>
              <a:t>caproto</a:t>
            </a:r>
            <a:r>
              <a:rPr lang="en-AU" dirty="0"/>
              <a:t> records</a:t>
            </a:r>
          </a:p>
          <a:p>
            <a:pPr lvl="1"/>
            <a:r>
              <a:rPr lang="en-AU" sz="1800" dirty="0"/>
              <a:t>I/O </a:t>
            </a:r>
            <a:r>
              <a:rPr lang="en-AU" sz="1800" dirty="0" err="1"/>
              <a:t>Intr</a:t>
            </a:r>
            <a:r>
              <a:rPr lang="en-AU" sz="1800" dirty="0"/>
              <a:t> scanning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ADB66E-5398-E74D-AA99-21F6D86A2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721" y="2618520"/>
            <a:ext cx="3028950" cy="1058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962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805459"/>
            <a:ext cx="6480720" cy="639365"/>
          </a:xfrm>
        </p:spPr>
        <p:txBody>
          <a:bodyPr anchor="t">
            <a:normAutofit/>
          </a:bodyPr>
          <a:lstStyle/>
          <a:p>
            <a:r>
              <a:rPr lang="en-AU" dirty="0"/>
              <a:t>EPICS </a:t>
            </a:r>
            <a:r>
              <a:rPr lang="en-AU" dirty="0" err="1"/>
              <a:t>Alveo</a:t>
            </a:r>
            <a:r>
              <a:rPr lang="en-AU" dirty="0"/>
              <a:t> Card Monitoring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DECF353-A928-DA49-AD2D-BF8E4279EF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16" y="1444824"/>
            <a:ext cx="3240606" cy="1919014"/>
          </a:xfr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0ADBE977-F902-D843-95B6-B6DC84189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44824"/>
            <a:ext cx="3501008" cy="329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31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A4A7360-3F8E-3447-A182-3C1C51C92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1995686"/>
            <a:ext cx="2783839" cy="252028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EPICS </a:t>
            </a:r>
            <a:r>
              <a:rPr lang="en-AU" dirty="0" err="1"/>
              <a:t>Alveo</a:t>
            </a:r>
            <a:r>
              <a:rPr lang="en-AU" dirty="0"/>
              <a:t> Card Monitoring</a:t>
            </a:r>
          </a:p>
        </p:txBody>
      </p:sp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:a16="http://schemas.microsoft.com/office/drawing/2014/main" id="{F1E1C82F-5201-A04C-8E79-E31BEF4FE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443" y="1995686"/>
            <a:ext cx="389155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6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8641" y="1806028"/>
            <a:ext cx="6480719" cy="2385902"/>
          </a:xfrm>
        </p:spPr>
        <p:txBody>
          <a:bodyPr>
            <a:noAutofit/>
          </a:bodyPr>
          <a:lstStyle/>
          <a:p>
            <a:r>
              <a:rPr lang="en-AU" dirty="0"/>
              <a:t>Find Xilinx OpenCL “platform” (driver), choose a “device” (card)</a:t>
            </a:r>
          </a:p>
          <a:p>
            <a:r>
              <a:rPr lang="en-AU" dirty="0"/>
              <a:t>Load firmware image</a:t>
            </a:r>
          </a:p>
          <a:p>
            <a:pPr lvl="1"/>
            <a:r>
              <a:rPr lang="en-AU" dirty="0"/>
              <a:t>(if not already loaded - checked automatically by driver)</a:t>
            </a:r>
          </a:p>
          <a:p>
            <a:r>
              <a:rPr lang="en-AU" dirty="0"/>
              <a:t>Read FPGA addresses 0, 1 for magic number and version</a:t>
            </a:r>
          </a:p>
          <a:p>
            <a:r>
              <a:rPr lang="en-AU" dirty="0"/>
              <a:t>Using version from FPGA, load the matching map file</a:t>
            </a:r>
          </a:p>
          <a:p>
            <a:r>
              <a:rPr lang="en-AU" dirty="0"/>
              <a:t>Extract the relevant parts of the map for our desired peripherals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31DA73A-AE1F-4F27-9F65-4D4A8CE58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err="1"/>
              <a:t>AlveoCL</a:t>
            </a:r>
            <a:r>
              <a:rPr lang="en-AU" dirty="0"/>
              <a:t> – Python Interface to FPGA Registers</a:t>
            </a:r>
          </a:p>
        </p:txBody>
      </p:sp>
    </p:spTree>
    <p:extLst>
      <p:ext uri="{BB962C8B-B14F-4D97-AF65-F5344CB8AC3E}">
        <p14:creationId xmlns:p14="http://schemas.microsoft.com/office/powerpoint/2010/main" val="73995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7D18E-F401-431F-AEE8-D2C087A9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We want to use higher-level operations</a:t>
            </a:r>
          </a:p>
          <a:p>
            <a:pPr lvl="1"/>
            <a:r>
              <a:rPr lang="en-AU" dirty="0"/>
              <a:t>We call this the “Instrument Control Layer” (ICL)</a:t>
            </a:r>
          </a:p>
          <a:p>
            <a:r>
              <a:rPr lang="en-AU" dirty="0"/>
              <a:t>Control system agnostic wrapper around 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AlveoCL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AU" dirty="0"/>
              <a:t>By default, this exposes all registers as attributes - </a:t>
            </a:r>
            <a:r>
              <a:rPr lang="en-AU" i="1" dirty="0"/>
              <a:t>less typing!</a:t>
            </a:r>
            <a:endParaRPr lang="en-AU" dirty="0"/>
          </a:p>
          <a:p>
            <a:pPr marL="162000" lvl="1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icl_fpga.packetiser.control_vector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= 0xA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28C0B-BE11-4337-8D0E-3C7C6E51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ICL - More Abstraction!</a:t>
            </a:r>
          </a:p>
        </p:txBody>
      </p:sp>
    </p:spTree>
    <p:extLst>
      <p:ext uri="{BB962C8B-B14F-4D97-AF65-F5344CB8AC3E}">
        <p14:creationId xmlns:p14="http://schemas.microsoft.com/office/powerpoint/2010/main" val="146679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7D18E-F401-431F-AEE8-D2C087A9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dirty="0">
                <a:cs typeface="Courier New" panose="02070309020205020404" pitchFamily="49" charset="0"/>
              </a:rPr>
              <a:t>We can (optionally) write a simple class to handle peripheral operations</a:t>
            </a:r>
          </a:p>
          <a:p>
            <a:pPr marL="162000" lvl="1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icl_fpga.packetiser.configure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(“10.1.1.1”)</a:t>
            </a:r>
          </a:p>
          <a:p>
            <a:pPr marL="162000" lvl="1" indent="0">
              <a:buNone/>
            </a:pP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icl_fpga.packetiser.on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AU" sz="16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D28C0B-BE11-4337-8D0E-3C7C6E51D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AU" dirty="0"/>
              <a:t>ICL – More Abstraction!</a:t>
            </a:r>
          </a:p>
        </p:txBody>
      </p:sp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5FF0A3F0-2B91-4702-9EC4-54DDC6DED900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" y="2800617"/>
            <a:ext cx="4673600" cy="1541462"/>
          </a:xfrm>
          <a:noFill/>
        </p:spPr>
      </p:pic>
    </p:spTree>
    <p:extLst>
      <p:ext uri="{BB962C8B-B14F-4D97-AF65-F5344CB8AC3E}">
        <p14:creationId xmlns:p14="http://schemas.microsoft.com/office/powerpoint/2010/main" val="2802850258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688B40A6-6BF6-4ABF-B36F-03A82F8F89E3}"/>
    </a:ext>
  </a:extLst>
</a:theme>
</file>

<file path=ppt/theme/theme2.xml><?xml version="1.0" encoding="utf-8"?>
<a:theme xmlns:a="http://schemas.openxmlformats.org/drawingml/2006/main" name="CSIRO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2EDCD348-62D3-485B-929C-947B875EEED5}"/>
    </a:ext>
  </a:extLst>
</a:theme>
</file>

<file path=ppt/theme/theme3.xml><?xml version="1.0" encoding="utf-8"?>
<a:theme xmlns:a="http://schemas.openxmlformats.org/drawingml/2006/main" name="Data61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ED3C716A-7A69-4C25-92DC-E32353259ED8}"/>
    </a:ext>
  </a:extLst>
</a:theme>
</file>

<file path=ppt/theme/theme4.xml><?xml version="1.0" encoding="utf-8"?>
<a:theme xmlns:a="http://schemas.openxmlformats.org/drawingml/2006/main" name="Data61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B73D8699-A979-4947-9713-2AB846B1A260}"/>
    </a:ext>
  </a:extLst>
</a:theme>
</file>

<file path=ppt/theme/theme5.xml><?xml version="1.0" encoding="utf-8"?>
<a:theme xmlns:a="http://schemas.openxmlformats.org/drawingml/2006/main" name="US Lockup vertic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3140DB8F-7337-4BA5-AF2F-7064ED4F7224}"/>
    </a:ext>
  </a:extLst>
</a:theme>
</file>

<file path=ppt/theme/theme6.xml><?xml version="1.0" encoding="utf-8"?>
<a:theme xmlns:a="http://schemas.openxmlformats.org/drawingml/2006/main" name="US Lockup horizontal">
  <a:themeElements>
    <a:clrScheme name="CSIRO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1D34"/>
      </a:accent2>
      <a:accent3>
        <a:srgbClr val="757579"/>
      </a:accent3>
      <a:accent4>
        <a:srgbClr val="1E22AA"/>
      </a:accent4>
      <a:accent5>
        <a:srgbClr val="007377"/>
      </a:accent5>
      <a:accent6>
        <a:srgbClr val="6D2077"/>
      </a:accent6>
      <a:hlink>
        <a:srgbClr val="004B87"/>
      </a:hlink>
      <a:folHlink>
        <a:srgbClr val="007A53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Standard.potx" id="{C09A433E-A28B-4360-9BD8-803A1C2BE65D}" vid="{2347AA7A-89E0-4C2E-9A3C-C17B47A3A4D9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CSIRO vertical</Template>
  <TotalTime>4286</TotalTime>
  <Words>385</Words>
  <Application>Microsoft Macintosh PowerPoint</Application>
  <PresentationFormat>Custom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Courier New</vt:lpstr>
      <vt:lpstr>CSIRO vertical</vt:lpstr>
      <vt:lpstr>CSIRO horizontal</vt:lpstr>
      <vt:lpstr>Data61 vertical</vt:lpstr>
      <vt:lpstr>Data61 horizontal</vt:lpstr>
      <vt:lpstr>US Lockup vertical</vt:lpstr>
      <vt:lpstr>US Lockup horizontal</vt:lpstr>
      <vt:lpstr>Caproto with PyOpenCL for Parkes Cryo-PAF Beamformer</vt:lpstr>
      <vt:lpstr>CASS Develops Beamformers for Radio Astronomy</vt:lpstr>
      <vt:lpstr>Xilinx Alveo DSP Platform</vt:lpstr>
      <vt:lpstr>EPICS Alveo Card Monitoring</vt:lpstr>
      <vt:lpstr>EPICS Alveo Card Monitoring</vt:lpstr>
      <vt:lpstr>EPICS Alveo Card Monitoring</vt:lpstr>
      <vt:lpstr>AlveoCL – Python Interface to FPGA Registers</vt:lpstr>
      <vt:lpstr>ICL - More Abstraction!</vt:lpstr>
      <vt:lpstr>ICL – More Abstraction!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a CSIRO branded template</dc:title>
  <dc:creator>Troup, Euan (CASS, Marsfield)</dc:creator>
  <cp:lastModifiedBy>Troup, Euan (CASS, Marsfield)</cp:lastModifiedBy>
  <cp:revision>31</cp:revision>
  <dcterms:created xsi:type="dcterms:W3CDTF">2021-05-24T22:53:03Z</dcterms:created>
  <dcterms:modified xsi:type="dcterms:W3CDTF">2021-05-27T22:19:46Z</dcterms:modified>
</cp:coreProperties>
</file>