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1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037" r:id="rId2"/>
    <p:sldMasterId id="2147483651" r:id="rId3"/>
    <p:sldMasterId id="2147484001" r:id="rId4"/>
    <p:sldMasterId id="2147484479" r:id="rId5"/>
    <p:sldMasterId id="2147484039" r:id="rId6"/>
    <p:sldMasterId id="2147484041" r:id="rId7"/>
    <p:sldMasterId id="2147484043" r:id="rId8"/>
    <p:sldMasterId id="2147484045" r:id="rId9"/>
    <p:sldMasterId id="2147484059" r:id="rId10"/>
    <p:sldMasterId id="2147484069" r:id="rId11"/>
    <p:sldMasterId id="2147484079" r:id="rId12"/>
    <p:sldMasterId id="2147484091" r:id="rId13"/>
  </p:sldMasterIdLst>
  <p:notesMasterIdLst>
    <p:notesMasterId r:id="rId40"/>
  </p:notesMasterIdLst>
  <p:sldIdLst>
    <p:sldId id="279" r:id="rId14"/>
    <p:sldId id="328" r:id="rId15"/>
    <p:sldId id="311" r:id="rId16"/>
    <p:sldId id="321" r:id="rId17"/>
    <p:sldId id="312" r:id="rId18"/>
    <p:sldId id="307" r:id="rId19"/>
    <p:sldId id="310" r:id="rId20"/>
    <p:sldId id="313" r:id="rId21"/>
    <p:sldId id="314" r:id="rId22"/>
    <p:sldId id="315" r:id="rId23"/>
    <p:sldId id="325" r:id="rId24"/>
    <p:sldId id="316" r:id="rId25"/>
    <p:sldId id="317" r:id="rId26"/>
    <p:sldId id="326" r:id="rId27"/>
    <p:sldId id="327" r:id="rId28"/>
    <p:sldId id="324" r:id="rId29"/>
    <p:sldId id="318" r:id="rId30"/>
    <p:sldId id="305" r:id="rId31"/>
    <p:sldId id="320" r:id="rId32"/>
    <p:sldId id="322" r:id="rId33"/>
    <p:sldId id="323" r:id="rId34"/>
    <p:sldId id="297" r:id="rId35"/>
    <p:sldId id="301" r:id="rId36"/>
    <p:sldId id="304" r:id="rId37"/>
    <p:sldId id="309" r:id="rId38"/>
    <p:sldId id="302" r:id="rId39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447825"/>
    <a:srgbClr val="64AF34"/>
    <a:srgbClr val="005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8" d="100"/>
          <a:sy n="98" d="100"/>
        </p:scale>
        <p:origin x="-114" y="-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9C7F9-B339-4AC8-8F48-0E7E94C7A3B5}" type="datetimeFigureOut">
              <a:rPr lang="en-AU" smtClean="0"/>
              <a:t>28/05/2021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8E0DE-CA6F-4F56-BB81-5BA74388DB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99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NSTO-Logo_Stacked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3589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24807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2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DCE6F2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394A9ED-E7AD-4ABA-A601-A9401AB9B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DCE6F2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24B44D2-4616-421C-BEC5-2AF01AF9188D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988840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988841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B812545-FD86-4EE2-9857-EA412665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3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98884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22845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22845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98884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22845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FE5DDE-C538-4CD3-B798-FC35BF369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98884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37247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37247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2EEB965-2611-44AB-B202-9D796A9A0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9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7728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96905EE-A60F-4AF6-99B1-6C843F53C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6594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916832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556594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CAE6E68-934E-4ECE-8330-88E620DD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566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27104"/>
            <a:ext cx="8089900" cy="566738"/>
          </a:xfr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980728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93842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707D301-137F-4850-9541-1EF246CB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 userDrawn="1"/>
        </p:nvSpPr>
        <p:spPr bwMode="auto">
          <a:xfrm>
            <a:off x="0" y="980728"/>
            <a:ext cx="9906000" cy="519370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0000" b="1" spc="-150" dirty="0">
                <a:solidFill>
                  <a:srgbClr val="005A9B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969125" y="6021388"/>
            <a:ext cx="2936875" cy="8366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44824"/>
            <a:ext cx="9163050" cy="1470025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600598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4299644-F257-436F-849B-024EDA119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D6C72FA-2E89-4A45-8C89-677072143032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0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NSTO-Logo_Stacked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13589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92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66454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C4FEF19-4F44-427D-AE39-B43C119F7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E9898F0-52EA-4D4A-A7D3-B2AFD9396FC6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9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466453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466453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B6DD0B6-7477-41FA-8E66-B55DF0C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93FDF6F-E399-42FD-ADA4-AEDDF3ABC602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2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s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1466453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1466454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AB7094C-3AFC-4064-B657-9460BC62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B9FED72-38C2-4BC2-912B-75D8E359BF00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24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1496616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4736232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4736232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1496616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4736232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82A3AF9-792B-4ECD-BF20-DF97F1B6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043C8B1-A6C2-4022-9E24-B176E242D93E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96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1496616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4880248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4880248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25F5F58-6366-4C3B-B962-250EC0674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5B73926-9408-4988-908C-76F3F30E8036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175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017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268016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AB9702-1FA1-4ED4-98B6-9F1C57833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7B37918-3C0F-4A8F-8381-D1046FE44FEE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61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1366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41128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1401366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041128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384CDE3-7BCF-4A0C-B7AD-40CE9EEC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3D4CA22-EA29-4903-931B-6770AA9D862E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9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9060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52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23048"/>
            <a:ext cx="80899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5A9B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476672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89786"/>
            <a:ext cx="8089900" cy="65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5A9B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DCBE536-9481-423D-9E75-69562F3FF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A9B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E8A6DEE-7783-45EE-B4A4-85E650E66FBA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9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PAL-Bl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906000" cy="526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NSTO-Logo_Stacked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736600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20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43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1302603"/>
            <a:ext cx="9906000" cy="555539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350188"/>
            <a:ext cx="9906000" cy="514440"/>
          </a:xfrm>
          <a:solidFill>
            <a:schemeClr val="tx1">
              <a:alpha val="73000"/>
            </a:schemeClr>
          </a:solidFill>
        </p:spPr>
        <p:txBody>
          <a:bodyPr lIns="432000" anchor="ctr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02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54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5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62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42950" y="2535039"/>
            <a:ext cx="84201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94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B9AEB8D-8603-4996-B50E-E22362CC7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16DD45B-8546-4334-9F7C-2BB495D05CE1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027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FDE470-0FF8-4B2F-9640-BAE70D2EE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7649E86-78AC-4626-8CC6-01B9A496C9B7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9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2C87A32-2EE3-49F7-A816-2E9B54CD8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98D40D2-6708-4695-9E80-C0D93966650B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555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0AD9D01-6158-4018-A1E7-57931137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893E0F9-0CCC-4860-9D54-64F668235B93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332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12C6DB3-207F-4FD4-BA8B-9A20B5A7B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AB9BC8-1FBD-4FA2-8DB1-57749C54BDE5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6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ReceptionImag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700"/>
            <a:ext cx="9906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ANSTO-Logo_Stacked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50" y="333375"/>
            <a:ext cx="176212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48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54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375150" cy="3972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2550" y="1905000"/>
            <a:ext cx="4375150" cy="3972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505B52-6B11-4FD9-A92D-36FB494D9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93119E0-9BC7-4C60-9A1B-09FD4681A9BC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0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835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78112"/>
            <a:ext cx="437687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831" y="2038350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831" y="2678112"/>
            <a:ext cx="4378590" cy="3487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1568BBD-C8E6-4770-97AC-DF2184B19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71790F1-A27E-49B0-B83B-E81720BFA781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064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72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2103438"/>
            <a:ext cx="8007350" cy="3845842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1588071-E001-4AA4-BEDC-26274F963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DC5FC0C-2498-4164-BC0A-70261FF0B3AA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02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2103437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2103437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1C9A04F-9A72-40C6-8611-DCDF876FE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2B79DDB-BD87-4A10-9960-589B48B0D83B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0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Left 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95800" y="2103437"/>
            <a:ext cx="4953000" cy="3917851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85800" y="2103438"/>
            <a:ext cx="3314700" cy="391785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3868501-ABE2-47E2-8075-78ED15D6C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5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FEF0AF6-94F1-41CA-8ED1-3519B8C49C45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0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3276600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76600" y="2133600"/>
            <a:ext cx="3332666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5373216"/>
            <a:ext cx="29718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08866" y="5373216"/>
            <a:ext cx="30681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609266" y="2133600"/>
            <a:ext cx="3296734" cy="316760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61666" y="5373216"/>
            <a:ext cx="2991934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8F8A1E5-2260-499C-A39F-434B9B4D4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9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38AAEF2-3106-41D6-AFD0-E737B71F9788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63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953000" y="2133600"/>
            <a:ext cx="4953000" cy="3311624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52400" y="5517232"/>
            <a:ext cx="46482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29200" y="5517232"/>
            <a:ext cx="4724400" cy="7620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27A4599-1BD6-468A-882B-4CD37000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6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5F16B0-CFF8-4C8A-8B1D-FE40E464682F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452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58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682478"/>
            <a:ext cx="6421214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E955B48-F1B3-4E0F-8B42-253F2E3C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F4F8CCE-6BE8-464A-A9CC-493910D5E4C1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8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3624807"/>
            <a:ext cx="8686800" cy="1676401"/>
          </a:xfrm>
          <a:prstGeom prst="rect">
            <a:avLst/>
          </a:prstGeom>
        </p:spPr>
        <p:txBody>
          <a:bodyPr/>
          <a:lstStyle>
            <a:lvl1pPr>
              <a:defRPr sz="4800" b="1" spc="-150">
                <a:solidFill>
                  <a:srgbClr val="005A9B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85900" y="5301208"/>
            <a:ext cx="7124700" cy="784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5A9B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A047965-2DC1-4F8B-8FB3-D1961D378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72771F-E511-4464-B4D9-D1707E7EF4F1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5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700808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700808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4D55B92-0663-4575-8974-E7567B77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F0CF2DB-11AE-483F-ABB7-91F28E5A3049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290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 rot="21439901">
            <a:off x="422407" y="404665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1"/>
          </p:nvPr>
        </p:nvSpPr>
        <p:spPr>
          <a:xfrm rot="21445501">
            <a:off x="2028300" y="3632887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2"/>
          </p:nvPr>
        </p:nvSpPr>
        <p:spPr>
          <a:xfrm rot="227792">
            <a:off x="4352891" y="1742196"/>
            <a:ext cx="5113260" cy="292892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389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75682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08984" y="1700808"/>
            <a:ext cx="3929246" cy="3744416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EF1ED0D-3D31-4B03-8ED6-FCA00369F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0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F717A86-BE4B-49D7-A336-DC594B4CCB25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17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4260"/>
            <a:ext cx="7977336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D94DD79-76DE-4F6E-BFC3-E04A4E71B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0476ADD-9BC4-43AD-B0E3-2437AAF7353E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64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863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3176"/>
            <a:ext cx="6630888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1066800"/>
            <a:ext cx="8089900" cy="394637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579914"/>
            <a:ext cx="6630888" cy="6573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44713" y="6356350"/>
            <a:ext cx="568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4D8EA6A-B426-40D7-B324-BEECAD0B6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37550" y="6356350"/>
            <a:ext cx="11874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EB4E3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B8557BB-AD58-4AA2-994E-DD0216D688B8}" type="datetimeFigureOut">
              <a:rPr lang="en-US"/>
              <a:pPr>
                <a:defRPr/>
              </a:pPr>
              <a:t>5/28/2021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06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584" y="764704"/>
            <a:ext cx="6552728" cy="19442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208584" y="5229200"/>
            <a:ext cx="4248472" cy="936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5A9B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 rot="232782">
            <a:off x="5699737" y="2479886"/>
            <a:ext cx="3533903" cy="34257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89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065213" y="400367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065213" y="5013325"/>
            <a:ext cx="7759700" cy="1588"/>
          </a:xfrm>
          <a:prstGeom prst="line">
            <a:avLst/>
          </a:prstGeom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942184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A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9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6"/>
            <a:ext cx="9163050" cy="1470025"/>
          </a:xfrm>
        </p:spPr>
        <p:txBody>
          <a:bodyPr/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3950" y="3886200"/>
            <a:ext cx="76771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E3FB28E-2415-4D62-AD7F-25F806EB5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988840"/>
            <a:ext cx="8007350" cy="3845842"/>
          </a:xfr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F8869B7-DB1B-40F7-AB20-A1299F73D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eft Pic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100" y="1988840"/>
            <a:ext cx="3314700" cy="3989859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988840"/>
            <a:ext cx="4953000" cy="3989859"/>
          </a:xfrm>
        </p:spPr>
        <p:txBody>
          <a:bodyPr/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906000" cy="1143000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423988" y="6356350"/>
            <a:ext cx="5473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44488" y="6354763"/>
            <a:ext cx="8461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7CEC17D-7654-43C4-A05A-15C088D9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15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Title-Background0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789363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nner-Slide-1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30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Inner-Slide-1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2688"/>
            <a:ext cx="99060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12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chemeClr val="bg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chemeClr val="bg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ner-Slide-1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09600"/>
            <a:ext cx="7977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32" r:id="rId3"/>
    <p:sldLayoutId id="2147484674" r:id="rId4"/>
    <p:sldLayoutId id="2147484675" r:id="rId5"/>
    <p:sldLayoutId id="2147484633" r:id="rId6"/>
    <p:sldLayoutId id="214748467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800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600" kern="1200">
          <a:solidFill>
            <a:srgbClr val="FFFFFF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•"/>
        <a:defRPr sz="2200" kern="1200">
          <a:solidFill>
            <a:srgbClr val="FFFFFF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–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EB4E3"/>
        </a:buClr>
        <a:buFont typeface="Arial" charset="0"/>
        <a:buChar char="»"/>
        <a:defRPr sz="2000" kern="1200">
          <a:solidFill>
            <a:srgbClr val="FFFFFF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nner-Slide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925" y="346075"/>
            <a:ext cx="504825" cy="1570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sz="9600" b="1">
                <a:solidFill>
                  <a:schemeClr val="bg1"/>
                </a:solidFill>
                <a:cs typeface="Arial" pitchFamily="34" charset="0"/>
              </a:rPr>
              <a:t>“</a:t>
            </a:r>
            <a:endParaRPr lang="en-US" sz="9600" b="1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Title-Background0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ANSTO-Logo_Stacked_CMYK-white-COA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1358900"/>
            <a:ext cx="176371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387032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nner-Slid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21" r:id="rId9"/>
    <p:sldLayoutId id="2147484622" r:id="rId10"/>
    <p:sldLayoutId id="2147484649" r:id="rId11"/>
    <p:sldLayoutId id="214748465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Inner-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899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103438"/>
            <a:ext cx="80073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549275"/>
            <a:ext cx="990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23" r:id="rId9"/>
    <p:sldLayoutId id="2147484624" r:id="rId10"/>
    <p:sldLayoutId id="2147484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317625"/>
            <a:ext cx="99060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08050" y="2636838"/>
            <a:ext cx="80073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pic>
        <p:nvPicPr>
          <p:cNvPr id="5124" name="Picture 1" descr="Minerals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ANSTO-logo-Inline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474663"/>
            <a:ext cx="25574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9B"/>
          </a:solidFill>
          <a:latin typeface="Arial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800" kern="1200">
          <a:solidFill>
            <a:srgbClr val="595959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600" kern="1200">
          <a:solidFill>
            <a:srgbClr val="595959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•"/>
        <a:defRPr sz="2200" kern="1200">
          <a:solidFill>
            <a:srgbClr val="595959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–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5A9B"/>
        </a:buClr>
        <a:buFont typeface="Arial" charset="0"/>
        <a:buChar char="»"/>
        <a:defRPr sz="2000" kern="1200">
          <a:solidFill>
            <a:srgbClr val="595959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005A9B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5654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Blue-WhiteG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08275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005A9B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005A9B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49000">
                <a:srgbClr val="64AF34"/>
              </a:gs>
              <a:gs pos="100000">
                <a:srgbClr val="44782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8130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chemeClr val="bg1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Green-WhiteGl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98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04850" y="620713"/>
            <a:ext cx="8497888" cy="5616575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6368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 spc="-150">
          <a:solidFill>
            <a:srgbClr val="64AF34"/>
          </a:solidFill>
          <a:latin typeface="Arial"/>
          <a:ea typeface="ＭＳ Ｐゴシック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64AF34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512" y="3624263"/>
            <a:ext cx="8784976" cy="1676400"/>
          </a:xfrm>
        </p:spPr>
        <p:txBody>
          <a:bodyPr/>
          <a:lstStyle/>
          <a:p>
            <a:pPr>
              <a:defRPr/>
            </a:pPr>
            <a:r>
              <a:rPr lang="en-AU" sz="3600" dirty="0"/>
              <a:t>Script based GUI builder for instrument control and data treatment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65213" y="3592513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65213" y="5268913"/>
            <a:ext cx="7759700" cy="1587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Norman Xiong </a:t>
            </a:r>
            <a:r>
              <a:rPr lang="en-AU" smtClean="0"/>
              <a:t>@ ACNS</a:t>
            </a:r>
            <a:endParaRPr lang="en-AU" dirty="0"/>
          </a:p>
        </p:txBody>
      </p:sp>
      <p:pic>
        <p:nvPicPr>
          <p:cNvPr id="1028" name="Picture 4" descr="X:\scratch\nxi\semina\Scripting\1-Cloud-icon-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76672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" y="260648"/>
            <a:ext cx="9906000" cy="936104"/>
          </a:xfrm>
        </p:spPr>
        <p:txBody>
          <a:bodyPr/>
          <a:lstStyle/>
          <a:p>
            <a:r>
              <a:rPr lang="en-AU" dirty="0"/>
              <a:t>Frequently used GUI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286943"/>
            <a:ext cx="8007350" cy="4205882"/>
          </a:xfrm>
        </p:spPr>
        <p:txBody>
          <a:bodyPr/>
          <a:lstStyle/>
          <a:p>
            <a:r>
              <a:rPr lang="en-AU" dirty="0"/>
              <a:t>Par: for value inputs</a:t>
            </a:r>
          </a:p>
          <a:p>
            <a:pPr lvl="1"/>
            <a:r>
              <a:rPr lang="en-AU" dirty="0"/>
              <a:t>Construction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Drop-down list</a:t>
            </a:r>
          </a:p>
          <a:p>
            <a:pPr lvl="1"/>
            <a:endParaRPr lang="en-AU" dirty="0"/>
          </a:p>
          <a:p>
            <a:pPr lvl="1"/>
            <a:r>
              <a:rPr lang="en-AU" dirty="0"/>
              <a:t>Call the instance in the code</a:t>
            </a:r>
          </a:p>
          <a:p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1463869" y="2162746"/>
            <a:ext cx="7706816" cy="892175"/>
            <a:chOff x="1208584" y="2093738"/>
            <a:chExt cx="7706816" cy="892175"/>
          </a:xfrm>
        </p:grpSpPr>
        <p:pic>
          <p:nvPicPr>
            <p:cNvPr id="10242" name="Picture 2" descr="X:\scratch\nxi\Conference\ICC\par_constructo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584" y="2204864"/>
              <a:ext cx="4435475" cy="66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X:\scratch\nxi\Conference\ICC\par_gu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7175" y="2093738"/>
              <a:ext cx="2308225" cy="892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6" name="Picture 6" descr="X:\scratch\nxi\Conference\ICC\option_gu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460" y="3626192"/>
            <a:ext cx="24384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X:\scratch\nxi\Conference\ICC\option_c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81" y="3723139"/>
            <a:ext cx="5121275" cy="19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X:\scratch\nxi\Conference\ICC\par_val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323" y="4581128"/>
            <a:ext cx="340677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X:\scratch\nxi\Conference\ICC\change_func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29" y="4797152"/>
            <a:ext cx="1782763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18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Frequently used GUI components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700808"/>
            <a:ext cx="8007350" cy="4133874"/>
          </a:xfrm>
        </p:spPr>
        <p:txBody>
          <a:bodyPr/>
          <a:lstStyle/>
          <a:p>
            <a:r>
              <a:rPr lang="en-AU" dirty="0"/>
              <a:t>Act: for action buttons</a:t>
            </a:r>
          </a:p>
        </p:txBody>
      </p:sp>
      <p:pic>
        <p:nvPicPr>
          <p:cNvPr id="11267" name="Picture 3" descr="X:\scratch\nxi\Conference\ICC\act_g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4" y="3340810"/>
            <a:ext cx="2468563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X:\scratch\nxi\Conference\ICC\act_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194" y="2420888"/>
            <a:ext cx="2773363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4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Group and tab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547664"/>
            <a:ext cx="8007350" cy="4287018"/>
          </a:xfrm>
        </p:spPr>
        <p:txBody>
          <a:bodyPr/>
          <a:lstStyle/>
          <a:p>
            <a:r>
              <a:rPr lang="en-AU" dirty="0"/>
              <a:t>Group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Tabs</a:t>
            </a:r>
          </a:p>
        </p:txBody>
      </p:sp>
      <p:pic>
        <p:nvPicPr>
          <p:cNvPr id="12290" name="Picture 2" descr="X:\scratch\nxi\Conference\ICC\group_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493041"/>
            <a:ext cx="3581400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X:\scratch\nxi\Conference\ICC\group_g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52" y="1992139"/>
            <a:ext cx="24606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X:\scratch\nxi\Conference\ICC\tab_c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4437112"/>
            <a:ext cx="1935163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X:\scratch\nxi\Conference\ICC\tab1_g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201" y="3660824"/>
            <a:ext cx="2422525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X:\scratch\nxi\Conference\ICC\tab2_gu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31" y="3660824"/>
            <a:ext cx="2422525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GUI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772816"/>
            <a:ext cx="8007350" cy="4061866"/>
          </a:xfrm>
        </p:spPr>
        <p:txBody>
          <a:bodyPr/>
          <a:lstStyle/>
          <a:p>
            <a:r>
              <a:rPr lang="en-AU" dirty="0"/>
              <a:t>File browser</a:t>
            </a:r>
          </a:p>
          <a:p>
            <a:r>
              <a:rPr lang="en-AU" dirty="0"/>
              <a:t>Multi-selection list</a:t>
            </a:r>
          </a:p>
          <a:p>
            <a:r>
              <a:rPr lang="en-AU" dirty="0"/>
              <a:t>Progress bar</a:t>
            </a:r>
          </a:p>
          <a:p>
            <a:r>
              <a:rPr lang="en-AU" dirty="0"/>
              <a:t>Labels</a:t>
            </a:r>
          </a:p>
        </p:txBody>
      </p:sp>
      <p:pic>
        <p:nvPicPr>
          <p:cNvPr id="13314" name="Picture 2" descr="X:\scratch\nxi\Conference\ICC\other_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52" y="4756769"/>
            <a:ext cx="4914900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X:\scratch\nxi\Conference\ICC\other_g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509120"/>
            <a:ext cx="2476500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properties of Par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484784"/>
            <a:ext cx="8007350" cy="4536504"/>
          </a:xfrm>
        </p:spPr>
        <p:txBody>
          <a:bodyPr/>
          <a:lstStyle/>
          <a:p>
            <a:r>
              <a:rPr lang="en-AU" dirty="0" err="1"/>
              <a:t>par.title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par.enabled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par.highlight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event handling</a:t>
            </a:r>
          </a:p>
          <a:p>
            <a:pPr lvl="1"/>
            <a:r>
              <a:rPr lang="en-AU" dirty="0" err="1"/>
              <a:t>onchange</a:t>
            </a:r>
            <a:endParaRPr lang="en-AU" dirty="0"/>
          </a:p>
          <a:p>
            <a:pPr lvl="1"/>
            <a:r>
              <a:rPr lang="en-AU" dirty="0" err="1"/>
              <a:t>onfocus</a:t>
            </a:r>
            <a:endParaRPr lang="en-AU" dirty="0"/>
          </a:p>
          <a:p>
            <a:pPr lvl="1"/>
            <a:r>
              <a:rPr lang="en-AU" dirty="0" err="1"/>
              <a:t>onblur</a:t>
            </a:r>
            <a:endParaRPr lang="en-AU" dirty="0"/>
          </a:p>
        </p:txBody>
      </p:sp>
      <p:pic>
        <p:nvPicPr>
          <p:cNvPr id="14340" name="Picture 4" descr="X:\scratch\nxi\Conference\ICC\disabled_g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87" y="3146121"/>
            <a:ext cx="2179637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X:\scratch\nxi\Conference\ICC\disabled_co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3140968"/>
            <a:ext cx="355917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X:\scratch\nxi\Conference\ICC\par_ti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060848"/>
            <a:ext cx="227012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X:\scratch\nxi\Conference\ICC\par_title_g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15" y="2121024"/>
            <a:ext cx="2454275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X:\scratch\nxi\Conference\ICC\par_highlight_gu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70" y="4149080"/>
            <a:ext cx="246856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X:\scratch\nxi\Conference\ICC\par_highlight_co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15" y="4205745"/>
            <a:ext cx="1882775" cy="13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X:\scratch\nxi\Conference\ICC\foc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15" y="6021288"/>
            <a:ext cx="2263775" cy="32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X:\scratch\nxi\Conference\ICC\onchan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87" y="5348957"/>
            <a:ext cx="26828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80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Additional properties of Act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772816"/>
            <a:ext cx="8007350" cy="3845842"/>
          </a:xfrm>
        </p:spPr>
        <p:txBody>
          <a:bodyPr/>
          <a:lstStyle/>
          <a:p>
            <a:r>
              <a:rPr lang="en-AU" dirty="0" err="1"/>
              <a:t>act.title</a:t>
            </a:r>
            <a:endParaRPr lang="en-AU" dirty="0"/>
          </a:p>
          <a:p>
            <a:r>
              <a:rPr lang="en-AU" dirty="0" err="1"/>
              <a:t>act.tool_tip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act.highlight</a:t>
            </a:r>
            <a:endParaRPr lang="en-AU" dirty="0"/>
          </a:p>
          <a:p>
            <a:endParaRPr lang="en-AU" dirty="0"/>
          </a:p>
          <a:p>
            <a:r>
              <a:rPr lang="en-AU" dirty="0" err="1"/>
              <a:t>act.enabled</a:t>
            </a:r>
            <a:endParaRPr lang="en-AU" dirty="0"/>
          </a:p>
          <a:p>
            <a:endParaRPr lang="en-AU" dirty="0"/>
          </a:p>
          <a:p>
            <a:r>
              <a:rPr lang="en-AU" dirty="0"/>
              <a:t>event handling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5362" name="Picture 2" descr="X:\scratch\nxi\Conference\ICC\tooltip_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2996952"/>
            <a:ext cx="21177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X:\scratch\nxi\Conference\ICC\toolt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2936166"/>
            <a:ext cx="2454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X:\scratch\nxi\Conference\ICC\act_highlight_c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09" y="3999160"/>
            <a:ext cx="1516063" cy="14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X:\scratch\nxi\Conference\ICC\act_highlight_g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850" y="3933056"/>
            <a:ext cx="2468563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7" descr="X:\scratch\nxi\Conference\ICC\act_enabled_cod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09" y="5073053"/>
            <a:ext cx="143192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X:\scratch\nxi\Conference\ICC\act_enabled_gu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29" y="5013176"/>
            <a:ext cx="2446337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 descr="X:\scratch\nxi\Conference\ICC\error_cod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6093296"/>
            <a:ext cx="2111375" cy="16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83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Advanced GUI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547664"/>
            <a:ext cx="8293422" cy="5121696"/>
          </a:xfrm>
        </p:spPr>
        <p:txBody>
          <a:bodyPr/>
          <a:lstStyle/>
          <a:p>
            <a:r>
              <a:rPr lang="en-AU" dirty="0"/>
              <a:t>Add or remove GUI items at runtime</a:t>
            </a:r>
          </a:p>
          <a:p>
            <a:pPr marL="0" indent="0">
              <a:buNone/>
            </a:pPr>
            <a:r>
              <a:rPr lang="en-AU" dirty="0"/>
              <a:t/>
            </a:r>
            <a:br>
              <a:rPr lang="en-AU" dirty="0"/>
            </a:br>
            <a:endParaRPr lang="en-AU" dirty="0"/>
          </a:p>
          <a:p>
            <a:r>
              <a:rPr lang="en-AU" dirty="0"/>
              <a:t>GUI alignment</a:t>
            </a:r>
          </a:p>
          <a:p>
            <a:pPr lvl="1"/>
            <a:r>
              <a:rPr lang="en-AU" dirty="0"/>
              <a:t>grid layout</a:t>
            </a:r>
          </a:p>
          <a:p>
            <a:pPr lvl="1"/>
            <a:r>
              <a:rPr lang="en-AU" dirty="0" err="1"/>
              <a:t>numColumns</a:t>
            </a:r>
            <a:r>
              <a:rPr lang="en-AU" dirty="0"/>
              <a:t>, </a:t>
            </a:r>
            <a:r>
              <a:rPr lang="en-AU" dirty="0" err="1"/>
              <a:t>colspan</a:t>
            </a:r>
            <a:r>
              <a:rPr lang="en-AU" dirty="0"/>
              <a:t>, </a:t>
            </a:r>
            <a:r>
              <a:rPr lang="en-AU" dirty="0" err="1"/>
              <a:t>rowspan</a:t>
            </a:r>
            <a:r>
              <a:rPr lang="en-AU" dirty="0"/>
              <a:t>, width, height …</a:t>
            </a:r>
          </a:p>
          <a:p>
            <a:r>
              <a:rPr lang="en-AU" dirty="0"/>
              <a:t>Change colours</a:t>
            </a:r>
          </a:p>
          <a:p>
            <a:pPr lvl="1"/>
            <a:r>
              <a:rPr lang="en-AU" dirty="0"/>
              <a:t>.</a:t>
            </a:r>
            <a:r>
              <a:rPr lang="en-AU" dirty="0" err="1"/>
              <a:t>hightlight</a:t>
            </a:r>
            <a:r>
              <a:rPr lang="en-AU" dirty="0"/>
              <a:t> property</a:t>
            </a:r>
          </a:p>
          <a:p>
            <a:r>
              <a:rPr lang="en-AU" dirty="0"/>
              <a:t>Error handling</a:t>
            </a:r>
          </a:p>
          <a:p>
            <a:pPr lvl="1"/>
            <a:r>
              <a:rPr lang="en-AU" dirty="0"/>
              <a:t>.error </a:t>
            </a:r>
            <a:r>
              <a:rPr lang="en-AU" dirty="0" err="1"/>
              <a:t>perperty</a:t>
            </a:r>
            <a:endParaRPr lang="en-AU" dirty="0"/>
          </a:p>
        </p:txBody>
      </p:sp>
      <p:pic>
        <p:nvPicPr>
          <p:cNvPr id="16386" name="Picture 2" descr="X:\scratch\nxi\Conference\ICC\update_group_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12" y="2315788"/>
            <a:ext cx="1303337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X:\scratch\nxi\Conference\ICC\update_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2415110"/>
            <a:ext cx="11588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3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Instrument control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700808"/>
            <a:ext cx="8007350" cy="4133874"/>
          </a:xfrm>
        </p:spPr>
        <p:txBody>
          <a:bodyPr/>
          <a:lstStyle/>
          <a:p>
            <a:r>
              <a:rPr lang="en-AU" dirty="0"/>
              <a:t>Control object</a:t>
            </a:r>
          </a:p>
          <a:p>
            <a:pPr lvl="1"/>
            <a:r>
              <a:rPr lang="en-AU" dirty="0"/>
              <a:t>device model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r>
              <a:rPr lang="en-AU" dirty="0"/>
              <a:t>scan interface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pic>
        <p:nvPicPr>
          <p:cNvPr id="17410" name="Picture 2" descr="X:\scratch\nxi\Conference\ICC\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2870076"/>
            <a:ext cx="1477963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X:\scratch\nxi\Conference\ICC\sx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3645024"/>
            <a:ext cx="1249363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X:\scratch\nxi\Conference\ICC\scan_co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4869160"/>
            <a:ext cx="4465637" cy="32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275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treatment library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dirty="0"/>
              <a:t>Scientific computing library: more than </a:t>
            </a:r>
            <a:r>
              <a:rPr lang="en-AU" sz="2400" dirty="0" err="1"/>
              <a:t>numpy</a:t>
            </a:r>
            <a:endParaRPr lang="en-AU" sz="2400" dirty="0"/>
          </a:p>
          <a:p>
            <a:pPr lvl="1"/>
            <a:r>
              <a:rPr lang="en-AU" sz="2400" dirty="0"/>
              <a:t>multi-dimensional array object</a:t>
            </a:r>
          </a:p>
          <a:p>
            <a:pPr lvl="1"/>
            <a:r>
              <a:rPr lang="en-AU" sz="2400" dirty="0"/>
              <a:t>mathematical operations</a:t>
            </a:r>
          </a:p>
          <a:p>
            <a:pPr lvl="1"/>
            <a:r>
              <a:rPr lang="en-AU" sz="2400" dirty="0"/>
              <a:t>error propagation</a:t>
            </a:r>
          </a:p>
          <a:p>
            <a:pPr lvl="1"/>
            <a:r>
              <a:rPr lang="en-AU" sz="2400" dirty="0"/>
              <a:t>carrying axes information</a:t>
            </a:r>
          </a:p>
          <a:p>
            <a:r>
              <a:rPr lang="en-AU" sz="2400" dirty="0"/>
              <a:t>Easy access to HDF files.</a:t>
            </a:r>
          </a:p>
          <a:p>
            <a:r>
              <a:rPr lang="en-AU" sz="2400" dirty="0"/>
              <a:t>Plotting library</a:t>
            </a:r>
          </a:p>
          <a:p>
            <a:r>
              <a:rPr lang="en-AU" sz="2400" dirty="0"/>
              <a:t>Fitting support</a:t>
            </a:r>
          </a:p>
        </p:txBody>
      </p:sp>
    </p:spTree>
    <p:extLst>
      <p:ext uri="{BB962C8B-B14F-4D97-AF65-F5344CB8AC3E}">
        <p14:creationId xmlns:p14="http://schemas.microsoft.com/office/powerpoint/2010/main" val="2483695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906000" cy="1143000"/>
          </a:xfrm>
        </p:spPr>
        <p:txBody>
          <a:bodyPr/>
          <a:lstStyle/>
          <a:p>
            <a:r>
              <a:rPr lang="en-AU" dirty="0"/>
              <a:t>Example of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6" name="Picture 2" descr="X:\scratch\nxi\Conference\ICC\customised_experiment_U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196752"/>
            <a:ext cx="8373644" cy="54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0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What, Who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framework that loads simple Python code, and creates GUI accordingly.</a:t>
            </a:r>
          </a:p>
          <a:p>
            <a:endParaRPr lang="en-AU" dirty="0"/>
          </a:p>
          <a:p>
            <a:r>
              <a:rPr lang="en-AU" dirty="0"/>
              <a:t>Instrument scientists are the main users.</a:t>
            </a:r>
          </a:p>
          <a:p>
            <a:endParaRPr lang="en-AU" dirty="0"/>
          </a:p>
          <a:p>
            <a:r>
              <a:rPr lang="en-AU" dirty="0"/>
              <a:t>Allow users to contribute more in coding and features. </a:t>
            </a:r>
          </a:p>
        </p:txBody>
      </p:sp>
    </p:spTree>
    <p:extLst>
      <p:ext uri="{BB962C8B-B14F-4D97-AF65-F5344CB8AC3E}">
        <p14:creationId xmlns:p14="http://schemas.microsoft.com/office/powerpoint/2010/main" val="195286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1143000"/>
          </a:xfrm>
        </p:spPr>
        <p:txBody>
          <a:bodyPr/>
          <a:lstStyle/>
          <a:p>
            <a:r>
              <a:rPr lang="en-AU" dirty="0"/>
              <a:t>Example of Bilby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170" name="Picture 2" descr="X:\scratch\nxi\Conference\ICC\customised_work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124744"/>
            <a:ext cx="7316222" cy="54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8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5447" y="116632"/>
            <a:ext cx="9906000" cy="1143000"/>
          </a:xfrm>
        </p:spPr>
        <p:txBody>
          <a:bodyPr/>
          <a:lstStyle/>
          <a:p>
            <a:r>
              <a:rPr lang="en-AU" dirty="0"/>
              <a:t>User’s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1124744"/>
            <a:ext cx="7381954" cy="546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14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988840"/>
            <a:ext cx="8365430" cy="3845842"/>
          </a:xfrm>
        </p:spPr>
        <p:txBody>
          <a:bodyPr/>
          <a:lstStyle/>
          <a:p>
            <a:r>
              <a:rPr lang="en-AU" dirty="0"/>
              <a:t>More user friendly interface</a:t>
            </a:r>
          </a:p>
          <a:p>
            <a:r>
              <a:rPr lang="en-AU" dirty="0"/>
              <a:t>Add new features at runtime</a:t>
            </a:r>
          </a:p>
          <a:p>
            <a:r>
              <a:rPr lang="en-AU" dirty="0"/>
              <a:t>Fix issues without re-deploying</a:t>
            </a:r>
          </a:p>
          <a:p>
            <a:r>
              <a:rPr lang="en-AU" dirty="0"/>
              <a:t>Scientists are more interested in coding features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101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Data treatment in Cloud</a:t>
            </a:r>
          </a:p>
        </p:txBody>
      </p:sp>
      <p:pic>
        <p:nvPicPr>
          <p:cNvPr id="6" name="Picture 2" descr="X:\scratch\nxi\semina\Scripting\edi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1322764"/>
            <a:ext cx="56292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X:\scratch\nxi\semina\Scripting\autoGU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56" y="2204864"/>
            <a:ext cx="5629275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052"/>
            <a:ext cx="9906000" cy="1143000"/>
          </a:xfrm>
        </p:spPr>
        <p:txBody>
          <a:bodyPr/>
          <a:lstStyle/>
          <a:p>
            <a:r>
              <a:rPr lang="en-AU" dirty="0"/>
              <a:t>Share scripts with Gumtree Workbench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4" name="Picture 2" descr="X:\scratch\nxi\semina\Scripting\workben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282311"/>
            <a:ext cx="760865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scratch\nxi\Conference\ICC\web_scrip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82311"/>
            <a:ext cx="687713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Scope for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Debugging support</a:t>
            </a:r>
          </a:p>
          <a:p>
            <a:r>
              <a:rPr lang="en-AU" dirty="0"/>
              <a:t>Smart parameter constructor</a:t>
            </a:r>
          </a:p>
          <a:p>
            <a:r>
              <a:rPr lang="en-AU" dirty="0"/>
              <a:t>Publish to E-Logbook app</a:t>
            </a:r>
          </a:p>
        </p:txBody>
      </p:sp>
    </p:spTree>
    <p:extLst>
      <p:ext uri="{BB962C8B-B14F-4D97-AF65-F5344CB8AC3E}">
        <p14:creationId xmlns:p14="http://schemas.microsoft.com/office/powerpoint/2010/main" val="408807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96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X:\scratch\nxi\Conference\ICC\githu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11503215" cy="69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196752"/>
            <a:ext cx="9073008" cy="4214293"/>
          </a:xfrm>
        </p:spPr>
        <p:txBody>
          <a:bodyPr/>
          <a:lstStyle/>
          <a:p>
            <a:r>
              <a:rPr lang="en-AU" dirty="0"/>
              <a:t>Java application framework for neutron scattering</a:t>
            </a:r>
          </a:p>
          <a:p>
            <a:r>
              <a:rPr lang="en-AU" dirty="0"/>
              <a:t>Experiment control and data treatment</a:t>
            </a:r>
          </a:p>
          <a:p>
            <a:r>
              <a:rPr lang="en-AU" dirty="0"/>
              <a:t>Has a server counterpart</a:t>
            </a:r>
          </a:p>
          <a:p>
            <a:r>
              <a:rPr lang="en-AU" dirty="0"/>
              <a:t>Python scripting interface</a:t>
            </a:r>
          </a:p>
          <a:p>
            <a:r>
              <a:rPr lang="en-AU" dirty="0"/>
              <a:t>Eclipse based IDE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223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200" dirty="0"/>
              <a:t>Gumtree workbench for the Echidna instrument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52" y="2420888"/>
            <a:ext cx="4856650" cy="37170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628800"/>
            <a:ext cx="5001356" cy="3844925"/>
          </a:xfrm>
        </p:spPr>
      </p:pic>
    </p:spTree>
    <p:extLst>
      <p:ext uri="{BB962C8B-B14F-4D97-AF65-F5344CB8AC3E}">
        <p14:creationId xmlns:p14="http://schemas.microsoft.com/office/powerpoint/2010/main" val="406405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Python scripting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28" y="1700808"/>
            <a:ext cx="8210872" cy="4392488"/>
          </a:xfrm>
        </p:spPr>
        <p:txBody>
          <a:bodyPr/>
          <a:lstStyle/>
          <a:p>
            <a:r>
              <a:rPr lang="en-AU" dirty="0" err="1"/>
              <a:t>Jython</a:t>
            </a:r>
            <a:r>
              <a:rPr lang="en-AU" dirty="0"/>
              <a:t> (Java based Python) vs </a:t>
            </a:r>
            <a:r>
              <a:rPr lang="en-AU" dirty="0" err="1"/>
              <a:t>Jep</a:t>
            </a:r>
            <a:r>
              <a:rPr lang="en-AU" dirty="0"/>
              <a:t> (Java embedded </a:t>
            </a:r>
            <a:r>
              <a:rPr lang="en-AU" dirty="0" err="1"/>
              <a:t>CPython</a:t>
            </a:r>
            <a:r>
              <a:rPr lang="en-AU" dirty="0"/>
              <a:t>)</a:t>
            </a:r>
          </a:p>
          <a:p>
            <a:r>
              <a:rPr lang="en-AU" dirty="0" err="1"/>
              <a:t>Numpy</a:t>
            </a:r>
            <a:r>
              <a:rPr lang="en-AU" dirty="0"/>
              <a:t> support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3074" name="Picture 2" descr="X:\scratch\nxi\Conference\ICC\cons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28" y="3442171"/>
            <a:ext cx="49371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3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20552" y="4365104"/>
            <a:ext cx="800735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–"/>
              <a:defRPr sz="26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•"/>
              <a:defRPr sz="22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A9B"/>
              </a:buClr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Access metadata</a:t>
            </a:r>
          </a:p>
          <a:p>
            <a:endParaRPr lang="en-AU" sz="2000" dirty="0"/>
          </a:p>
          <a:p>
            <a:r>
              <a:rPr lang="en-AU" sz="2000" dirty="0"/>
              <a:t>Export data to file storage</a:t>
            </a:r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scripting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547664"/>
            <a:ext cx="8007350" cy="2817440"/>
          </a:xfrm>
        </p:spPr>
        <p:txBody>
          <a:bodyPr/>
          <a:lstStyle/>
          <a:p>
            <a:r>
              <a:rPr lang="en-AU" sz="2000" dirty="0"/>
              <a:t>Load raw data and create empty array:</a:t>
            </a:r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Slicing and indexing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08584" y="1988840"/>
            <a:ext cx="756084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ds =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[61495] 		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load a 4-dimensional data</a:t>
            </a:r>
          </a:p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a = zeros([421, 421]) 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create a 2-dimensional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8584" y="3038224"/>
            <a:ext cx="756084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d0 = ds[0, 0] 		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a 2D slice</a:t>
            </a:r>
          </a:p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ds[:, :, ::2, :] = 0	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set at every other slice</a:t>
            </a:r>
          </a:p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for d in ds :			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iterate through 1</a:t>
            </a:r>
            <a:r>
              <a:rPr lang="en-AU" baseline="30000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dimension</a:t>
            </a:r>
          </a:p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	print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d.shape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584" y="4732828"/>
            <a:ext cx="756084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print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ds.stth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get </a:t>
            </a:r>
            <a:r>
              <a:rPr lang="en-AU" dirty="0" err="1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stth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8584" y="5465424"/>
            <a:ext cx="756084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ds.save_copy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(“D:/61459.rd.hdf”)	</a:t>
            </a:r>
            <a:endParaRPr lang="en-AU" dirty="0">
              <a:solidFill>
                <a:schemeClr val="bg2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2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1143000"/>
          </a:xfrm>
        </p:spPr>
        <p:txBody>
          <a:bodyPr/>
          <a:lstStyle/>
          <a:p>
            <a:r>
              <a:rPr lang="en-AU" dirty="0"/>
              <a:t>Help scientists to write their own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24" y="1268760"/>
            <a:ext cx="4814584" cy="432048"/>
          </a:xfrm>
        </p:spPr>
        <p:txBody>
          <a:bodyPr/>
          <a:lstStyle/>
          <a:p>
            <a:r>
              <a:rPr lang="en-AU" sz="2000" dirty="0"/>
              <a:t>Programmer’s GUI code</a:t>
            </a:r>
          </a:p>
        </p:txBody>
      </p:sp>
      <p:pic>
        <p:nvPicPr>
          <p:cNvPr id="1026" name="Picture 2" descr="X:\scratch\nxi\Conference\ICC\sample_GUI_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4" y="1810432"/>
            <a:ext cx="5895412" cy="47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249144" y="4020638"/>
            <a:ext cx="3100958" cy="1500414"/>
            <a:chOff x="6249144" y="4020638"/>
            <a:chExt cx="3100958" cy="1500414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 bwMode="auto">
            <a:xfrm>
              <a:off x="6249144" y="4020638"/>
              <a:ext cx="310095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1463" indent="-27146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•"/>
                <a:defRPr sz="28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–"/>
                <a:defRPr sz="26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•"/>
                <a:defRPr sz="22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–"/>
                <a:defRPr sz="20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»"/>
                <a:defRPr sz="20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000" dirty="0"/>
                <a:t>We want to offer this</a:t>
              </a:r>
            </a:p>
          </p:txBody>
        </p:sp>
        <p:pic>
          <p:nvPicPr>
            <p:cNvPr id="1031" name="Picture 7" descr="X:\scratch\nxi\Conference\ICC\simple_GU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408" y="4797152"/>
              <a:ext cx="2484437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X:\scratch\nxi\Conference\ICC\simple_GUI_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216" y="5320458"/>
            <a:ext cx="549275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249144" y="1268760"/>
            <a:ext cx="3312368" cy="2175858"/>
            <a:chOff x="6249144" y="1268760"/>
            <a:chExt cx="3312368" cy="2175858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6249144" y="1268760"/>
              <a:ext cx="3312368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1463" indent="-271463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•"/>
                <a:defRPr sz="28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–"/>
                <a:defRPr sz="26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•"/>
                <a:defRPr sz="22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–"/>
                <a:defRPr sz="20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5A9B"/>
                </a:buClr>
                <a:buFont typeface="Arial" charset="0"/>
                <a:buChar char="»"/>
                <a:defRPr sz="2000" kern="1200">
                  <a:solidFill>
                    <a:srgbClr val="595959"/>
                  </a:solidFill>
                  <a:latin typeface="Arial"/>
                  <a:ea typeface="ＭＳ Ｐゴシック" charset="-128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AU" sz="2000" dirty="0"/>
                <a:t>Scientist’s code</a:t>
              </a:r>
            </a:p>
          </p:txBody>
        </p:sp>
        <p:pic>
          <p:nvPicPr>
            <p:cNvPr id="1034" name="Picture 10" descr="X:\scratch\nxi\Conference\ICC\vimCodi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6257" y="1836481"/>
              <a:ext cx="2598737" cy="160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830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scratch\nxi\Conference\ICC\echidn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1340768"/>
            <a:ext cx="6853262" cy="524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906000" cy="1143000"/>
          </a:xfrm>
        </p:spPr>
        <p:txBody>
          <a:bodyPr/>
          <a:lstStyle/>
          <a:p>
            <a:r>
              <a:rPr lang="en-AU" dirty="0"/>
              <a:t>GUI scripting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54" y="1681353"/>
            <a:ext cx="1407074" cy="2160239"/>
          </a:xfrm>
        </p:spPr>
      </p:pic>
      <p:sp>
        <p:nvSpPr>
          <p:cNvPr id="6" name="TextBox 5"/>
          <p:cNvSpPr txBox="1"/>
          <p:nvPr/>
        </p:nvSpPr>
        <p:spPr>
          <a:xfrm>
            <a:off x="1568624" y="1349283"/>
            <a:ext cx="172819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Data file list</a:t>
            </a:r>
          </a:p>
        </p:txBody>
      </p:sp>
      <p:pic>
        <p:nvPicPr>
          <p:cNvPr id="4099" name="Picture 3" descr="X:\scratch\nxi\Conference\ICC\contr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40" y="3851321"/>
            <a:ext cx="1378172" cy="26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98951" y="34722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Control panel</a:t>
            </a:r>
          </a:p>
        </p:txBody>
      </p:sp>
      <p:pic>
        <p:nvPicPr>
          <p:cNvPr id="4100" name="Picture 4" descr="X:\scratch\nxi\Conference\ICC\plot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056" y="1705323"/>
            <a:ext cx="5383997" cy="31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97016" y="1422068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Plotting area</a:t>
            </a:r>
          </a:p>
        </p:txBody>
      </p:sp>
      <p:pic>
        <p:nvPicPr>
          <p:cNvPr id="4101" name="Picture 5" descr="X:\scratch\nxi\Conference\ICC\consolePar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74" y="4852859"/>
            <a:ext cx="2697714" cy="15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96816" y="4516675"/>
            <a:ext cx="2321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Command line console</a:t>
            </a:r>
          </a:p>
        </p:txBody>
      </p:sp>
      <p:pic>
        <p:nvPicPr>
          <p:cNvPr id="4102" name="Picture 6" descr="X:\scratch\nxi\Conference\ICC\plot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36" y="4858574"/>
            <a:ext cx="2686283" cy="15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7136" y="4519556"/>
            <a:ext cx="19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Multi-purpose area</a:t>
            </a:r>
          </a:p>
        </p:txBody>
      </p:sp>
      <p:pic>
        <p:nvPicPr>
          <p:cNvPr id="4103" name="Picture 7" descr="X:\scratch\nxi\Conference\ICC\echidna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1" y="1354229"/>
            <a:ext cx="6844395" cy="52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4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X:\scratch\nxi\Conference\ICC\template_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03" y="1780975"/>
            <a:ext cx="2460625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4968" y="404664"/>
            <a:ext cx="5241032" cy="1143000"/>
          </a:xfrm>
        </p:spPr>
        <p:txBody>
          <a:bodyPr/>
          <a:lstStyle/>
          <a:p>
            <a:r>
              <a:rPr lang="en-AU" dirty="0"/>
              <a:t>Script template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218" name="Picture 2" descr="X:\scratch\nxi\Conference\ICC\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548680"/>
            <a:ext cx="4745874" cy="61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6496" y="1513968"/>
            <a:ext cx="8131341" cy="1031448"/>
            <a:chOff x="416496" y="1513968"/>
            <a:chExt cx="8131341" cy="1031448"/>
          </a:xfrm>
        </p:grpSpPr>
        <p:sp>
          <p:nvSpPr>
            <p:cNvPr id="4" name="Rectangle 3"/>
            <p:cNvSpPr/>
            <p:nvPr/>
          </p:nvSpPr>
          <p:spPr>
            <a:xfrm>
              <a:off x="416496" y="1513968"/>
              <a:ext cx="3528392" cy="504056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7949" y="2257416"/>
              <a:ext cx="2439888" cy="288000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6" name="Straight Connector 5"/>
            <p:cNvCxnSpPr>
              <a:stCxn id="4" idx="3"/>
              <a:endCxn id="7" idx="1"/>
            </p:cNvCxnSpPr>
            <p:nvPr/>
          </p:nvCxnSpPr>
          <p:spPr>
            <a:xfrm>
              <a:off x="3944888" y="1765996"/>
              <a:ext cx="2163061" cy="6354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16496" y="2237960"/>
            <a:ext cx="8157195" cy="530300"/>
            <a:chOff x="416496" y="2237960"/>
            <a:chExt cx="8157195" cy="530300"/>
          </a:xfrm>
        </p:grpSpPr>
        <p:sp>
          <p:nvSpPr>
            <p:cNvPr id="12" name="Rectangle 11"/>
            <p:cNvSpPr/>
            <p:nvPr/>
          </p:nvSpPr>
          <p:spPr>
            <a:xfrm>
              <a:off x="416496" y="2237960"/>
              <a:ext cx="3528392" cy="504056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05128" y="2516232"/>
              <a:ext cx="2468563" cy="252028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1" name="Straight Connector 10"/>
            <p:cNvCxnSpPr>
              <a:stCxn id="12" idx="3"/>
              <a:endCxn id="13" idx="1"/>
            </p:cNvCxnSpPr>
            <p:nvPr/>
          </p:nvCxnSpPr>
          <p:spPr>
            <a:xfrm>
              <a:off x="3944888" y="2489988"/>
              <a:ext cx="2160240" cy="1522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13479" y="1992075"/>
            <a:ext cx="8160212" cy="3597165"/>
            <a:chOff x="413479" y="1992075"/>
            <a:chExt cx="8160212" cy="3597165"/>
          </a:xfrm>
        </p:grpSpPr>
        <p:sp>
          <p:nvSpPr>
            <p:cNvPr id="20" name="Rectangle 19"/>
            <p:cNvSpPr/>
            <p:nvPr/>
          </p:nvSpPr>
          <p:spPr>
            <a:xfrm>
              <a:off x="413479" y="3333924"/>
              <a:ext cx="3528392" cy="2255316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33320" y="1992075"/>
              <a:ext cx="740371" cy="300341"/>
            </a:xfrm>
            <a:prstGeom prst="rect">
              <a:avLst/>
            </a:prstGeom>
            <a:noFill/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2" name="Straight Connector 21"/>
            <p:cNvCxnSpPr>
              <a:stCxn id="20" idx="3"/>
              <a:endCxn id="21" idx="1"/>
            </p:cNvCxnSpPr>
            <p:nvPr/>
          </p:nvCxnSpPr>
          <p:spPr>
            <a:xfrm flipV="1">
              <a:off x="3941871" y="2142246"/>
              <a:ext cx="3891449" cy="23193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974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-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Wave Green Lin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Wave Green Lin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Wave 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Quo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ave To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ave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ave Top_with logo_insert im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Feature Blue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Feature Blue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Feature Green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Feature Green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25820</TotalTime>
  <Words>334</Words>
  <Application>Microsoft Office PowerPoint</Application>
  <PresentationFormat>A4 Paper (210x297 mm)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Title - Dark</vt:lpstr>
      <vt:lpstr>Title - Light</vt:lpstr>
      <vt:lpstr>Wave Top</vt:lpstr>
      <vt:lpstr>Wave bottom</vt:lpstr>
      <vt:lpstr>Wave Top_with logo_insert image</vt:lpstr>
      <vt:lpstr>Feature Blue Dark</vt:lpstr>
      <vt:lpstr>Feature Blue Light</vt:lpstr>
      <vt:lpstr>Feature Green Dark</vt:lpstr>
      <vt:lpstr>Feature Green Light</vt:lpstr>
      <vt:lpstr>Wave Green Line Top</vt:lpstr>
      <vt:lpstr>Wave Green Line Bottom</vt:lpstr>
      <vt:lpstr>Wave Side</vt:lpstr>
      <vt:lpstr>Quote</vt:lpstr>
      <vt:lpstr>Script based GUI builder for instrument control and data treatment</vt:lpstr>
      <vt:lpstr>What, Who and Why</vt:lpstr>
      <vt:lpstr>PowerPoint Presentation</vt:lpstr>
      <vt:lpstr>Gumtree workbench for the Echidna instrument</vt:lpstr>
      <vt:lpstr>Python scripting interface</vt:lpstr>
      <vt:lpstr>Example scripting code</vt:lpstr>
      <vt:lpstr>Help scientists to write their own code</vt:lpstr>
      <vt:lpstr>GUI scripting framework</vt:lpstr>
      <vt:lpstr>Script template</vt:lpstr>
      <vt:lpstr>Frequently used GUI components</vt:lpstr>
      <vt:lpstr>Frequently used GUI components 2</vt:lpstr>
      <vt:lpstr>Group and tab</vt:lpstr>
      <vt:lpstr>Other GUI components</vt:lpstr>
      <vt:lpstr>Additional properties of Par objects</vt:lpstr>
      <vt:lpstr>Additional properties of Act objects</vt:lpstr>
      <vt:lpstr>Advanced GUI control</vt:lpstr>
      <vt:lpstr>Instrument control objects</vt:lpstr>
      <vt:lpstr>Data treatment library</vt:lpstr>
      <vt:lpstr>Example of applications</vt:lpstr>
      <vt:lpstr>Example of Bilby workflow</vt:lpstr>
      <vt:lpstr>User’s code</vt:lpstr>
      <vt:lpstr>Benefits</vt:lpstr>
      <vt:lpstr>Data treatment in Cloud</vt:lpstr>
      <vt:lpstr>Share scripts with Gumtree Workbench</vt:lpstr>
      <vt:lpstr>Scope for improvement</vt:lpstr>
      <vt:lpstr>PowerPoint Presentation</vt:lpstr>
    </vt:vector>
  </TitlesOfParts>
  <Company>ANSTO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 Mutimer</dc:creator>
  <cp:lastModifiedBy>davuser</cp:lastModifiedBy>
  <cp:revision>230</cp:revision>
  <cp:lastPrinted>2012-08-08T01:47:49Z</cp:lastPrinted>
  <dcterms:created xsi:type="dcterms:W3CDTF">2011-09-12T23:14:44Z</dcterms:created>
  <dcterms:modified xsi:type="dcterms:W3CDTF">2021-05-28T02:23:08Z</dcterms:modified>
</cp:coreProperties>
</file>