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7" r:id="rId1"/>
  </p:sldMasterIdLst>
  <p:notesMasterIdLst>
    <p:notesMasterId r:id="rId14"/>
  </p:notesMasterIdLst>
  <p:sldIdLst>
    <p:sldId id="354" r:id="rId2"/>
    <p:sldId id="355" r:id="rId3"/>
    <p:sldId id="362" r:id="rId4"/>
    <p:sldId id="356" r:id="rId5"/>
    <p:sldId id="357" r:id="rId6"/>
    <p:sldId id="364" r:id="rId7"/>
    <p:sldId id="358" r:id="rId8"/>
    <p:sldId id="363" r:id="rId9"/>
    <p:sldId id="359" r:id="rId10"/>
    <p:sldId id="360" r:id="rId11"/>
    <p:sldId id="361" r:id="rId12"/>
    <p:sldId id="353" r:id="rId13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573"/>
    <a:srgbClr val="D02320"/>
    <a:srgbClr val="1D446C"/>
    <a:srgbClr val="447825"/>
    <a:srgbClr val="64AF34"/>
    <a:srgbClr val="00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98" autoAdjust="0"/>
    <p:restoredTop sz="73382" autoAdjust="0"/>
  </p:normalViewPr>
  <p:slideViewPr>
    <p:cSldViewPr snapToObjects="1">
      <p:cViewPr varScale="1">
        <p:scale>
          <a:sx n="102" d="100"/>
          <a:sy n="102" d="100"/>
        </p:scale>
        <p:origin x="150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951A1E-2E10-4446-B80E-7CF25554EDE4}" type="datetimeFigureOut">
              <a:rPr lang="en-AU"/>
              <a:pPr/>
              <a:t>28/05/2021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4C3634-EC0C-334D-B58F-EBD37EA17029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4917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C3634-EC0C-334D-B58F-EBD37EA17029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44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6B4FC726-EB25-4EB7-808E-A639924D655C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5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149ED879-4DB6-4CF6-8E87-D550186CD6E2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-Left 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533292" y="1988841"/>
            <a:ext cx="6096000" cy="39178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44061" y="1988841"/>
            <a:ext cx="4079631" cy="39178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1143000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550991" y="6366633"/>
            <a:ext cx="6736862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AU" dirty="0"/>
              <a:t>Jian </a:t>
            </a:r>
            <a:r>
              <a:rPr lang="en-AU" dirty="0" err="1"/>
              <a:t>Wang,</a:t>
            </a:r>
            <a:r>
              <a:rPr lang="en-AU" dirty="0"/>
              <a:t>    ASD CAS@ANSTO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641010" y="6356351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C66C6A5D-E736-3146-930A-FF71B31079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6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A283960C-2599-42EF-AEE6-6BFF36538610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5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EB7F2A7D-7654-4B89-B601-7F591DE427EC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0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A0E564E9-FDC2-4565-8A2A-EF605224B553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95B58426-8775-4AB1-A92A-E1CDAE44C256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75A6C974-F880-4260-B234-BED2A5252DF4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B1D27F14-898B-453E-9E60-1FF0C5124BF3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41BB58EF-75DD-4924-97C5-BF6EFC2A8049}" type="datetime1">
              <a:rPr lang="en-US" smtClean="0"/>
              <a:t>5/28/2021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1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0277" y="3624808"/>
            <a:ext cx="10691446" cy="1676401"/>
          </a:xfrm>
          <a:prstGeom prst="rect">
            <a:avLst/>
          </a:prstGeom>
        </p:spPr>
        <p:txBody>
          <a:bodyPr/>
          <a:lstStyle>
            <a:lvl1pPr>
              <a:defRPr sz="5908" b="1" spc="-185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5301208"/>
            <a:ext cx="8768862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446">
                <a:solidFill>
                  <a:srgbClr val="005A9B"/>
                </a:solidFill>
                <a:latin typeface="Arial"/>
                <a:cs typeface="Arial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39647" y="6356351"/>
            <a:ext cx="7000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 b="1">
                <a:solidFill>
                  <a:srgbClr val="3C357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Jian Wang Accelerator Systems &amp; Development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77">
                <a:solidFill>
                  <a:srgbClr val="7F7F7F"/>
                </a:solidFill>
              </a:defRPr>
            </a:lvl1pPr>
          </a:lstStyle>
          <a:p>
            <a:fld id="{8F5C910C-5BE9-4249-8871-C224D4E7BF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10261600" y="6356351"/>
            <a:ext cx="14614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77">
                <a:solidFill>
                  <a:srgbClr val="7F7F7F"/>
                </a:solidFill>
              </a:defRPr>
            </a:lvl1pPr>
          </a:lstStyle>
          <a:p>
            <a:fld id="{AECD8F3D-F578-4D9F-AC8C-66F79FA8443A}" type="datetime1">
              <a:rPr lang="en-US" smtClean="0"/>
              <a:t>5/28/2021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 descr="ANSTO-Logo_Stacked_CMYK-white-COA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1" y="1358900"/>
            <a:ext cx="217072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3870325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57" r:id="rId2"/>
    <p:sldLayoutId id="2147485258" r:id="rId3"/>
    <p:sldLayoutId id="2147485260" r:id="rId4"/>
    <p:sldLayoutId id="2147485261" r:id="rId5"/>
    <p:sldLayoutId id="2147485262" r:id="rId6"/>
    <p:sldLayoutId id="2147485263" r:id="rId7"/>
    <p:sldLayoutId id="2147485264" r:id="rId8"/>
    <p:sldLayoutId id="2147485265" r:id="rId9"/>
    <p:sldLayoutId id="2147485266" r:id="rId10"/>
    <p:sldLayoutId id="2147485267" r:id="rId11"/>
  </p:sldLayoutIdLst>
  <p:hf hdr="0"/>
  <p:txStyles>
    <p:titleStyle>
      <a:lvl1pPr algn="ctr" defTabSz="562722" rtl="0" eaLnBrk="0" fontAlgn="base" hangingPunct="0">
        <a:spcBef>
          <a:spcPct val="0"/>
        </a:spcBef>
        <a:spcAft>
          <a:spcPct val="0"/>
        </a:spcAft>
        <a:defRPr sz="5416" b="1" kern="1200" spc="-185">
          <a:solidFill>
            <a:srgbClr val="005A9B"/>
          </a:solidFill>
          <a:latin typeface="Arial"/>
          <a:ea typeface="ＭＳ Ｐゴシック" charset="-128"/>
          <a:cs typeface="Arial"/>
        </a:defRPr>
      </a:lvl1pPr>
      <a:lvl2pPr algn="ctr" defTabSz="562722" rtl="0" eaLnBrk="0" fontAlgn="base" hangingPunct="0">
        <a:spcBef>
          <a:spcPct val="0"/>
        </a:spcBef>
        <a:spcAft>
          <a:spcPct val="0"/>
        </a:spcAft>
        <a:defRPr sz="5416" b="1">
          <a:solidFill>
            <a:srgbClr val="005A9B"/>
          </a:solidFill>
          <a:latin typeface="Arial" pitchFamily="34" charset="0"/>
          <a:ea typeface="ＭＳ Ｐゴシック" charset="-128"/>
          <a:cs typeface="Arial" charset="0"/>
        </a:defRPr>
      </a:lvl2pPr>
      <a:lvl3pPr algn="ctr" defTabSz="562722" rtl="0" eaLnBrk="0" fontAlgn="base" hangingPunct="0">
        <a:spcBef>
          <a:spcPct val="0"/>
        </a:spcBef>
        <a:spcAft>
          <a:spcPct val="0"/>
        </a:spcAft>
        <a:defRPr sz="5416" b="1">
          <a:solidFill>
            <a:srgbClr val="005A9B"/>
          </a:solidFill>
          <a:latin typeface="Arial" pitchFamily="34" charset="0"/>
          <a:ea typeface="ＭＳ Ｐゴシック" charset="-128"/>
          <a:cs typeface="Arial" charset="0"/>
        </a:defRPr>
      </a:lvl3pPr>
      <a:lvl4pPr algn="ctr" defTabSz="562722" rtl="0" eaLnBrk="0" fontAlgn="base" hangingPunct="0">
        <a:spcBef>
          <a:spcPct val="0"/>
        </a:spcBef>
        <a:spcAft>
          <a:spcPct val="0"/>
        </a:spcAft>
        <a:defRPr sz="5416" b="1">
          <a:solidFill>
            <a:srgbClr val="005A9B"/>
          </a:solidFill>
          <a:latin typeface="Arial" pitchFamily="34" charset="0"/>
          <a:ea typeface="ＭＳ Ｐゴシック" charset="-128"/>
          <a:cs typeface="Arial" charset="0"/>
        </a:defRPr>
      </a:lvl4pPr>
      <a:lvl5pPr algn="ctr" defTabSz="562722" rtl="0" eaLnBrk="0" fontAlgn="base" hangingPunct="0">
        <a:spcBef>
          <a:spcPct val="0"/>
        </a:spcBef>
        <a:spcAft>
          <a:spcPct val="0"/>
        </a:spcAft>
        <a:defRPr sz="5416" b="1">
          <a:solidFill>
            <a:srgbClr val="005A9B"/>
          </a:solidFill>
          <a:latin typeface="Arial" pitchFamily="34" charset="0"/>
          <a:ea typeface="ＭＳ Ｐゴシック" charset="-128"/>
          <a:cs typeface="Arial" charset="0"/>
        </a:defRPr>
      </a:lvl5pPr>
      <a:lvl6pPr marL="562722" algn="ctr" defTabSz="562722" rtl="0" fontAlgn="base">
        <a:spcBef>
          <a:spcPct val="0"/>
        </a:spcBef>
        <a:spcAft>
          <a:spcPct val="0"/>
        </a:spcAft>
        <a:defRPr sz="5416" b="1">
          <a:solidFill>
            <a:srgbClr val="005A9B"/>
          </a:solidFill>
          <a:latin typeface="Arial" pitchFamily="34" charset="0"/>
          <a:ea typeface="ＭＳ Ｐゴシック" charset="-128"/>
        </a:defRPr>
      </a:lvl6pPr>
      <a:lvl7pPr marL="1125444" algn="ctr" defTabSz="562722" rtl="0" fontAlgn="base">
        <a:spcBef>
          <a:spcPct val="0"/>
        </a:spcBef>
        <a:spcAft>
          <a:spcPct val="0"/>
        </a:spcAft>
        <a:defRPr sz="5416" b="1">
          <a:solidFill>
            <a:srgbClr val="005A9B"/>
          </a:solidFill>
          <a:latin typeface="Arial" pitchFamily="34" charset="0"/>
          <a:ea typeface="ＭＳ Ｐゴシック" charset="-128"/>
        </a:defRPr>
      </a:lvl7pPr>
      <a:lvl8pPr marL="1688165" algn="ctr" defTabSz="562722" rtl="0" fontAlgn="base">
        <a:spcBef>
          <a:spcPct val="0"/>
        </a:spcBef>
        <a:spcAft>
          <a:spcPct val="0"/>
        </a:spcAft>
        <a:defRPr sz="5416" b="1">
          <a:solidFill>
            <a:srgbClr val="005A9B"/>
          </a:solidFill>
          <a:latin typeface="Arial" pitchFamily="34" charset="0"/>
          <a:ea typeface="ＭＳ Ｐゴシック" charset="-128"/>
        </a:defRPr>
      </a:lvl8pPr>
      <a:lvl9pPr marL="2250887" algn="ctr" defTabSz="562722" rtl="0" fontAlgn="base">
        <a:spcBef>
          <a:spcPct val="0"/>
        </a:spcBef>
        <a:spcAft>
          <a:spcPct val="0"/>
        </a:spcAft>
        <a:defRPr sz="5416" b="1">
          <a:solidFill>
            <a:srgbClr val="005A9B"/>
          </a:solidFill>
          <a:latin typeface="Arial" pitchFamily="34" charset="0"/>
          <a:ea typeface="ＭＳ Ｐゴシック" charset="-128"/>
        </a:defRPr>
      </a:lvl9pPr>
    </p:titleStyle>
    <p:bodyStyle>
      <a:lvl1pPr marL="422041" indent="-422041" algn="l" defTabSz="56272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939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914423" indent="-351701" algn="l" defTabSz="56272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446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406804" indent="-281361" algn="l" defTabSz="56272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54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969526" indent="-281361" algn="l" defTabSz="56272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62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532248" indent="-281361" algn="l" defTabSz="562722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62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3094970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D9F40A-6938-4615-BDCC-ED346A27C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0167" y="2979999"/>
            <a:ext cx="5976664" cy="3184173"/>
          </a:xfrm>
        </p:spPr>
        <p:txBody>
          <a:bodyPr/>
          <a:lstStyle/>
          <a:p>
            <a:r>
              <a:rPr lang="en-AU" sz="3600" dirty="0">
                <a:solidFill>
                  <a:schemeClr val="tx2"/>
                </a:solidFill>
              </a:rPr>
              <a:t>Introduction of STAR</a:t>
            </a:r>
          </a:p>
          <a:p>
            <a:r>
              <a:rPr lang="en-AU" sz="3600" dirty="0">
                <a:solidFill>
                  <a:schemeClr val="tx2"/>
                </a:solidFill>
              </a:rPr>
              <a:t>Computer Control System</a:t>
            </a:r>
          </a:p>
          <a:p>
            <a:r>
              <a:rPr lang="en-AU" sz="3600" dirty="0">
                <a:solidFill>
                  <a:schemeClr val="tx2"/>
                </a:solidFill>
              </a:rPr>
              <a:t>Development and Operation</a:t>
            </a:r>
          </a:p>
          <a:p>
            <a:r>
              <a:rPr lang="en-AU" sz="3600" dirty="0">
                <a:solidFill>
                  <a:schemeClr val="tx2"/>
                </a:solidFill>
              </a:rPr>
              <a:t>The Plan of Development in the Future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084A91-B6D3-4386-81CB-D0F52D169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075"/>
            <a:ext cx="12192000" cy="1406769"/>
          </a:xfrm>
        </p:spPr>
        <p:txBody>
          <a:bodyPr/>
          <a:lstStyle/>
          <a:p>
            <a:r>
              <a:rPr lang="en-AU" sz="4923" dirty="0">
                <a:solidFill>
                  <a:schemeClr val="tx1"/>
                </a:solidFill>
              </a:rPr>
              <a:t>Computer Control System </a:t>
            </a:r>
            <a:br>
              <a:rPr lang="en-AU" sz="4923" dirty="0">
                <a:solidFill>
                  <a:schemeClr val="tx1"/>
                </a:solidFill>
              </a:rPr>
            </a:br>
            <a:r>
              <a:rPr lang="en-AU" sz="4923" dirty="0">
                <a:solidFill>
                  <a:schemeClr val="tx1"/>
                </a:solidFill>
              </a:rPr>
              <a:t>for STAR@ANSTO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EEB8-8DC7-4BB7-8717-F57D619855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424847" y="6356351"/>
            <a:ext cx="6736862" cy="270715"/>
          </a:xfrm>
        </p:spPr>
        <p:txBody>
          <a:bodyPr/>
          <a:lstStyle/>
          <a:p>
            <a:pPr>
              <a:defRPr/>
            </a:pPr>
            <a:r>
              <a:rPr lang="en-AU" dirty="0"/>
              <a:t>Jian Wang - Accelerator Systems &amp; 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1731-B844-4BCC-870F-772AC83A88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66C6A5D-E736-3146-930A-FF71B310794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B2B827-BBBC-4692-AC48-F83C107ECA61}"/>
              </a:ext>
            </a:extLst>
          </p:cNvPr>
          <p:cNvSpPr txBox="1"/>
          <p:nvPr/>
        </p:nvSpPr>
        <p:spPr>
          <a:xfrm>
            <a:off x="7217049" y="2167917"/>
            <a:ext cx="2335335" cy="8120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AU" sz="4677" b="1" dirty="0"/>
              <a:t>Outline</a:t>
            </a:r>
          </a:p>
        </p:txBody>
      </p:sp>
      <p:pic>
        <p:nvPicPr>
          <p:cNvPr id="9" name="Picture Placeholder 8" descr="A picture containing indoor, floor, area, worktable&#10;&#10;Description automatically generated">
            <a:extLst>
              <a:ext uri="{FF2B5EF4-FFF2-40B4-BE49-F238E27FC236}">
                <a16:creationId xmlns:a16="http://schemas.microsoft.com/office/drawing/2014/main" id="{F675EA66-0AC1-463A-9BD0-BECF0EC197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254" r="3254"/>
          <a:stretch>
            <a:fillRect/>
          </a:stretch>
        </p:blipFill>
        <p:spPr>
          <a:xfrm>
            <a:off x="117398" y="3068961"/>
            <a:ext cx="5967574" cy="2989482"/>
          </a:xfrm>
        </p:spPr>
      </p:pic>
    </p:spTree>
    <p:extLst>
      <p:ext uri="{BB962C8B-B14F-4D97-AF65-F5344CB8AC3E}">
        <p14:creationId xmlns:p14="http://schemas.microsoft.com/office/powerpoint/2010/main" val="15038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1"/>
    </mc:Choice>
    <mc:Fallback xmlns="">
      <p:transition spd="slow" advTm="3307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F13D1B-D7BE-4AA5-91C9-70D24CA9C9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236" y="2204864"/>
            <a:ext cx="11028057" cy="3600400"/>
          </a:xfrm>
        </p:spPr>
        <p:txBody>
          <a:bodyPr/>
          <a:lstStyle/>
          <a:p>
            <a:r>
              <a:rPr lang="en-AU" sz="2600" dirty="0"/>
              <a:t>It is not a good Idea that Control System is built up with All-in-One. </a:t>
            </a:r>
          </a:p>
          <a:p>
            <a:r>
              <a:rPr lang="en-AU" sz="2600" dirty="0"/>
              <a:t>Main control and several sub-stations can be easy for operation and maintenance.</a:t>
            </a:r>
          </a:p>
          <a:p>
            <a:r>
              <a:rPr lang="en-AU" sz="2600" dirty="0"/>
              <a:t>Legacy equipment is also a issue to upgrade and maintenance.</a:t>
            </a:r>
          </a:p>
          <a:p>
            <a:r>
              <a:rPr lang="en-AU" sz="2600" dirty="0"/>
              <a:t>Analogue I/O PCL boards requires multiple voltage ranges: ±10V, ±5V, 0-5V, 0-10V and 2-20 mA current loop.</a:t>
            </a:r>
          </a:p>
          <a:p>
            <a:r>
              <a:rPr lang="en-AU" sz="2600" dirty="0"/>
              <a:t>Latest most of PSU without -5V power supply, We got troubles in weeks ago.</a:t>
            </a:r>
          </a:p>
          <a:p>
            <a:pPr marL="0" indent="0">
              <a:buNone/>
            </a:pPr>
            <a:endParaRPr lang="en-AU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61AB9-975C-4103-A678-EF37992DF8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0991" y="6453337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/>
              <a:t>Jian Wang,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84D5D-5EF2-4A63-93EA-8CEC8F0EE5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641010" y="6453337"/>
            <a:ext cx="1041399" cy="268139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A3667EE-0B98-4CAF-A543-14412907957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9264" y="343555"/>
            <a:ext cx="12192000" cy="8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42" tIns="56271" rIns="112542" bIns="56271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spc="-150">
                <a:solidFill>
                  <a:srgbClr val="005A9B"/>
                </a:solidFill>
                <a:latin typeface="Arial"/>
                <a:ea typeface="ＭＳ Ｐゴシック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Arial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A9B"/>
                </a:solidFill>
                <a:latin typeface="Arial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A9B"/>
                </a:solidFill>
                <a:latin typeface="Arial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A9B"/>
                </a:solidFill>
                <a:latin typeface="Arial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5A9B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r>
              <a:rPr lang="en-AU" sz="4000" dirty="0">
                <a:solidFill>
                  <a:schemeClr val="tx1"/>
                </a:solidFill>
              </a:rPr>
              <a:t>Experience and Lessons from </a:t>
            </a:r>
            <a:r>
              <a:rPr lang="en-AU" sz="4000" dirty="0" err="1">
                <a:solidFill>
                  <a:schemeClr val="tx1"/>
                </a:solidFill>
              </a:rPr>
              <a:t>Opt&amp;Devel</a:t>
            </a:r>
            <a:endParaRPr lang="en-A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84"/>
    </mc:Choice>
    <mc:Fallback xmlns="">
      <p:transition spd="slow" advTm="10758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FB2E4E86-A7FA-4F1A-90CA-2964455FF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3" b="16052"/>
          <a:stretch>
            <a:fillRect/>
          </a:stretch>
        </p:blipFill>
        <p:spPr bwMode="auto">
          <a:xfrm>
            <a:off x="246735" y="4138002"/>
            <a:ext cx="2798572" cy="255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889CC3-2940-4187-BB16-A70AB1A3E8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5582" y="1692002"/>
            <a:ext cx="9482900" cy="4682231"/>
          </a:xfrm>
        </p:spPr>
        <p:txBody>
          <a:bodyPr/>
          <a:lstStyle/>
          <a:p>
            <a:pPr marL="0" indent="0">
              <a:buNone/>
            </a:pPr>
            <a:r>
              <a:rPr lang="en-AU" sz="2800" b="1" dirty="0"/>
              <a:t>STAR Control System Upgrade will be considered within EPICS frame</a:t>
            </a:r>
            <a:endParaRPr lang="en-AU" sz="2800" dirty="0"/>
          </a:p>
          <a:p>
            <a:pPr lvl="1"/>
            <a:r>
              <a:rPr lang="en-AU" sz="2462" dirty="0"/>
              <a:t>Option 1: Windows + EPICS + </a:t>
            </a:r>
            <a:r>
              <a:rPr lang="en-AU" sz="2462" dirty="0" err="1"/>
              <a:t>TwinCAT</a:t>
            </a:r>
            <a:r>
              <a:rPr lang="en-AU" sz="2462" dirty="0"/>
              <a:t> PLCs + </a:t>
            </a:r>
            <a:r>
              <a:rPr lang="en-AU" sz="2462" dirty="0" err="1"/>
              <a:t>EtherCAT</a:t>
            </a:r>
            <a:endParaRPr lang="en-AU" sz="2462" dirty="0"/>
          </a:p>
          <a:p>
            <a:pPr lvl="2"/>
            <a:r>
              <a:rPr lang="en-AU" sz="1969" dirty="0"/>
              <a:t>We have already set up ANTARES, Gas Plant control using </a:t>
            </a:r>
            <a:r>
              <a:rPr lang="en-AU" sz="1969" dirty="0" err="1"/>
              <a:t>Ligo</a:t>
            </a:r>
            <a:r>
              <a:rPr lang="en-AU" sz="1969" dirty="0"/>
              <a:t> </a:t>
            </a:r>
            <a:r>
              <a:rPr lang="en-AU" sz="1969" dirty="0" err="1"/>
              <a:t>Tcioc</a:t>
            </a:r>
            <a:r>
              <a:rPr lang="en-AU" sz="1969" dirty="0"/>
              <a:t> package but we have some issues with consistence in different version. We need to fix issues even we select this option.</a:t>
            </a:r>
          </a:p>
          <a:p>
            <a:pPr lvl="1"/>
            <a:r>
              <a:rPr lang="en-AU" sz="2462" dirty="0"/>
              <a:t>Option 2: Linux + EPICS + </a:t>
            </a:r>
            <a:r>
              <a:rPr lang="en-AU" sz="2462" dirty="0" err="1"/>
              <a:t>TwinCAT</a:t>
            </a:r>
            <a:r>
              <a:rPr lang="en-AU" sz="2462" dirty="0"/>
              <a:t> PLCs + </a:t>
            </a:r>
            <a:r>
              <a:rPr lang="en-AU" sz="2462" dirty="0" err="1"/>
              <a:t>EtherCAT</a:t>
            </a:r>
            <a:endParaRPr lang="en-AU" sz="2462" dirty="0"/>
          </a:p>
          <a:p>
            <a:pPr lvl="2"/>
            <a:r>
              <a:rPr lang="en-AU" sz="1969" dirty="0"/>
              <a:t>European Spallation Source had some previous works.</a:t>
            </a:r>
          </a:p>
          <a:p>
            <a:pPr lvl="1"/>
            <a:r>
              <a:rPr lang="en-AU" sz="2462" dirty="0"/>
              <a:t>Option 3: Linux + EPICS + Siemens S7 PLCs + </a:t>
            </a:r>
            <a:r>
              <a:rPr lang="en-AU" sz="2462" dirty="0" err="1"/>
              <a:t>EtherCAT</a:t>
            </a:r>
            <a:endParaRPr lang="en-AU" sz="2462" dirty="0"/>
          </a:p>
          <a:p>
            <a:pPr lvl="2"/>
            <a:r>
              <a:rPr lang="en-AU" sz="1969" dirty="0"/>
              <a:t>PSI has already made some previous work. We can follow PSI project to make new development.</a:t>
            </a:r>
          </a:p>
          <a:p>
            <a:pPr lvl="1"/>
            <a:r>
              <a:rPr lang="en-AU" sz="2462" dirty="0"/>
              <a:t>Option X  ????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B09BB0-0636-437D-A44F-2950ECF7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260648"/>
            <a:ext cx="12192000" cy="1102195"/>
          </a:xfrm>
        </p:spPr>
        <p:txBody>
          <a:bodyPr/>
          <a:lstStyle/>
          <a:p>
            <a:r>
              <a:rPr lang="en-AU" sz="4000" dirty="0">
                <a:solidFill>
                  <a:schemeClr val="tx1"/>
                </a:solidFill>
              </a:rPr>
              <a:t>STAR Control System Future Upgrade Plan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8113B-D8DA-4561-93F9-0DAD944C7E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634799" y="6557365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 dirty="0"/>
              <a:t>Jian </a:t>
            </a:r>
            <a:r>
              <a:rPr lang="en-AU" dirty="0" err="1"/>
              <a:t>Wang,</a:t>
            </a:r>
            <a:r>
              <a:rPr lang="en-AU" dirty="0"/>
              <a:t>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3C777-3A35-4595-BA0C-3B9B828E2A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557201" y="6589116"/>
            <a:ext cx="1041399" cy="268139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82"/>
    </mc:Choice>
    <mc:Fallback xmlns="">
      <p:transition spd="slow" advTm="1253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27569" y="6499923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 dirty="0"/>
              <a:t>Jian Wang - Accelerator Systems &amp;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641010" y="6546509"/>
            <a:ext cx="1041399" cy="221553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 descr="Image result for Thank yo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64" y="798799"/>
            <a:ext cx="5637546" cy="307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00" y="798799"/>
            <a:ext cx="3406410" cy="30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mage result for Thank you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3919023"/>
            <a:ext cx="3744417" cy="240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5"/>
    </mc:Choice>
    <mc:Fallback xmlns="">
      <p:transition spd="slow" advTm="429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DF9514-65FE-4173-BE4D-5D48336730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2108" y="1828860"/>
            <a:ext cx="10593196" cy="4612123"/>
          </a:xfrm>
        </p:spPr>
        <p:txBody>
          <a:bodyPr/>
          <a:lstStyle/>
          <a:p>
            <a:r>
              <a:rPr lang="en-AU" sz="3000" dirty="0"/>
              <a:t>STAR is a 2MV </a:t>
            </a:r>
            <a:r>
              <a:rPr lang="en-AU" sz="3000" dirty="0" err="1"/>
              <a:t>tandetron</a:t>
            </a:r>
            <a:r>
              <a:rPr lang="en-AU" sz="3000" dirty="0"/>
              <a:t> accelerator that can perform both IBA and AMS analyses from HVEE. </a:t>
            </a:r>
          </a:p>
          <a:p>
            <a:r>
              <a:rPr lang="en-AU" sz="3000" dirty="0"/>
              <a:t>STAR has three ion sources which include two </a:t>
            </a:r>
            <a:r>
              <a:rPr lang="en-AU" sz="3000" dirty="0" err="1"/>
              <a:t>duoplasmatron</a:t>
            </a:r>
            <a:r>
              <a:rPr lang="en-AU" sz="3000" dirty="0"/>
              <a:t> sources for hydrogen and helium, and a solid target sputter source used primarily for ionising carbon samples for AMS. </a:t>
            </a:r>
          </a:p>
          <a:p>
            <a:r>
              <a:rPr lang="en-AU" sz="3000" dirty="0"/>
              <a:t>The STAR accelerator currently has 3 beamlines, a multi-elemental surface analysis beamline (SIBA1), a high-resolution depth profiling and irradiation beamline (SIBA2), and a 14C beamline (AMS).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146A13-C5E5-48F7-9111-94DA4992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8" y="188640"/>
            <a:ext cx="12192000" cy="1406769"/>
          </a:xfrm>
        </p:spPr>
        <p:txBody>
          <a:bodyPr/>
          <a:lstStyle/>
          <a:p>
            <a:r>
              <a:rPr lang="en-AU" sz="4923" dirty="0">
                <a:solidFill>
                  <a:schemeClr val="tx1"/>
                </a:solidFill>
              </a:rPr>
              <a:t>Introduction of STAR Facility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95407-A48E-4EB9-A51A-78ED71F8D2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64451" y="6534151"/>
            <a:ext cx="6736862" cy="282575"/>
          </a:xfrm>
        </p:spPr>
        <p:txBody>
          <a:bodyPr/>
          <a:lstStyle/>
          <a:p>
            <a:pPr>
              <a:defRPr/>
            </a:pPr>
            <a:r>
              <a:rPr lang="en-AU" dirty="0"/>
              <a:t>Jian Wang   ADS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A107A-D344-427A-827D-857259B06E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627549" y="6524627"/>
            <a:ext cx="1041399" cy="282575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32"/>
    </mc:Choice>
    <mc:Fallback xmlns="">
      <p:transition spd="slow" advTm="1184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2F59A9-E066-4020-B95B-1303563FA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923" dirty="0">
                <a:solidFill>
                  <a:schemeClr val="tx1"/>
                </a:solidFill>
              </a:rPr>
              <a:t>Introduction of STAR Facility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54FBB-76E9-43F8-8CE2-3CF688AA0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86040" y="6538913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 dirty="0"/>
              <a:t>Jian </a:t>
            </a:r>
            <a:r>
              <a:rPr lang="en-AU" dirty="0" err="1"/>
              <a:t>Wang,</a:t>
            </a:r>
            <a:r>
              <a:rPr lang="en-AU" dirty="0"/>
              <a:t>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418F1-0F6A-4407-93A7-6A9EB969396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626474" y="6553498"/>
            <a:ext cx="1041399" cy="268139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58787502-9EFB-4A71-A845-8376E0A6BD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191343" y="1844824"/>
            <a:ext cx="11809313" cy="4464496"/>
          </a:xfrm>
        </p:spPr>
      </p:pic>
    </p:spTree>
    <p:extLst>
      <p:ext uri="{BB962C8B-B14F-4D97-AF65-F5344CB8AC3E}">
        <p14:creationId xmlns:p14="http://schemas.microsoft.com/office/powerpoint/2010/main" val="15135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27"/>
    </mc:Choice>
    <mc:Fallback xmlns="">
      <p:transition spd="slow" advTm="4612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A14EF3-F52A-4722-BBCD-94D80A897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3249" y="1313951"/>
            <a:ext cx="7021589" cy="4917375"/>
          </a:xfrm>
        </p:spPr>
        <p:txBody>
          <a:bodyPr/>
          <a:lstStyle/>
          <a:p>
            <a:r>
              <a:rPr lang="en-AU" sz="2800" b="1" dirty="0"/>
              <a:t>STAR Control System includes</a:t>
            </a:r>
          </a:p>
          <a:p>
            <a:pPr lvl="1"/>
            <a:r>
              <a:rPr lang="en-AU" sz="2200" dirty="0"/>
              <a:t>Main and AMS ion source control computer</a:t>
            </a:r>
          </a:p>
          <a:p>
            <a:r>
              <a:rPr lang="en-AU" sz="2800" b="1" dirty="0"/>
              <a:t>I/O boards</a:t>
            </a:r>
          </a:p>
          <a:p>
            <a:pPr lvl="1"/>
            <a:r>
              <a:rPr lang="en-AU" sz="2000" dirty="0"/>
              <a:t>Analogue Input/Output, PCL 726/818</a:t>
            </a:r>
          </a:p>
          <a:p>
            <a:pPr lvl="1"/>
            <a:r>
              <a:rPr lang="en-AU" sz="2000" dirty="0"/>
              <a:t>Digital Input/Output, PCL 722</a:t>
            </a:r>
          </a:p>
          <a:p>
            <a:pPr lvl="1"/>
            <a:r>
              <a:rPr lang="en-AU" sz="2000" dirty="0"/>
              <a:t>Serial communication</a:t>
            </a:r>
          </a:p>
          <a:p>
            <a:pPr lvl="1"/>
            <a:r>
              <a:rPr lang="en-AU" sz="2000" dirty="0"/>
              <a:t>BPM input board</a:t>
            </a:r>
          </a:p>
          <a:p>
            <a:pPr lvl="1"/>
            <a:r>
              <a:rPr lang="en-AU" sz="2000" dirty="0"/>
              <a:t>Trump 2K Data analysis board</a:t>
            </a:r>
          </a:p>
          <a:p>
            <a:pPr lvl="1"/>
            <a:r>
              <a:rPr lang="en-AU" sz="2000" dirty="0"/>
              <a:t>Galil motion boards</a:t>
            </a:r>
          </a:p>
          <a:p>
            <a:r>
              <a:rPr lang="en-AU" sz="2493" dirty="0"/>
              <a:t>Control about 230 PVs</a:t>
            </a:r>
          </a:p>
          <a:p>
            <a:r>
              <a:rPr lang="en-AU" sz="2600" b="1" dirty="0"/>
              <a:t>Instrument and PLC are connected by optical cables </a:t>
            </a:r>
          </a:p>
        </p:txBody>
      </p:sp>
      <p:pic>
        <p:nvPicPr>
          <p:cNvPr id="14" name="Picture Placeholder 13" descr="Diagram&#10;&#10;Description automatically generated">
            <a:extLst>
              <a:ext uri="{FF2B5EF4-FFF2-40B4-BE49-F238E27FC236}">
                <a16:creationId xmlns:a16="http://schemas.microsoft.com/office/drawing/2014/main" id="{156371C4-58AF-4D36-817C-5DCE04CBA2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4223" r="4223"/>
          <a:stretch>
            <a:fillRect/>
          </a:stretch>
        </p:blipFill>
        <p:spPr>
          <a:xfrm>
            <a:off x="236873" y="1024584"/>
            <a:ext cx="3761033" cy="355867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63BA4C-779E-4A9A-B4C7-4F471EA55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81"/>
            <a:ext cx="12192000" cy="988129"/>
          </a:xfrm>
        </p:spPr>
        <p:txBody>
          <a:bodyPr/>
          <a:lstStyle/>
          <a:p>
            <a:r>
              <a:rPr lang="en-AU" sz="4000" dirty="0">
                <a:solidFill>
                  <a:schemeClr val="tx1"/>
                </a:solidFill>
              </a:rPr>
              <a:t>Computer Control System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889D0-F608-45F8-9A50-9099076005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0991" y="6538913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 dirty="0"/>
              <a:t>Jian </a:t>
            </a:r>
            <a:r>
              <a:rPr lang="en-AU" dirty="0" err="1"/>
              <a:t>Wang,</a:t>
            </a:r>
            <a:r>
              <a:rPr lang="en-AU" dirty="0"/>
              <a:t>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1C241-E7E3-49D9-B856-2D4249D342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641009" y="6554580"/>
            <a:ext cx="1041399" cy="268139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6" name="Picture 15" descr="A picture containing text, crossword puzzle, receipt&#10;&#10;Description automatically generated">
            <a:extLst>
              <a:ext uri="{FF2B5EF4-FFF2-40B4-BE49-F238E27FC236}">
                <a16:creationId xmlns:a16="http://schemas.microsoft.com/office/drawing/2014/main" id="{59893891-25B9-4938-ACC8-F471E4C61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26" y="4253279"/>
            <a:ext cx="4742974" cy="2285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7A901-14EC-4256-8CAF-7CF9D9C76B82}"/>
              </a:ext>
            </a:extLst>
          </p:cNvPr>
          <p:cNvSpPr txBox="1"/>
          <p:nvPr/>
        </p:nvSpPr>
        <p:spPr>
          <a:xfrm>
            <a:off x="2669318" y="315924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All-In-One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C7A31-863E-4165-A6A6-BABC8FF7B397}"/>
              </a:ext>
            </a:extLst>
          </p:cNvPr>
          <p:cNvSpPr txBox="1"/>
          <p:nvPr/>
        </p:nvSpPr>
        <p:spPr>
          <a:xfrm>
            <a:off x="2077917" y="1135216"/>
            <a:ext cx="1625766" cy="357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723" dirty="0"/>
              <a:t>Optical Cables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23"/>
    </mc:Choice>
    <mc:Fallback xmlns="">
      <p:transition spd="slow" advTm="158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5CC1F8-8DF1-42C1-9A92-EA7EACF42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7659" y="1286451"/>
            <a:ext cx="11116682" cy="4887801"/>
          </a:xfrm>
        </p:spPr>
        <p:txBody>
          <a:bodyPr/>
          <a:lstStyle/>
          <a:p>
            <a:r>
              <a:rPr lang="en-AU" sz="3200" b="1" dirty="0">
                <a:solidFill>
                  <a:schemeClr val="accent2"/>
                </a:solidFill>
              </a:rPr>
              <a:t>Original Control System</a:t>
            </a:r>
          </a:p>
          <a:p>
            <a:pPr lvl="1"/>
            <a:r>
              <a:rPr lang="en-AU" sz="2400" dirty="0"/>
              <a:t>Pentium III CPU with single board computer + backplane,</a:t>
            </a:r>
          </a:p>
          <a:p>
            <a:pPr lvl="1"/>
            <a:r>
              <a:rPr lang="en-AU" sz="2400" dirty="0"/>
              <a:t>Windows NT + Visual C++ 6 for </a:t>
            </a:r>
            <a:r>
              <a:rPr lang="en-AU" sz="2400" dirty="0" err="1"/>
              <a:t>devel</a:t>
            </a:r>
            <a:r>
              <a:rPr lang="en-AU" sz="2400" dirty="0"/>
              <a:t>,</a:t>
            </a:r>
          </a:p>
          <a:p>
            <a:pPr lvl="1"/>
            <a:r>
              <a:rPr lang="en-AU" sz="2400" dirty="0"/>
              <a:t>HVEE provided Executable control program packages, </a:t>
            </a:r>
          </a:p>
          <a:p>
            <a:pPr lvl="1"/>
            <a:r>
              <a:rPr lang="en-AU" sz="2400" dirty="0"/>
              <a:t>HVEE C14-OS and WinRT instrument driver package,</a:t>
            </a:r>
          </a:p>
          <a:p>
            <a:pPr lvl="2"/>
            <a:r>
              <a:rPr lang="en-AU" sz="2200" dirty="0">
                <a:solidFill>
                  <a:schemeClr val="tx2"/>
                </a:solidFill>
              </a:rPr>
              <a:t>C14-OS, C14-OS settings, IO configure, Ion source control,</a:t>
            </a:r>
          </a:p>
          <a:p>
            <a:pPr lvl="2"/>
            <a:r>
              <a:rPr lang="en-AU" sz="2200" dirty="0">
                <a:solidFill>
                  <a:schemeClr val="tx2"/>
                </a:solidFill>
              </a:rPr>
              <a:t>HVEE provide limited technical support.</a:t>
            </a:r>
          </a:p>
          <a:p>
            <a:pPr lvl="1"/>
            <a:r>
              <a:rPr lang="en-AU" sz="2800" dirty="0"/>
              <a:t>All Input/output are legacy ISA cards, </a:t>
            </a:r>
          </a:p>
          <a:p>
            <a:pPr lvl="1"/>
            <a:r>
              <a:rPr lang="en-AU" sz="2800" dirty="0"/>
              <a:t>Limited development for same type control instrument.</a:t>
            </a:r>
          </a:p>
          <a:p>
            <a:pPr lvl="1"/>
            <a:r>
              <a:rPr lang="en-AU" sz="2800" dirty="0"/>
              <a:t>Special power supply with -5 Volts for ISA boards</a:t>
            </a:r>
          </a:p>
          <a:p>
            <a:endParaRPr lang="en-AU" sz="3446" dirty="0">
              <a:solidFill>
                <a:schemeClr val="bg1"/>
              </a:solidFill>
            </a:endParaRPr>
          </a:p>
          <a:p>
            <a:endParaRPr lang="en-AU" sz="3446" dirty="0">
              <a:solidFill>
                <a:schemeClr val="bg1"/>
              </a:solidFill>
            </a:endParaRPr>
          </a:p>
          <a:p>
            <a:endParaRPr lang="en-AU" sz="3446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218D18-1927-40B6-B661-075E56AF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688" y="267898"/>
            <a:ext cx="12192000" cy="927503"/>
          </a:xfrm>
        </p:spPr>
        <p:txBody>
          <a:bodyPr/>
          <a:lstStyle/>
          <a:p>
            <a:r>
              <a:rPr lang="en-AU" sz="4431" dirty="0">
                <a:solidFill>
                  <a:schemeClr val="tx1"/>
                </a:solidFill>
              </a:rPr>
              <a:t>Computer Control System (cont’d)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4ABF6-5CF4-46D0-8B3F-CC4C65C4BC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44492" y="6404843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 dirty="0"/>
              <a:t>Jian </a:t>
            </a:r>
            <a:r>
              <a:rPr lang="en-AU" dirty="0" err="1"/>
              <a:t>Wang,</a:t>
            </a:r>
            <a:r>
              <a:rPr lang="en-AU" dirty="0"/>
              <a:t>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A18E0-2A58-43C4-985D-90E4EC08C9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66C6A5D-E736-3146-930A-FF71B310794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9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03"/>
    </mc:Choice>
    <mc:Fallback xmlns="">
      <p:transition spd="slow" advTm="17450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5BB74-D1DB-4F30-BE5F-95F66D2FAD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64310" y="6587406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/>
              <a:t>Jian Wang,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06D7A-4EC2-418D-A7E3-2B96EDAF6A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627690" y="6485311"/>
            <a:ext cx="1041399" cy="365125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15010ED2-25FE-4413-91CD-AB3EEC68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2515" y="1052735"/>
            <a:ext cx="9626969" cy="5500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08D607-56DD-4E73-AD6A-7DE417645790}"/>
              </a:ext>
            </a:extLst>
          </p:cNvPr>
          <p:cNvSpPr txBox="1"/>
          <p:nvPr/>
        </p:nvSpPr>
        <p:spPr>
          <a:xfrm>
            <a:off x="1874889" y="116632"/>
            <a:ext cx="73372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/>
              <a:t>C14-OS Graphic Operation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79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95"/>
    </mc:Choice>
    <mc:Fallback xmlns="">
      <p:transition spd="slow" advTm="5549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43E06E-4461-4764-9696-D54E0E2E84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210" y="1982630"/>
            <a:ext cx="10939431" cy="4350663"/>
          </a:xfrm>
        </p:spPr>
        <p:txBody>
          <a:bodyPr/>
          <a:lstStyle/>
          <a:p>
            <a:r>
              <a:rPr lang="en-AU" sz="2400" dirty="0"/>
              <a:t>Requested C14-OS source code from HVEE,</a:t>
            </a:r>
          </a:p>
          <a:p>
            <a:r>
              <a:rPr lang="en-AU" sz="2400" dirty="0"/>
              <a:t>Purchased WinRT driver package for Win XP,</a:t>
            </a:r>
          </a:p>
          <a:p>
            <a:r>
              <a:rPr lang="en-AU" sz="2400" dirty="0"/>
              <a:t>Migrated all code for Visual C++ from 6.0 to 9.0 in Visual Studio 2008.</a:t>
            </a:r>
          </a:p>
          <a:p>
            <a:r>
              <a:rPr lang="en-AU" sz="2400" dirty="0"/>
              <a:t>New Chassis, new backplane, new  SBC with Intel Core 2 Due CPU.</a:t>
            </a:r>
          </a:p>
          <a:p>
            <a:r>
              <a:rPr lang="en-AU" sz="2400" dirty="0"/>
              <a:t>Created new drivers for all IO boards in “New </a:t>
            </a:r>
            <a:r>
              <a:rPr lang="en-AU" sz="2400" dirty="0" err="1"/>
              <a:t>WinXP</a:t>
            </a:r>
            <a:r>
              <a:rPr lang="en-AU" sz="2400" dirty="0"/>
              <a:t>” using HVEE WinRT package. WinRT is also a support package for C14-OS.</a:t>
            </a:r>
          </a:p>
          <a:p>
            <a:r>
              <a:rPr lang="en-AU" sz="2400" dirty="0"/>
              <a:t>Developed new interfaces for different hardware such as vacuum gauge.</a:t>
            </a:r>
          </a:p>
          <a:p>
            <a:r>
              <a:rPr lang="en-AU" sz="2400" dirty="0"/>
              <a:t>Fixed various problems during hardware adopted for new system.</a:t>
            </a:r>
          </a:p>
          <a:p>
            <a:r>
              <a:rPr lang="en-AU" sz="2400" dirty="0"/>
              <a:t>Developed 110 degree magnet control by field value using CNA device from Group3.</a:t>
            </a:r>
          </a:p>
          <a:p>
            <a:endParaRPr lang="en-AU" sz="2954" dirty="0"/>
          </a:p>
          <a:p>
            <a:endParaRPr lang="en-AU" sz="3446" dirty="0"/>
          </a:p>
          <a:p>
            <a:endParaRPr lang="en-AU" sz="3446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110DE-9C68-4376-8E43-1DE6497E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61" y="176175"/>
            <a:ext cx="10939431" cy="1016060"/>
          </a:xfrm>
        </p:spPr>
        <p:txBody>
          <a:bodyPr/>
          <a:lstStyle/>
          <a:p>
            <a:r>
              <a:rPr lang="en-AU" sz="4431" dirty="0">
                <a:solidFill>
                  <a:schemeClr val="tx1"/>
                </a:solidFill>
              </a:rPr>
              <a:t>Computer Control System (cont’d)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CBD8A-B0F1-4D3C-865B-3F4BB1A332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0991" y="6538913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 dirty="0"/>
              <a:t>Jian </a:t>
            </a:r>
            <a:r>
              <a:rPr lang="en-AU" dirty="0" err="1"/>
              <a:t>Wang,</a:t>
            </a:r>
            <a:r>
              <a:rPr lang="en-AU" dirty="0"/>
              <a:t>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DCD9D-F84C-4EE1-B77E-3AA634A120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701820" y="6538913"/>
            <a:ext cx="969103" cy="316631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5A72D-FC49-4F7B-BE36-ABC6ECB0D9A6}"/>
              </a:ext>
            </a:extLst>
          </p:cNvPr>
          <p:cNvSpPr txBox="1"/>
          <p:nvPr/>
        </p:nvSpPr>
        <p:spPr>
          <a:xfrm>
            <a:off x="717989" y="1271828"/>
            <a:ext cx="1068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Upgrading From Windows NT -&gt; Windows XP in 2010</a:t>
            </a:r>
          </a:p>
        </p:txBody>
      </p:sp>
    </p:spTree>
    <p:extLst>
      <p:ext uri="{BB962C8B-B14F-4D97-AF65-F5344CB8AC3E}">
        <p14:creationId xmlns:p14="http://schemas.microsoft.com/office/powerpoint/2010/main" val="8834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99"/>
    </mc:Choice>
    <mc:Fallback xmlns="">
      <p:transition spd="slow" advTm="18399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053828-7789-4AA9-B173-32CFCE50E5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9861" y="1052736"/>
            <a:ext cx="10939431" cy="5450074"/>
          </a:xfrm>
        </p:spPr>
        <p:txBody>
          <a:bodyPr/>
          <a:lstStyle/>
          <a:p>
            <a:r>
              <a:rPr lang="en-AU" sz="3000" dirty="0"/>
              <a:t>SIBA1 – Ion Beam analysis using PIXE,PIGE,PESA,RBS.</a:t>
            </a:r>
          </a:p>
          <a:p>
            <a:endParaRPr lang="en-AU" sz="3446" dirty="0"/>
          </a:p>
          <a:p>
            <a:endParaRPr lang="en-AU" sz="3446" dirty="0"/>
          </a:p>
          <a:p>
            <a:endParaRPr lang="en-AU" sz="3446" dirty="0"/>
          </a:p>
          <a:p>
            <a:endParaRPr lang="en-AU" sz="3446" dirty="0"/>
          </a:p>
          <a:p>
            <a:endParaRPr lang="en-AU" sz="3200" dirty="0"/>
          </a:p>
          <a:p>
            <a:r>
              <a:rPr lang="en-AU" sz="3000" dirty="0"/>
              <a:t>SIBA2 – Time of Fly and Irradiation.</a:t>
            </a:r>
          </a:p>
          <a:p>
            <a:r>
              <a:rPr lang="en-AU" sz="3000" dirty="0"/>
              <a:t>C14 AMS Measurement</a:t>
            </a:r>
          </a:p>
          <a:p>
            <a:pPr lvl="1"/>
            <a:r>
              <a:rPr lang="en-AU" sz="2600" dirty="0"/>
              <a:t>C14-OS built in AMS analysis Package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216657-88A2-444F-9E01-767D9F7F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97"/>
            <a:ext cx="12192000" cy="1063503"/>
          </a:xfrm>
        </p:spPr>
        <p:txBody>
          <a:bodyPr/>
          <a:lstStyle/>
          <a:p>
            <a:r>
              <a:rPr lang="en-AU" sz="3800" dirty="0">
                <a:solidFill>
                  <a:schemeClr val="tx1"/>
                </a:solidFill>
              </a:rPr>
              <a:t>DAQ Control System for Each End Station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0F941-F168-457B-A17C-30ACA467EB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50991" y="6589861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 dirty="0"/>
              <a:t>Jian </a:t>
            </a:r>
            <a:r>
              <a:rPr lang="en-AU" dirty="0" err="1"/>
              <a:t>Wang,</a:t>
            </a:r>
            <a:r>
              <a:rPr lang="en-AU" dirty="0"/>
              <a:t>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4421-9EC4-4105-87EC-F8E38F63A7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57014" y="6587406"/>
            <a:ext cx="1041399" cy="268139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849B2A-F040-409E-B8F7-0BA479033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971967"/>
            <a:ext cx="4594887" cy="2620811"/>
          </a:xfrm>
          <a:prstGeom prst="rect">
            <a:avLst/>
          </a:prstGeom>
        </p:spPr>
      </p:pic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7408DCE-A34D-43B9-B41F-0E0D7B1F8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1992410"/>
            <a:ext cx="4381164" cy="2600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F1335E-BC69-42D2-89C5-25A38BFDD3CF}"/>
              </a:ext>
            </a:extLst>
          </p:cNvPr>
          <p:cNvSpPr txBox="1"/>
          <p:nvPr/>
        </p:nvSpPr>
        <p:spPr>
          <a:xfrm>
            <a:off x="4412121" y="169509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SIBA1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E1388-818F-473F-B903-1A5D37169F77}"/>
              </a:ext>
            </a:extLst>
          </p:cNvPr>
          <p:cNvSpPr txBox="1"/>
          <p:nvPr/>
        </p:nvSpPr>
        <p:spPr>
          <a:xfrm>
            <a:off x="8159436" y="303370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SIBA2</a:t>
            </a:r>
          </a:p>
        </p:txBody>
      </p:sp>
    </p:spTree>
    <p:extLst>
      <p:ext uri="{BB962C8B-B14F-4D97-AF65-F5344CB8AC3E}">
        <p14:creationId xmlns:p14="http://schemas.microsoft.com/office/powerpoint/2010/main" val="9307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23"/>
    </mc:Choice>
    <mc:Fallback xmlns="">
      <p:transition spd="slow" advTm="10682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9AB08FAF-F6DB-4FF0-A9D0-F87BBF16E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80" y="1222814"/>
            <a:ext cx="2103799" cy="26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C986D-8476-4626-AF75-95586D44A9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1933" y="1654545"/>
            <a:ext cx="7270067" cy="4866250"/>
          </a:xfrm>
        </p:spPr>
        <p:txBody>
          <a:bodyPr/>
          <a:lstStyle/>
          <a:p>
            <a:r>
              <a:rPr lang="en-AU" sz="3000" b="1" dirty="0"/>
              <a:t>Accelerator Sign-On system</a:t>
            </a:r>
          </a:p>
          <a:p>
            <a:pPr lvl="1"/>
            <a:r>
              <a:rPr lang="en-AU" sz="2400" dirty="0"/>
              <a:t>Accelerator usage Data collection</a:t>
            </a:r>
          </a:p>
          <a:p>
            <a:pPr lvl="1"/>
            <a:r>
              <a:rPr lang="en-AU" sz="2400" dirty="0"/>
              <a:t>Operation display</a:t>
            </a:r>
          </a:p>
          <a:p>
            <a:pPr lvl="1"/>
            <a:r>
              <a:rPr lang="en-AU" sz="2400" dirty="0"/>
              <a:t>System inter-lock</a:t>
            </a:r>
          </a:p>
          <a:p>
            <a:r>
              <a:rPr lang="en-AU" sz="3000" b="1" dirty="0"/>
              <a:t>C14-OS Operation</a:t>
            </a:r>
          </a:p>
          <a:p>
            <a:pPr lvl="1"/>
            <a:r>
              <a:rPr lang="en-AU" sz="2400" dirty="0"/>
              <a:t>Operated by licensed people,</a:t>
            </a:r>
          </a:p>
          <a:p>
            <a:pPr lvl="1"/>
            <a:r>
              <a:rPr lang="en-AU" sz="2400" dirty="0"/>
              <a:t>Different DAQ system in SABA1 and SIBA2.</a:t>
            </a:r>
          </a:p>
          <a:p>
            <a:r>
              <a:rPr lang="en-AU" sz="2600" b="1" dirty="0"/>
              <a:t>Failed to building in EPICS CA server.</a:t>
            </a:r>
          </a:p>
          <a:p>
            <a:r>
              <a:rPr lang="en-AU" sz="2600" b="1" dirty="0"/>
              <a:t>More </a:t>
            </a:r>
            <a:r>
              <a:rPr lang="en-AU" sz="2600" b="1" dirty="0" err="1"/>
              <a:t>devels</a:t>
            </a:r>
            <a:r>
              <a:rPr lang="en-AU" sz="2600" b="1" dirty="0"/>
              <a:t> from user’s requirement.</a:t>
            </a:r>
          </a:p>
          <a:p>
            <a:r>
              <a:rPr lang="en-AU" sz="2600" b="1" dirty="0"/>
              <a:t>System backup and maintenance regularly.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8" name="Picture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8D10CE-4CF4-418D-991A-A8307EF6B9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4170" r="4170"/>
          <a:stretch>
            <a:fillRect/>
          </a:stretch>
        </p:blipFill>
        <p:spPr>
          <a:xfrm>
            <a:off x="215972" y="1211857"/>
            <a:ext cx="2212080" cy="261459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59940F-2E39-4115-AFB2-E5D5E5F0F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85" y="271299"/>
            <a:ext cx="11344030" cy="798972"/>
          </a:xfrm>
        </p:spPr>
        <p:txBody>
          <a:bodyPr/>
          <a:lstStyle/>
          <a:p>
            <a:r>
              <a:rPr lang="en-AU" sz="4000" dirty="0">
                <a:solidFill>
                  <a:schemeClr val="tx1"/>
                </a:solidFill>
              </a:rPr>
              <a:t>Operation and Development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DEE17-A9E2-47E3-9C11-370DB84789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541863" y="6538913"/>
            <a:ext cx="6736862" cy="268139"/>
          </a:xfrm>
        </p:spPr>
        <p:txBody>
          <a:bodyPr/>
          <a:lstStyle/>
          <a:p>
            <a:pPr>
              <a:defRPr/>
            </a:pPr>
            <a:r>
              <a:rPr lang="en-AU" dirty="0"/>
              <a:t>Jian </a:t>
            </a:r>
            <a:r>
              <a:rPr lang="en-AU" dirty="0" err="1"/>
              <a:t>Wang,</a:t>
            </a:r>
            <a:r>
              <a:rPr lang="en-AU" dirty="0"/>
              <a:t>    ASD CAS@ANSTO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3194E-F27D-4B3A-A777-C87BF78D9E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600110" y="6538913"/>
            <a:ext cx="1041399" cy="268139"/>
          </a:xfrm>
        </p:spPr>
        <p:txBody>
          <a:bodyPr/>
          <a:lstStyle/>
          <a:p>
            <a:fld id="{C66C6A5D-E736-3146-930A-FF71B310794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B2F6D1-5FD7-4994-BA6E-CB8455373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72" y="4109624"/>
            <a:ext cx="4315537" cy="24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95"/>
    </mc:Choice>
    <mc:Fallback xmlns="">
      <p:transition spd="slow" advTm="12929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Title -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18649</TotalTime>
  <Words>776</Words>
  <Application>Microsoft Office PowerPoint</Application>
  <PresentationFormat>Widescreen</PresentationFormat>
  <Paragraphs>120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Title - Light</vt:lpstr>
      <vt:lpstr>Computer Control System  for STAR@ANSTO </vt:lpstr>
      <vt:lpstr>Introduction of STAR Facility</vt:lpstr>
      <vt:lpstr>Introduction of STAR Facility</vt:lpstr>
      <vt:lpstr>Computer Control System</vt:lpstr>
      <vt:lpstr>Computer Control System (cont’d)</vt:lpstr>
      <vt:lpstr>PowerPoint Presentation</vt:lpstr>
      <vt:lpstr>Computer Control System (cont’d)</vt:lpstr>
      <vt:lpstr>DAQ Control System for Each End Station</vt:lpstr>
      <vt:lpstr>Operation and Development</vt:lpstr>
      <vt:lpstr>Experience and Lessons from Opt&amp;Devel</vt:lpstr>
      <vt:lpstr>STAR Control System Future Upgrade Plan</vt:lpstr>
      <vt:lpstr>PowerPoint Presentation</vt:lpstr>
    </vt:vector>
  </TitlesOfParts>
  <Company>ANSTO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Karl Mutimer</dc:creator>
  <cp:lastModifiedBy>WANG, Jian</cp:lastModifiedBy>
  <cp:revision>409</cp:revision>
  <cp:lastPrinted>2012-08-08T01:47:49Z</cp:lastPrinted>
  <dcterms:created xsi:type="dcterms:W3CDTF">2011-09-12T23:14:44Z</dcterms:created>
  <dcterms:modified xsi:type="dcterms:W3CDTF">2021-05-28T01:17:34Z</dcterms:modified>
</cp:coreProperties>
</file>