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9"/>
  </p:notesMasterIdLst>
  <p:sldIdLst>
    <p:sldId id="270" r:id="rId2"/>
    <p:sldId id="289" r:id="rId3"/>
    <p:sldId id="283" r:id="rId4"/>
    <p:sldId id="290" r:id="rId5"/>
    <p:sldId id="291" r:id="rId6"/>
    <p:sldId id="292" r:id="rId7"/>
    <p:sldId id="293" r:id="rId8"/>
  </p:sldIdLst>
  <p:sldSz cx="12192000" cy="6858000"/>
  <p:notesSz cx="6858000" cy="9144000"/>
  <p:embeddedFontLst>
    <p:embeddedFont>
      <p:font typeface="Fira Sans ExtraLight" panose="020B0604020202020204" charset="0"/>
      <p:regular r:id="rId10"/>
      <p:italic r:id="rId11"/>
    </p:embeddedFont>
    <p:embeddedFont>
      <p:font typeface="Poppins" panose="020B0604020202020204" charset="0"/>
      <p:regular r:id="rId12"/>
      <p:bold r:id="rId13"/>
      <p:italic r:id="rId14"/>
      <p:boldItalic r:id="rId15"/>
    </p:embeddedFont>
    <p:embeddedFont>
      <p:font typeface="Poppins Light" panose="020B0604020202020204" charset="0"/>
      <p:regular r:id="rId16"/>
      <p:italic r:id="rId17"/>
    </p:embeddedFont>
    <p:embeddedFont>
      <p:font typeface="Tahoma" panose="020B0604030504040204" pitchFamily="34" charset="0"/>
      <p:regular r:id="rId18"/>
      <p:bold r:id="rId19"/>
    </p:embeddedFont>
    <p:embeddedFont>
      <p:font typeface="Fira Sans" panose="020B0604020202020204" charset="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Fira Sans ExtraBold" panose="020B0604020202020204" charset="0"/>
      <p:bold r:id="rId28"/>
      <p:boldItalic r:id="rId29"/>
    </p:embeddedFont>
    <p:embeddedFont>
      <p:font typeface="Fira Sans Light" panose="020B0604020202020204" charset="0"/>
      <p:regular r:id="rId30"/>
      <p: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A9"/>
    <a:srgbClr val="854139"/>
    <a:srgbClr val="425E84"/>
    <a:srgbClr val="47B8B2"/>
    <a:srgbClr val="B5E2E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02"/>
    <p:restoredTop sz="79258" autoAdjust="0"/>
  </p:normalViewPr>
  <p:slideViewPr>
    <p:cSldViewPr snapToGrid="0" snapToObjects="1">
      <p:cViewPr varScale="1">
        <p:scale>
          <a:sx n="104" d="100"/>
          <a:sy n="104" d="100"/>
        </p:scale>
        <p:origin x="252"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font" Target="fonts/font1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font" Target="fonts/font1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29"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font" Target="fonts/font15.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font" Target="fonts/font14.fntdata"/><Relationship Id="rId28" Type="http://schemas.openxmlformats.org/officeDocument/2006/relationships/font" Target="fonts/font19.fntdata"/><Relationship Id="rId10" Type="http://schemas.openxmlformats.org/officeDocument/2006/relationships/font" Target="fonts/font1.fntdata"/><Relationship Id="rId19" Type="http://schemas.openxmlformats.org/officeDocument/2006/relationships/font" Target="fonts/font10.fntdata"/><Relationship Id="rId31"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font" Target="fonts/font13.fntdata"/><Relationship Id="rId27" Type="http://schemas.openxmlformats.org/officeDocument/2006/relationships/font" Target="fonts/font18.fntdata"/><Relationship Id="rId30" Type="http://schemas.openxmlformats.org/officeDocument/2006/relationships/font" Target="fonts/font21.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B316BB-52DB-44FA-879A-AC7FB2B78F65}" type="datetimeFigureOut">
              <a:rPr lang="en-AU" smtClean="0"/>
              <a:t>25/05/2021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807341-9885-4951-A3EF-41976BD35CEA}" type="slidenum">
              <a:rPr lang="en-AU" smtClean="0"/>
              <a:t>‹#›</a:t>
            </a:fld>
            <a:endParaRPr lang="en-AU"/>
          </a:p>
        </p:txBody>
      </p:sp>
    </p:spTree>
    <p:extLst>
      <p:ext uri="{BB962C8B-B14F-4D97-AF65-F5344CB8AC3E}">
        <p14:creationId xmlns:p14="http://schemas.microsoft.com/office/powerpoint/2010/main" val="1674312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guys. My name is Simin Chen. I am from the Accelerator</a:t>
            </a:r>
            <a:r>
              <a:rPr lang="en-US" baseline="0" dirty="0" smtClean="0"/>
              <a:t> Control and Support team. </a:t>
            </a:r>
            <a:r>
              <a:rPr lang="en-US" dirty="0" smtClean="0"/>
              <a:t>Today I will</a:t>
            </a:r>
            <a:r>
              <a:rPr lang="en-US" baseline="0" dirty="0" smtClean="0"/>
              <a:t> introduce the </a:t>
            </a:r>
            <a:r>
              <a:rPr lang="en-AU" baseline="0" dirty="0" smtClean="0"/>
              <a:t>new fast orbit response matrix measurement method in Australian Synchrotron. The new system to implement the fast ORM measurement is named Enhanced Orbit Diagnostics, which is shorted as EOD.</a:t>
            </a:r>
            <a:endParaRPr lang="en-AU" dirty="0"/>
          </a:p>
        </p:txBody>
      </p:sp>
      <p:sp>
        <p:nvSpPr>
          <p:cNvPr id="4" name="Slide Number Placeholder 3"/>
          <p:cNvSpPr>
            <a:spLocks noGrp="1"/>
          </p:cNvSpPr>
          <p:nvPr>
            <p:ph type="sldNum" sz="quarter" idx="10"/>
          </p:nvPr>
        </p:nvSpPr>
        <p:spPr/>
        <p:txBody>
          <a:bodyPr/>
          <a:lstStyle/>
          <a:p>
            <a:fld id="{85807341-9885-4951-A3EF-41976BD35CEA}" type="slidenum">
              <a:rPr lang="en-AU" smtClean="0"/>
              <a:t>1</a:t>
            </a:fld>
            <a:endParaRPr lang="en-AU"/>
          </a:p>
        </p:txBody>
      </p:sp>
    </p:spTree>
    <p:extLst>
      <p:ext uri="{BB962C8B-B14F-4D97-AF65-F5344CB8AC3E}">
        <p14:creationId xmlns:p14="http://schemas.microsoft.com/office/powerpoint/2010/main" val="960413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smtClean="0">
                <a:solidFill>
                  <a:schemeClr val="tx1"/>
                </a:solidFill>
                <a:latin typeface="+mn-lt"/>
                <a:ea typeface="+mn-ea"/>
                <a:cs typeface="+mn-cs"/>
              </a:rPr>
              <a:t>The existing fast orbit feedback system at the Australian Synchrotron is able to make fast corrections for electron beam stability, but it has many limitations. </a:t>
            </a:r>
            <a:r>
              <a:rPr lang="en-AU" sz="1200" b="0" i="0" u="none" strike="noStrike" kern="1200" baseline="0" dirty="0" smtClean="0">
                <a:solidFill>
                  <a:schemeClr val="tx1"/>
                </a:solidFill>
                <a:latin typeface="+mn-lt"/>
                <a:ea typeface="+mn-ea"/>
                <a:cs typeface="+mn-cs"/>
              </a:rPr>
              <a:t>New extension features for the FOFB system are needed to expand its function beyond just a feedback system.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new </a:t>
            </a:r>
            <a:r>
              <a:rPr lang="en-AU" sz="1200" b="0" i="0" u="none" strike="noStrike" kern="1200" baseline="0" dirty="0" smtClean="0">
                <a:solidFill>
                  <a:schemeClr val="tx1"/>
                </a:solidFill>
                <a:latin typeface="+mn-lt"/>
                <a:ea typeface="+mn-ea"/>
                <a:cs typeface="+mn-cs"/>
              </a:rPr>
              <a:t>EOD system </a:t>
            </a:r>
            <a:r>
              <a:rPr lang="en-AU" sz="1200" b="0" i="0" u="none" strike="noStrike" kern="1200" baseline="0" dirty="0" smtClean="0">
                <a:solidFill>
                  <a:schemeClr val="tx1"/>
                </a:solidFill>
                <a:latin typeface="+mn-lt"/>
                <a:ea typeface="+mn-ea"/>
                <a:cs typeface="+mn-cs"/>
              </a:rPr>
              <a:t>would be capable of reducing the measurement time of the storage ring’s corrector to position response matrix from 15 minutes down to around 1 minute.</a:t>
            </a:r>
          </a:p>
          <a:p>
            <a:pPr rtl="0"/>
            <a:endParaRPr lang="en-AU"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new </a:t>
            </a:r>
            <a:r>
              <a:rPr lang="en-US" dirty="0" smtClean="0"/>
              <a:t>EOD system </a:t>
            </a:r>
            <a:r>
              <a:rPr lang="en-US" dirty="0" smtClean="0"/>
              <a:t>is designed </a:t>
            </a:r>
            <a:r>
              <a:rPr lang="en-US" baseline="0" dirty="0" smtClean="0"/>
              <a:t>to generate </a:t>
            </a:r>
            <a:r>
              <a:rPr lang="en-AU" sz="1200" b="0" i="0" u="none" strike="noStrike" kern="1200" baseline="0" dirty="0" smtClean="0">
                <a:solidFill>
                  <a:schemeClr val="tx1"/>
                </a:solidFill>
                <a:latin typeface="+mn-lt"/>
                <a:ea typeface="+mn-ea"/>
                <a:cs typeface="+mn-cs"/>
              </a:rPr>
              <a:t>sinusoidal </a:t>
            </a:r>
            <a:r>
              <a:rPr lang="en-AU" sz="1200" b="0" i="0" u="none" strike="noStrike" kern="1200" baseline="0" dirty="0" smtClean="0">
                <a:solidFill>
                  <a:schemeClr val="tx1"/>
                </a:solidFill>
                <a:latin typeface="+mn-lt"/>
                <a:ea typeface="+mn-ea"/>
                <a:cs typeface="+mn-cs"/>
              </a:rPr>
              <a:t>injection to </a:t>
            </a:r>
            <a:r>
              <a:rPr lang="en-AU" sz="1200" b="0" i="0" u="none" strike="noStrike" kern="1200" baseline="0" dirty="0" smtClean="0">
                <a:solidFill>
                  <a:schemeClr val="tx1"/>
                </a:solidFill>
                <a:latin typeface="+mn-lt"/>
                <a:ea typeface="+mn-ea"/>
                <a:cs typeface="+mn-cs"/>
              </a:rPr>
              <a:t>the electron beam with or without FOFB correction data for fast response measurements. It is also equipped with a </a:t>
            </a:r>
            <a:r>
              <a:rPr lang="en-AU" sz="1200" b="0" i="0" u="none" strike="noStrike" kern="1200" baseline="0" dirty="0" smtClean="0">
                <a:solidFill>
                  <a:schemeClr val="tx1"/>
                </a:solidFill>
                <a:latin typeface="+mn-lt"/>
                <a:ea typeface="+mn-ea"/>
                <a:cs typeface="+mn-cs"/>
              </a:rPr>
              <a:t>pink </a:t>
            </a:r>
            <a:r>
              <a:rPr lang="en-AU" sz="1200" b="0" i="0" u="none" strike="noStrike" kern="1200" baseline="0" dirty="0" smtClean="0">
                <a:solidFill>
                  <a:schemeClr val="tx1"/>
                </a:solidFill>
                <a:latin typeface="+mn-lt"/>
                <a:ea typeface="+mn-ea"/>
                <a:cs typeface="+mn-cs"/>
              </a:rPr>
              <a:t>noise generator for closed loop gain analysis. With a much larger FPGA, the </a:t>
            </a:r>
            <a:r>
              <a:rPr lang="en-AU" sz="1200" b="0" i="0" u="none" strike="noStrike" kern="1200" baseline="0" dirty="0" smtClean="0">
                <a:solidFill>
                  <a:schemeClr val="tx1"/>
                </a:solidFill>
                <a:latin typeface="+mn-lt"/>
                <a:ea typeface="+mn-ea"/>
                <a:cs typeface="+mn-cs"/>
              </a:rPr>
              <a:t>generated sinusoidal or pink noise or FOFB </a:t>
            </a:r>
            <a:r>
              <a:rPr lang="en-AU" sz="1200" b="0" i="0" u="none" strike="noStrike" kern="1200" baseline="0" dirty="0" smtClean="0">
                <a:solidFill>
                  <a:schemeClr val="tx1"/>
                </a:solidFill>
                <a:latin typeface="+mn-lt"/>
                <a:ea typeface="+mn-ea"/>
                <a:cs typeface="+mn-cs"/>
              </a:rPr>
              <a:t>correction data can be encoded as UDP packets and sent to IOCs for archiving and offline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85807341-9885-4951-A3EF-41976BD35CEA}" type="slidenum">
              <a:rPr lang="en-AU" smtClean="0"/>
              <a:t>2</a:t>
            </a:fld>
            <a:endParaRPr lang="en-AU"/>
          </a:p>
        </p:txBody>
      </p:sp>
    </p:spTree>
    <p:extLst>
      <p:ext uri="{BB962C8B-B14F-4D97-AF65-F5344CB8AC3E}">
        <p14:creationId xmlns:p14="http://schemas.microsoft.com/office/powerpoint/2010/main" val="1295642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simplified FOFB and EOD system architecture diagram. The FOFB processor receives the storage ring electron beam position data stream from the 98 BPMs and generates </a:t>
            </a:r>
            <a:r>
              <a:rPr lang="en-US" baseline="0" dirty="0" smtClean="0"/>
              <a:t>the correction data stream using an</a:t>
            </a:r>
            <a:r>
              <a:rPr lang="en-AU" dirty="0" smtClean="0"/>
              <a:t> </a:t>
            </a:r>
            <a:r>
              <a:rPr lang="en-AU" sz="1200" b="0" i="0" kern="1200" dirty="0" smtClean="0">
                <a:solidFill>
                  <a:schemeClr val="tx1"/>
                </a:solidFill>
                <a:latin typeface="+mn-lt"/>
                <a:ea typeface="+mn-ea"/>
                <a:cs typeface="+mn-cs"/>
              </a:rPr>
              <a:t>inverted BPM-Corrector response matrix. The correction</a:t>
            </a:r>
            <a:r>
              <a:rPr lang="en-AU" sz="1200" b="0" i="0" kern="1200" baseline="0" dirty="0" smtClean="0">
                <a:solidFill>
                  <a:schemeClr val="tx1"/>
                </a:solidFill>
                <a:latin typeface="+mn-lt"/>
                <a:ea typeface="+mn-ea"/>
                <a:cs typeface="+mn-cs"/>
              </a:rPr>
              <a:t> data is use</a:t>
            </a:r>
            <a:r>
              <a:rPr lang="en-AU" sz="1200" b="0" i="0" kern="1200" dirty="0" smtClean="0">
                <a:solidFill>
                  <a:schemeClr val="tx1"/>
                </a:solidFill>
                <a:latin typeface="+mn-lt"/>
                <a:ea typeface="+mn-ea"/>
                <a:cs typeface="+mn-cs"/>
              </a:rPr>
              <a:t> </a:t>
            </a:r>
            <a:r>
              <a:rPr lang="en-US" baseline="0" dirty="0" smtClean="0"/>
              <a:t>to drive the 84 corrector coils. </a:t>
            </a:r>
          </a:p>
          <a:p>
            <a:endParaRPr lang="en-US" baseline="0" dirty="0" smtClean="0"/>
          </a:p>
          <a:p>
            <a:r>
              <a:rPr lang="en-US" baseline="0" dirty="0" smtClean="0"/>
              <a:t>While for the EOD system, it shares the same processor hardware with the FOFB system, the same coil drivers and the same corrector coils. It does not relies on the BPM data input but generates the sinusoidal or noise waves freely, so it is an open-loop system. </a:t>
            </a:r>
          </a:p>
          <a:p>
            <a:endParaRPr lang="en-US" baseline="0" dirty="0" smtClean="0"/>
          </a:p>
          <a:p>
            <a:r>
              <a:rPr lang="en-US" baseline="0" dirty="0" smtClean="0"/>
              <a:t>The FOFB correction data or the EOD waveform is then encoded following the same format of the BPM data stream. Then it is sent to two EPICS IOCs, one for archiving and one for data analysis.</a:t>
            </a:r>
          </a:p>
          <a:p>
            <a:endParaRPr lang="en-US" baseline="0" dirty="0" smtClean="0"/>
          </a:p>
        </p:txBody>
      </p:sp>
      <p:sp>
        <p:nvSpPr>
          <p:cNvPr id="4" name="Slide Number Placeholder 3"/>
          <p:cNvSpPr>
            <a:spLocks noGrp="1"/>
          </p:cNvSpPr>
          <p:nvPr>
            <p:ph type="sldNum" sz="quarter" idx="10"/>
          </p:nvPr>
        </p:nvSpPr>
        <p:spPr/>
        <p:txBody>
          <a:bodyPr/>
          <a:lstStyle/>
          <a:p>
            <a:fld id="{85807341-9885-4951-A3EF-41976BD35CEA}" type="slidenum">
              <a:rPr lang="en-AU" smtClean="0"/>
              <a:t>3</a:t>
            </a:fld>
            <a:endParaRPr lang="en-AU"/>
          </a:p>
        </p:txBody>
      </p:sp>
    </p:spTree>
    <p:extLst>
      <p:ext uri="{BB962C8B-B14F-4D97-AF65-F5344CB8AC3E}">
        <p14:creationId xmlns:p14="http://schemas.microsoft.com/office/powerpoint/2010/main" val="3878710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Font typeface="Arial" panose="020B0604020202020204" pitchFamily="34" charset="0"/>
              <a:buNone/>
            </a:pPr>
            <a:r>
              <a:rPr lang="en-GB"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The </a:t>
            </a:r>
            <a:r>
              <a:rPr lang="en-GB" sz="1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Trenz</a:t>
            </a:r>
            <a:r>
              <a:rPr lang="en-GB"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 Electronics TE0808 system-on-module is selected to replace the legacy Xilinx </a:t>
            </a:r>
            <a:r>
              <a:rPr lang="en-GB" sz="1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Virtex</a:t>
            </a:r>
            <a:r>
              <a:rPr lang="en-GB"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 6 FPGA. This module is equipped with a Xilinx </a:t>
            </a:r>
            <a:r>
              <a:rPr lang="en-GB" sz="1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Zynq</a:t>
            </a:r>
            <a:r>
              <a:rPr lang="en-GB"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GB" sz="1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UltraScale</a:t>
            </a:r>
            <a:r>
              <a:rPr lang="en-GB"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 FPGA and 4 G Bytes on-module DDR4 RAM for the embedded 4 cores CPUs. The FPGA portion of this chip is ~7 times larger than the replaced one. To save the project cost, the legacy FOFB</a:t>
            </a:r>
            <a:r>
              <a:rPr lang="en-GB" sz="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optical transmitter daughter board is used.</a:t>
            </a:r>
          </a:p>
          <a:p>
            <a:pPr marL="0" indent="0">
              <a:lnSpc>
                <a:spcPct val="120000"/>
              </a:lnSpc>
              <a:buFont typeface="Arial" panose="020B0604020202020204" pitchFamily="34" charset="0"/>
              <a:buNone/>
            </a:pPr>
            <a:endParaRPr lang="en-GB" sz="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buFont typeface="Arial" panose="020B0604020202020204" pitchFamily="34" charset="0"/>
              <a:buNone/>
            </a:pPr>
            <a:r>
              <a:rPr lang="en-GB" sz="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The right hand side is the EOD EPICS GUI for the Synchrotron operators. The users are able to select the injection signal source, duration time, injection signal amplitude, frequency, phase, delay and injection targets.</a:t>
            </a:r>
            <a:endParaRPr lang="en-A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85807341-9885-4951-A3EF-41976BD35CEA}" type="slidenum">
              <a:rPr lang="en-AU" smtClean="0"/>
              <a:t>4</a:t>
            </a:fld>
            <a:endParaRPr lang="en-AU"/>
          </a:p>
        </p:txBody>
      </p:sp>
    </p:spTree>
    <p:extLst>
      <p:ext uri="{BB962C8B-B14F-4D97-AF65-F5344CB8AC3E}">
        <p14:creationId xmlns:p14="http://schemas.microsoft.com/office/powerpoint/2010/main" val="2634939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Font typeface="Arial" panose="020B0604020202020204" pitchFamily="34" charset="0"/>
              <a:buNone/>
            </a:pPr>
            <a:r>
              <a:rPr lang="en-A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The system is currently under test and has been operating according to its parameters as listed in the</a:t>
            </a:r>
            <a:r>
              <a:rPr lang="en-AU" sz="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t</a:t>
            </a:r>
            <a:r>
              <a:rPr lang="en-A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able. Spectral analysis has confirmed the efficacy of the pink noise generator and sinusoidal generator with a frequency stability of 5 mini-Hz on standard deviation. The system is capable of driving seven fast correctors simultaneously with the sinusoidal wave pattern. </a:t>
            </a:r>
            <a:endParaRPr lang="en-A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85807341-9885-4951-A3EF-41976BD35CEA}" type="slidenum">
              <a:rPr lang="en-AU" smtClean="0"/>
              <a:t>5</a:t>
            </a:fld>
            <a:endParaRPr lang="en-AU"/>
          </a:p>
        </p:txBody>
      </p:sp>
    </p:spTree>
    <p:extLst>
      <p:ext uri="{BB962C8B-B14F-4D97-AF65-F5344CB8AC3E}">
        <p14:creationId xmlns:p14="http://schemas.microsoft.com/office/powerpoint/2010/main" val="3946552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Font typeface="Arial" panose="020B0604020202020204" pitchFamily="34" charset="0"/>
              <a:buNone/>
            </a:pPr>
            <a:r>
              <a:rPr lang="en-A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In this</a:t>
            </a:r>
            <a:r>
              <a:rPr lang="en-AU" sz="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example seven horizontal and seven vertical correctors were driven simultaneously at different frequencies ranging between 1100 Hz and 1200 Hz. This Figures show the spectral analysis of the beam</a:t>
            </a:r>
            <a:r>
              <a:rPr lang="en-AU" sz="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position</a:t>
            </a:r>
            <a:r>
              <a:rPr lang="en-A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 data at the horizontal axis.</a:t>
            </a:r>
            <a:r>
              <a:rPr lang="en-AU" sz="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It shows that </a:t>
            </a:r>
            <a:r>
              <a:rPr lang="en-A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 frequency separation of 10 Hz is enough to distinguish individual corrector closed orbits,. </a:t>
            </a:r>
          </a:p>
          <a:p>
            <a:pPr marL="0" indent="0">
              <a:lnSpc>
                <a:spcPct val="120000"/>
              </a:lnSpc>
              <a:buFont typeface="Arial" panose="020B0604020202020204" pitchFamily="34" charset="0"/>
              <a:buNone/>
            </a:pPr>
            <a:endParaRPr lang="en-AU" sz="12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altLang="zh-CN" sz="1200" b="0" i="0" kern="1200" dirty="0" smtClean="0">
                <a:solidFill>
                  <a:schemeClr val="tx1"/>
                </a:solidFill>
                <a:effectLst/>
                <a:latin typeface="+mn-lt"/>
                <a:ea typeface="+mn-ea"/>
                <a:cs typeface="+mn-cs"/>
              </a:rPr>
              <a:t>These</a:t>
            </a:r>
            <a:r>
              <a:rPr lang="en-AU" altLang="zh-CN" sz="1200" b="0" i="0" kern="1200" dirty="0" smtClean="0">
                <a:solidFill>
                  <a:schemeClr val="tx1"/>
                </a:solidFill>
                <a:effectLst/>
                <a:latin typeface="+mn-lt"/>
                <a:ea typeface="+mn-ea"/>
                <a:cs typeface="+mn-cs"/>
              </a:rPr>
              <a:t> 14 </a:t>
            </a:r>
            <a:r>
              <a:rPr lang="en-AU" sz="1200" b="0" i="0" kern="1200" dirty="0" smtClean="0">
                <a:solidFill>
                  <a:schemeClr val="tx1"/>
                </a:solidFill>
                <a:effectLst/>
                <a:latin typeface="+mn-lt"/>
                <a:ea typeface="+mn-ea"/>
                <a:cs typeface="+mn-cs"/>
              </a:rPr>
              <a:t>fast correctors were driven at 14 different frequencies. Using the position data and the algorithm from the ALBA paper we can extract the 14 different closed orbit patterns. This figure shows just 4 examples. The circle marker indicates the expected closed orbit pattern based on a simulation while the remaining data represents the extracted closed orbit data. From these 4 curves we can see that the estimation is quite accurate.</a:t>
            </a:r>
            <a:endParaRPr lang="en-AU"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807341-9885-4951-A3EF-41976BD35CEA}" type="slidenum">
              <a:rPr lang="en-AU" smtClean="0"/>
              <a:t>6</a:t>
            </a:fld>
            <a:endParaRPr lang="en-AU"/>
          </a:p>
        </p:txBody>
      </p:sp>
    </p:spTree>
    <p:extLst>
      <p:ext uri="{BB962C8B-B14F-4D97-AF65-F5344CB8AC3E}">
        <p14:creationId xmlns:p14="http://schemas.microsoft.com/office/powerpoint/2010/main" val="3415524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Font typeface="Arial" panose="020B0604020202020204" pitchFamily="34" charset="0"/>
              <a:buNone/>
            </a:pPr>
            <a:r>
              <a:rPr lang="en-A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 simple test was used to compare the performance of the new fast ORM measurement method and the existing slow method. </a:t>
            </a:r>
          </a:p>
          <a:p>
            <a:pPr marL="0" indent="0">
              <a:lnSpc>
                <a:spcPct val="120000"/>
              </a:lnSpc>
              <a:buFont typeface="Arial" panose="020B0604020202020204" pitchFamily="34" charset="0"/>
              <a:buNone/>
            </a:pPr>
            <a:endParaRPr lang="en-AU" sz="12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buFont typeface="Arial" panose="020B0604020202020204" pitchFamily="34" charset="0"/>
              <a:buNone/>
            </a:pPr>
            <a:r>
              <a:rPr lang="en-A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The two methods, fast and slow, were measured before and after changes to 3 quadrupoles in the storage ring. The figure shows the results of such a comparison. The current methods is able to detect the changes with an error of less than 10%. The fast method still produces a reasonable result however it is not as accurate as</a:t>
            </a:r>
            <a:r>
              <a:rPr lang="en-AU" sz="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the existing one</a:t>
            </a:r>
            <a:r>
              <a:rPr lang="en-A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 It is possible that measuring at higher frequencies of 1173Hz introduce side</a:t>
            </a:r>
            <a:r>
              <a:rPr lang="en-AU" sz="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effects. Works to improve fast ORM measurements are still in progressing.</a:t>
            </a:r>
            <a:endParaRPr lang="en-A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85807341-9885-4951-A3EF-41976BD35CEA}" type="slidenum">
              <a:rPr lang="en-AU" smtClean="0"/>
              <a:t>7</a:t>
            </a:fld>
            <a:endParaRPr lang="en-AU"/>
          </a:p>
        </p:txBody>
      </p:sp>
    </p:spTree>
    <p:extLst>
      <p:ext uri="{BB962C8B-B14F-4D97-AF65-F5344CB8AC3E}">
        <p14:creationId xmlns:p14="http://schemas.microsoft.com/office/powerpoint/2010/main" val="37102665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658CBF-8FF4-4747-A9F8-2B1DD8350D60}"/>
              </a:ext>
            </a:extLst>
          </p:cNvPr>
          <p:cNvPicPr>
            <a:picLocks noChangeAspect="1"/>
          </p:cNvPicPr>
          <p:nvPr userDrawn="1"/>
        </p:nvPicPr>
        <p:blipFill rotWithShape="1">
          <a:blip r:embed="rId3"/>
          <a:srcRect r="10836" b="13245"/>
          <a:stretch/>
        </p:blipFill>
        <p:spPr>
          <a:xfrm>
            <a:off x="5881459" y="1782142"/>
            <a:ext cx="6310541" cy="5075859"/>
          </a:xfrm>
          <a:prstGeom prst="rect">
            <a:avLst/>
          </a:prstGeom>
        </p:spPr>
      </p:pic>
      <p:pic>
        <p:nvPicPr>
          <p:cNvPr id="9" name="Picture 8">
            <a:extLst>
              <a:ext uri="{FF2B5EF4-FFF2-40B4-BE49-F238E27FC236}">
                <a16:creationId xmlns:a16="http://schemas.microsoft.com/office/drawing/2014/main" id="{4F67F4DC-9F6D-5D4D-B67D-CEE804F8AF97}"/>
              </a:ext>
            </a:extLst>
          </p:cNvPr>
          <p:cNvPicPr>
            <a:picLocks noChangeAspect="1"/>
          </p:cNvPicPr>
          <p:nvPr userDrawn="1"/>
        </p:nvPicPr>
        <p:blipFill rotWithShape="1">
          <a:blip r:embed="rId4"/>
          <a:srcRect t="6053" b="19896"/>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FBBFFDE4-0E95-5649-8670-E0107FC5FC73}"/>
              </a:ext>
            </a:extLst>
          </p:cNvPr>
          <p:cNvSpPr/>
          <p:nvPr userDrawn="1"/>
        </p:nvSpPr>
        <p:spPr>
          <a:xfrm>
            <a:off x="766916" y="4579016"/>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51561C7-A2F8-684F-B859-03705CA05A7C}"/>
              </a:ext>
            </a:extLst>
          </p:cNvPr>
          <p:cNvPicPr>
            <a:picLocks noChangeAspect="1"/>
          </p:cNvPicPr>
          <p:nvPr userDrawn="1"/>
        </p:nvPicPr>
        <p:blipFill>
          <a:blip r:embed="rId5"/>
          <a:stretch>
            <a:fillRect/>
          </a:stretch>
        </p:blipFill>
        <p:spPr>
          <a:xfrm>
            <a:off x="766916" y="531922"/>
            <a:ext cx="3969676" cy="812068"/>
          </a:xfrm>
          <a:prstGeom prst="rect">
            <a:avLst/>
          </a:prstGeom>
        </p:spPr>
      </p:pic>
      <p:pic>
        <p:nvPicPr>
          <p:cNvPr id="12" name="Picture 11">
            <a:extLst>
              <a:ext uri="{FF2B5EF4-FFF2-40B4-BE49-F238E27FC236}">
                <a16:creationId xmlns:a16="http://schemas.microsoft.com/office/drawing/2014/main" id="{CF66A9A6-43AA-1349-8AD0-23FABF906A65}"/>
              </a:ext>
            </a:extLst>
          </p:cNvPr>
          <p:cNvPicPr>
            <a:picLocks noChangeAspect="1"/>
          </p:cNvPicPr>
          <p:nvPr userDrawn="1"/>
        </p:nvPicPr>
        <p:blipFill>
          <a:blip r:embed="rId6"/>
          <a:stretch>
            <a:fillRect/>
          </a:stretch>
        </p:blipFill>
        <p:spPr>
          <a:xfrm>
            <a:off x="8311367" y="6271149"/>
            <a:ext cx="3454429" cy="238142"/>
          </a:xfrm>
          <a:prstGeom prst="rect">
            <a:avLst/>
          </a:prstGeom>
        </p:spPr>
      </p:pic>
      <p:sp>
        <p:nvSpPr>
          <p:cNvPr id="2" name="Title 1">
            <a:extLst>
              <a:ext uri="{FF2B5EF4-FFF2-40B4-BE49-F238E27FC236}">
                <a16:creationId xmlns:a16="http://schemas.microsoft.com/office/drawing/2014/main" id="{9E96923A-B50F-2A44-9C76-3C9FFD0F8EFB}"/>
              </a:ext>
            </a:extLst>
          </p:cNvPr>
          <p:cNvSpPr>
            <a:spLocks noGrp="1"/>
          </p:cNvSpPr>
          <p:nvPr>
            <p:ph type="ctrTitle"/>
          </p:nvPr>
        </p:nvSpPr>
        <p:spPr>
          <a:xfrm>
            <a:off x="767070" y="1343988"/>
            <a:ext cx="9144000" cy="2165973"/>
          </a:xfrm>
        </p:spPr>
        <p:txBody>
          <a:bodyPr lIns="0" anchor="b"/>
          <a:lstStyle>
            <a:lvl1pPr algn="l">
              <a:defRPr sz="6000"/>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id="{6AB50290-CA83-1F4F-905C-EBE9354CA951}"/>
              </a:ext>
            </a:extLst>
          </p:cNvPr>
          <p:cNvSpPr>
            <a:spLocks noGrp="1"/>
          </p:cNvSpPr>
          <p:nvPr>
            <p:ph type="subTitle" idx="1"/>
          </p:nvPr>
        </p:nvSpPr>
        <p:spPr>
          <a:xfrm>
            <a:off x="767070" y="3602038"/>
            <a:ext cx="7544451" cy="912812"/>
          </a:xfrm>
        </p:spPr>
        <p:txBody>
          <a:bodyPr lIns="0"/>
          <a:lstStyle>
            <a:lvl1pPr marL="0" indent="0" algn="l">
              <a:buNone/>
              <a:defRPr sz="24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a:extLst>
              <a:ext uri="{FF2B5EF4-FFF2-40B4-BE49-F238E27FC236}">
                <a16:creationId xmlns:a16="http://schemas.microsoft.com/office/drawing/2014/main" id="{74E13CC7-FA84-5249-B18B-5A3E8CCE94F4}"/>
              </a:ext>
            </a:extLst>
          </p:cNvPr>
          <p:cNvSpPr>
            <a:spLocks noGrp="1"/>
          </p:cNvSpPr>
          <p:nvPr>
            <p:ph type="dt" sz="half" idx="10"/>
          </p:nvPr>
        </p:nvSpPr>
        <p:spPr>
          <a:xfrm>
            <a:off x="767070" y="6356350"/>
            <a:ext cx="2743200" cy="365125"/>
          </a:xfrm>
        </p:spPr>
        <p:txBody>
          <a:bodyPr lIns="0"/>
          <a:lstStyle/>
          <a:p>
            <a:fld id="{0352A42B-78AF-8D4D-94A5-85285646B5D9}" type="datetimeFigureOut">
              <a:rPr lang="en-US" smtClean="0"/>
              <a:t>5/25/2021</a:t>
            </a:fld>
            <a:endParaRPr lang="en-US"/>
          </a:p>
        </p:txBody>
      </p:sp>
      <p:sp>
        <p:nvSpPr>
          <p:cNvPr id="21" name="Text Placeholder 20">
            <a:extLst>
              <a:ext uri="{FF2B5EF4-FFF2-40B4-BE49-F238E27FC236}">
                <a16:creationId xmlns:a16="http://schemas.microsoft.com/office/drawing/2014/main" id="{89993145-E805-8048-89C8-948B8319753A}"/>
              </a:ext>
            </a:extLst>
          </p:cNvPr>
          <p:cNvSpPr>
            <a:spLocks noGrp="1"/>
          </p:cNvSpPr>
          <p:nvPr>
            <p:ph type="body" sz="quarter" idx="11"/>
          </p:nvPr>
        </p:nvSpPr>
        <p:spPr>
          <a:xfrm>
            <a:off x="766916" y="4714875"/>
            <a:ext cx="5819775" cy="542925"/>
          </a:xfrm>
        </p:spPr>
        <p:txBody>
          <a:bodyPr lIns="0" anchor="b"/>
          <a:lstStyle>
            <a:lvl1pPr marL="0" indent="0">
              <a:buNone/>
              <a:defRPr b="1" i="0">
                <a:solidFill>
                  <a:schemeClr val="bg2">
                    <a:lumMod val="50000"/>
                  </a:schemeClr>
                </a:solidFill>
                <a:latin typeface="Fira Sans" panose="020B0503050000020004" pitchFamily="34" charset="0"/>
              </a:defRPr>
            </a:lvl1pPr>
          </a:lstStyle>
          <a:p>
            <a:pPr lvl="0"/>
            <a:r>
              <a:rPr lang="en-US" smtClean="0"/>
              <a:t>Click to edit Master text styles</a:t>
            </a:r>
          </a:p>
        </p:txBody>
      </p:sp>
      <p:sp>
        <p:nvSpPr>
          <p:cNvPr id="23" name="Text Placeholder 22">
            <a:extLst>
              <a:ext uri="{FF2B5EF4-FFF2-40B4-BE49-F238E27FC236}">
                <a16:creationId xmlns:a16="http://schemas.microsoft.com/office/drawing/2014/main" id="{E0351F6B-787D-2E4D-AFF5-594834FF4360}"/>
              </a:ext>
            </a:extLst>
          </p:cNvPr>
          <p:cNvSpPr>
            <a:spLocks noGrp="1"/>
          </p:cNvSpPr>
          <p:nvPr>
            <p:ph type="body" sz="quarter" idx="12"/>
          </p:nvPr>
        </p:nvSpPr>
        <p:spPr>
          <a:xfrm>
            <a:off x="766763" y="5280024"/>
            <a:ext cx="4233862" cy="792163"/>
          </a:xfrm>
        </p:spPr>
        <p:txBody>
          <a:bodyPr lIns="0" tIns="0">
            <a:normAutofit/>
          </a:bodyPr>
          <a:lstStyle>
            <a:lvl1pPr marL="0" indent="0">
              <a:buNone/>
              <a:defRPr sz="2000">
                <a:solidFill>
                  <a:schemeClr val="tx1">
                    <a:lumMod val="40000"/>
                    <a:lumOff val="60000"/>
                  </a:schemeClr>
                </a:solidFill>
              </a:defRPr>
            </a:lvl1pPr>
          </a:lstStyle>
          <a:p>
            <a:pPr lvl="0"/>
            <a:r>
              <a:rPr lang="en-US" smtClean="0"/>
              <a:t>Click to edit Master text styles</a:t>
            </a:r>
          </a:p>
        </p:txBody>
      </p:sp>
    </p:spTree>
    <p:extLst>
      <p:ext uri="{BB962C8B-B14F-4D97-AF65-F5344CB8AC3E}">
        <p14:creationId xmlns:p14="http://schemas.microsoft.com/office/powerpoint/2010/main" val="3954798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28115-10D7-A946-ABC0-93249A930D0A}"/>
              </a:ext>
            </a:extLst>
          </p:cNvPr>
          <p:cNvSpPr>
            <a:spLocks noGrp="1"/>
          </p:cNvSpPr>
          <p:nvPr>
            <p:ph type="title"/>
          </p:nvPr>
        </p:nvSpPr>
        <p:spPr>
          <a:xfrm>
            <a:off x="359568" y="57151"/>
            <a:ext cx="11470481" cy="1419226"/>
          </a:xfrm>
        </p:spPr>
        <p:txBody>
          <a:bodyPr anchor="b"/>
          <a:lstStyle>
            <a:lvl1pPr marL="0" marR="0" indent="0" algn="l" defTabSz="914400" rtl="0" eaLnBrk="1" fontAlgn="auto" latinLnBrk="0" hangingPunct="1">
              <a:lnSpc>
                <a:spcPct val="0"/>
              </a:lnSpc>
              <a:spcBef>
                <a:spcPts val="0"/>
              </a:spcBef>
              <a:spcAft>
                <a:spcPts val="0"/>
              </a:spcAft>
              <a:buClrTx/>
              <a:buSzTx/>
              <a:buFontTx/>
              <a:buNone/>
              <a:tabLs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a:extLst>
              <a:ext uri="{FF2B5EF4-FFF2-40B4-BE49-F238E27FC236}">
                <a16:creationId xmlns:a16="http://schemas.microsoft.com/office/drawing/2014/main" id="{395DA54B-3C40-AF4B-A1A0-CF590617C23A}"/>
              </a:ext>
            </a:extLst>
          </p:cNvPr>
          <p:cNvSpPr>
            <a:spLocks noGrp="1"/>
          </p:cNvSpPr>
          <p:nvPr>
            <p:ph idx="1"/>
          </p:nvPr>
        </p:nvSpPr>
        <p:spPr>
          <a:xfrm>
            <a:off x="359569" y="1825625"/>
            <a:ext cx="10515600" cy="4351338"/>
          </a:xfrm>
        </p:spPr>
        <p:txBody>
          <a:bodyPr/>
          <a:lstStyle>
            <a:lvl1pPr marL="228600" indent="-228600">
              <a:buClr>
                <a:schemeClr val="accent2"/>
              </a:buClr>
              <a:buSzPct val="90000"/>
              <a:buFont typeface="Wingdings" pitchFamily="2" charset="2"/>
              <a:buChar char="§"/>
              <a:defRPr>
                <a:solidFill>
                  <a:schemeClr val="tx1"/>
                </a:solidFill>
              </a:defRPr>
            </a:lvl1pPr>
            <a:lvl2pPr marL="627063" indent="-169863">
              <a:buClr>
                <a:schemeClr val="bg2">
                  <a:lumMod val="50000"/>
                </a:schemeClr>
              </a:buClr>
              <a:buSzPct val="80000"/>
              <a:buFont typeface="Wingdings" pitchFamily="2" charset="2"/>
              <a:buChar char="§"/>
              <a:tabLst/>
              <a:defRPr>
                <a:solidFill>
                  <a:schemeClr val="tx1"/>
                </a:solidFill>
              </a:defRPr>
            </a:lvl2pPr>
            <a:lvl3pPr marL="1069975" indent="-155575">
              <a:buClr>
                <a:schemeClr val="tx1">
                  <a:lumMod val="40000"/>
                  <a:lumOff val="60000"/>
                </a:schemeClr>
              </a:buClr>
              <a:buSzPct val="80000"/>
              <a:buFont typeface="Wingdings" pitchFamily="2" charset="2"/>
              <a:buChar char="§"/>
              <a:tabLst/>
              <a:defRPr>
                <a:solidFill>
                  <a:schemeClr val="tx1"/>
                </a:solidFill>
              </a:defRPr>
            </a:lvl3pPr>
            <a:lvl4pPr marL="1511300" indent="-139700">
              <a:buClr>
                <a:schemeClr val="tx1">
                  <a:lumMod val="40000"/>
                  <a:lumOff val="60000"/>
                </a:schemeClr>
              </a:buClr>
              <a:buSzPct val="80000"/>
              <a:buFont typeface="Wingdings" pitchFamily="2" charset="2"/>
              <a:buChar char="§"/>
              <a:tabLst/>
              <a:defRPr>
                <a:solidFill>
                  <a:schemeClr val="tx1"/>
                </a:solidFill>
              </a:defRPr>
            </a:lvl4pPr>
            <a:lvl5pPr marL="1960563" indent="-131763">
              <a:buClr>
                <a:schemeClr val="tx1">
                  <a:lumMod val="40000"/>
                  <a:lumOff val="60000"/>
                </a:schemeClr>
              </a:buClr>
              <a:buSzPct val="80000"/>
              <a:buFont typeface="Wingdings" pitchFamily="2" charset="2"/>
              <a:buChar char="§"/>
              <a:tabLst/>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a16="http://schemas.microsoft.com/office/drawing/2014/main" id="{395DA9AD-B2E6-2D4F-9903-ACA6302DC5C6}"/>
              </a:ext>
            </a:extLst>
          </p:cNvPr>
          <p:cNvSpPr>
            <a:spLocks noGrp="1"/>
          </p:cNvSpPr>
          <p:nvPr>
            <p:ph type="dt" sz="half" idx="10"/>
          </p:nvPr>
        </p:nvSpPr>
        <p:spPr>
          <a:xfrm>
            <a:off x="359569" y="6356350"/>
            <a:ext cx="1097756" cy="365125"/>
          </a:xfrm>
        </p:spPr>
        <p:txBody>
          <a:bodyPr/>
          <a:lstStyle/>
          <a:p>
            <a:fld id="{0352A42B-78AF-8D4D-94A5-85285646B5D9}" type="datetimeFigureOut">
              <a:rPr lang="en-US" smtClean="0"/>
              <a:t>5/25/2021</a:t>
            </a:fld>
            <a:endParaRPr lang="en-US"/>
          </a:p>
        </p:txBody>
      </p:sp>
      <p:sp>
        <p:nvSpPr>
          <p:cNvPr id="5" name="Footer Placeholder 4">
            <a:extLst>
              <a:ext uri="{FF2B5EF4-FFF2-40B4-BE49-F238E27FC236}">
                <a16:creationId xmlns:a16="http://schemas.microsoft.com/office/drawing/2014/main" id="{8C385708-634F-E04F-B359-ED49F9991689}"/>
              </a:ext>
            </a:extLst>
          </p:cNvPr>
          <p:cNvSpPr>
            <a:spLocks noGrp="1"/>
          </p:cNvSpPr>
          <p:nvPr>
            <p:ph type="ftr" sz="quarter" idx="11"/>
          </p:nvPr>
        </p:nvSpPr>
        <p:spPr>
          <a:xfrm>
            <a:off x="1688305" y="6356350"/>
            <a:ext cx="6630734" cy="365125"/>
          </a:xfrm>
        </p:spPr>
        <p:txBody>
          <a:bodyPr/>
          <a:lstStyle>
            <a:lvl1pPr algn="l">
              <a:defRPr/>
            </a:lvl1pPr>
          </a:lstStyle>
          <a:p>
            <a:endParaRPr lang="en-US" dirty="0"/>
          </a:p>
        </p:txBody>
      </p:sp>
      <p:sp>
        <p:nvSpPr>
          <p:cNvPr id="6" name="Slide Number Placeholder 5">
            <a:extLst>
              <a:ext uri="{FF2B5EF4-FFF2-40B4-BE49-F238E27FC236}">
                <a16:creationId xmlns:a16="http://schemas.microsoft.com/office/drawing/2014/main" id="{CDEF18D9-2E44-8B4D-9E01-FFDF8B40AC1D}"/>
              </a:ext>
            </a:extLst>
          </p:cNvPr>
          <p:cNvSpPr>
            <a:spLocks noGrp="1"/>
          </p:cNvSpPr>
          <p:nvPr>
            <p:ph type="sldNum" sz="quarter" idx="12"/>
          </p:nvPr>
        </p:nvSpPr>
        <p:spPr>
          <a:xfrm>
            <a:off x="8465343" y="6356350"/>
            <a:ext cx="1145381" cy="365125"/>
          </a:xfrm>
        </p:spPr>
        <p:txBody>
          <a:bodyPr/>
          <a:lstStyle/>
          <a:p>
            <a:fld id="{1171C3FB-93AB-564D-95A5-C39E8DAE9B78}" type="slidenum">
              <a:rPr lang="en-US" smtClean="0"/>
              <a:t>‹#›</a:t>
            </a:fld>
            <a:endParaRPr lang="en-US"/>
          </a:p>
        </p:txBody>
      </p:sp>
      <p:pic>
        <p:nvPicPr>
          <p:cNvPr id="7" name="Picture 6">
            <a:extLst>
              <a:ext uri="{FF2B5EF4-FFF2-40B4-BE49-F238E27FC236}">
                <a16:creationId xmlns:a16="http://schemas.microsoft.com/office/drawing/2014/main" id="{14878D25-3F1C-7E42-AAEF-2D256F7A1091}"/>
              </a:ext>
            </a:extLst>
          </p:cNvPr>
          <p:cNvPicPr>
            <a:picLocks noChangeAspect="1"/>
          </p:cNvPicPr>
          <p:nvPr userDrawn="1"/>
        </p:nvPicPr>
        <p:blipFill>
          <a:blip r:embed="rId2"/>
          <a:stretch>
            <a:fillRect/>
          </a:stretch>
        </p:blipFill>
        <p:spPr>
          <a:xfrm>
            <a:off x="9601200" y="5591048"/>
            <a:ext cx="2590800" cy="1266952"/>
          </a:xfrm>
          <a:prstGeom prst="rect">
            <a:avLst/>
          </a:prstGeom>
        </p:spPr>
      </p:pic>
      <p:pic>
        <p:nvPicPr>
          <p:cNvPr id="8" name="Picture 7">
            <a:extLst>
              <a:ext uri="{FF2B5EF4-FFF2-40B4-BE49-F238E27FC236}">
                <a16:creationId xmlns:a16="http://schemas.microsoft.com/office/drawing/2014/main" id="{FD9CDF7B-6094-D341-91FD-53AA2397D9EC}"/>
              </a:ext>
            </a:extLst>
          </p:cNvPr>
          <p:cNvPicPr>
            <a:picLocks noChangeAspect="1"/>
          </p:cNvPicPr>
          <p:nvPr userDrawn="1"/>
        </p:nvPicPr>
        <p:blipFill rotWithShape="1">
          <a:blip r:embed="rId3"/>
          <a:srcRect l="35794"/>
          <a:stretch/>
        </p:blipFill>
        <p:spPr>
          <a:xfrm>
            <a:off x="10693400" y="6320878"/>
            <a:ext cx="1352296" cy="430853"/>
          </a:xfrm>
          <a:prstGeom prst="rect">
            <a:avLst/>
          </a:prstGeom>
        </p:spPr>
      </p:pic>
      <p:sp>
        <p:nvSpPr>
          <p:cNvPr id="9" name="Rectangle 8">
            <a:extLst>
              <a:ext uri="{FF2B5EF4-FFF2-40B4-BE49-F238E27FC236}">
                <a16:creationId xmlns:a16="http://schemas.microsoft.com/office/drawing/2014/main" id="{51B83ED6-62A2-CD4D-AA98-221CF8A492FF}"/>
              </a:ext>
            </a:extLst>
          </p:cNvPr>
          <p:cNvSpPr/>
          <p:nvPr userDrawn="1"/>
        </p:nvSpPr>
        <p:spPr>
          <a:xfrm>
            <a:off x="459735" y="1514348"/>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604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A6A6E9-277D-754B-BE9D-2F47B0DA16E8}"/>
              </a:ext>
            </a:extLst>
          </p:cNvPr>
          <p:cNvPicPr>
            <a:picLocks noChangeAspect="1"/>
          </p:cNvPicPr>
          <p:nvPr userDrawn="1"/>
        </p:nvPicPr>
        <p:blipFill rotWithShape="1">
          <a:blip r:embed="rId3"/>
          <a:srcRect t="6021" r="10836" b="13245"/>
          <a:stretch/>
        </p:blipFill>
        <p:spPr>
          <a:xfrm>
            <a:off x="3029919" y="0"/>
            <a:ext cx="9162081" cy="6858002"/>
          </a:xfrm>
          <a:prstGeom prst="rect">
            <a:avLst/>
          </a:prstGeom>
        </p:spPr>
      </p:pic>
      <p:pic>
        <p:nvPicPr>
          <p:cNvPr id="8" name="Picture 7">
            <a:extLst>
              <a:ext uri="{FF2B5EF4-FFF2-40B4-BE49-F238E27FC236}">
                <a16:creationId xmlns:a16="http://schemas.microsoft.com/office/drawing/2014/main" id="{03C442C4-CDAA-5D4B-98EA-A50EBAF115D5}"/>
              </a:ext>
            </a:extLst>
          </p:cNvPr>
          <p:cNvPicPr>
            <a:picLocks noChangeAspect="1"/>
          </p:cNvPicPr>
          <p:nvPr userDrawn="1"/>
        </p:nvPicPr>
        <p:blipFill>
          <a:blip r:embed="rId4"/>
          <a:stretch>
            <a:fillRect/>
          </a:stretch>
        </p:blipFill>
        <p:spPr>
          <a:xfrm>
            <a:off x="9601200" y="5591048"/>
            <a:ext cx="2590800" cy="1266952"/>
          </a:xfrm>
          <a:prstGeom prst="rect">
            <a:avLst/>
          </a:prstGeom>
        </p:spPr>
      </p:pic>
      <p:pic>
        <p:nvPicPr>
          <p:cNvPr id="9" name="Picture 8">
            <a:extLst>
              <a:ext uri="{FF2B5EF4-FFF2-40B4-BE49-F238E27FC236}">
                <a16:creationId xmlns:a16="http://schemas.microsoft.com/office/drawing/2014/main" id="{F52FA24E-AC59-4647-9BEF-F25C060E7F7C}"/>
              </a:ext>
            </a:extLst>
          </p:cNvPr>
          <p:cNvPicPr>
            <a:picLocks noChangeAspect="1"/>
          </p:cNvPicPr>
          <p:nvPr userDrawn="1"/>
        </p:nvPicPr>
        <p:blipFill rotWithShape="1">
          <a:blip r:embed="rId5"/>
          <a:srcRect l="35794"/>
          <a:stretch/>
        </p:blipFill>
        <p:spPr>
          <a:xfrm>
            <a:off x="10693400" y="6320878"/>
            <a:ext cx="1352296" cy="430853"/>
          </a:xfrm>
          <a:prstGeom prst="rect">
            <a:avLst/>
          </a:prstGeom>
        </p:spPr>
      </p:pic>
      <p:sp>
        <p:nvSpPr>
          <p:cNvPr id="2" name="Title 1">
            <a:extLst>
              <a:ext uri="{FF2B5EF4-FFF2-40B4-BE49-F238E27FC236}">
                <a16:creationId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a:extLst>
              <a:ext uri="{FF2B5EF4-FFF2-40B4-BE49-F238E27FC236}">
                <a16:creationId xmlns:a16="http://schemas.microsoft.com/office/drawing/2014/main" id="{50A605D9-9966-DD4B-B2C5-7A2AF7B9BD18}"/>
              </a:ext>
            </a:extLst>
          </p:cNvPr>
          <p:cNvSpPr>
            <a:spLocks noGrp="1"/>
          </p:cNvSpPr>
          <p:nvPr>
            <p:ph type="dt" sz="half" idx="10"/>
          </p:nvPr>
        </p:nvSpPr>
        <p:spPr>
          <a:xfrm>
            <a:off x="359568" y="6356350"/>
            <a:ext cx="1097757" cy="365125"/>
          </a:xfrm>
        </p:spPr>
        <p:txBody>
          <a:bodyPr/>
          <a:lstStyle>
            <a:lvl1pPr>
              <a:defRPr>
                <a:solidFill>
                  <a:schemeClr val="accent3">
                    <a:lumMod val="40000"/>
                    <a:lumOff val="60000"/>
                  </a:schemeClr>
                </a:solidFill>
              </a:defRPr>
            </a:lvl1pPr>
          </a:lstStyle>
          <a:p>
            <a:fld id="{0352A42B-78AF-8D4D-94A5-85285646B5D9}" type="datetimeFigureOut">
              <a:rPr lang="en-US" smtClean="0"/>
              <a:pPr/>
              <a:t>5/25/2021</a:t>
            </a:fld>
            <a:endParaRPr lang="en-US"/>
          </a:p>
        </p:txBody>
      </p:sp>
      <p:sp>
        <p:nvSpPr>
          <p:cNvPr id="5" name="Footer Placeholder 4">
            <a:extLst>
              <a:ext uri="{FF2B5EF4-FFF2-40B4-BE49-F238E27FC236}">
                <a16:creationId xmlns:a16="http://schemas.microsoft.com/office/drawing/2014/main" id="{E4A9F58F-B1AF-5A44-B764-00BF45D466FC}"/>
              </a:ext>
            </a:extLst>
          </p:cNvPr>
          <p:cNvSpPr>
            <a:spLocks noGrp="1"/>
          </p:cNvSpPr>
          <p:nvPr>
            <p:ph type="ftr" sz="quarter" idx="11"/>
          </p:nvPr>
        </p:nvSpPr>
        <p:spPr>
          <a:xfrm>
            <a:off x="1688305" y="6356350"/>
            <a:ext cx="6630734" cy="365125"/>
          </a:xfrm>
        </p:spPr>
        <p:txBody>
          <a:bodyPr/>
          <a:lstStyle>
            <a:lvl1pPr>
              <a:defRPr>
                <a:solidFill>
                  <a:schemeClr val="accent3">
                    <a:lumMod val="40000"/>
                    <a:lumOff val="60000"/>
                  </a:schemeClr>
                </a:solidFill>
              </a:defRPr>
            </a:lvl1pPr>
          </a:lstStyle>
          <a:p>
            <a:endParaRPr lang="en-US" dirty="0"/>
          </a:p>
        </p:txBody>
      </p:sp>
      <p:sp>
        <p:nvSpPr>
          <p:cNvPr id="6" name="Slide Number Placeholder 5">
            <a:extLst>
              <a:ext uri="{FF2B5EF4-FFF2-40B4-BE49-F238E27FC236}">
                <a16:creationId xmlns:a16="http://schemas.microsoft.com/office/drawing/2014/main" id="{6A0CF3D9-6B80-1040-A391-8053C5C8984C}"/>
              </a:ext>
            </a:extLst>
          </p:cNvPr>
          <p:cNvSpPr>
            <a:spLocks noGrp="1"/>
          </p:cNvSpPr>
          <p:nvPr>
            <p:ph type="sldNum" sz="quarter" idx="12"/>
          </p:nvPr>
        </p:nvSpPr>
        <p:spPr>
          <a:xfrm>
            <a:off x="8465342" y="6356350"/>
            <a:ext cx="1145381" cy="365125"/>
          </a:xfrm>
        </p:spPr>
        <p:txBody>
          <a:bodyPr/>
          <a:lstStyle>
            <a:lvl1pPr>
              <a:defRPr>
                <a:solidFill>
                  <a:schemeClr val="accent3">
                    <a:lumMod val="40000"/>
                    <a:lumOff val="60000"/>
                  </a:schemeClr>
                </a:solidFill>
              </a:defRPr>
            </a:lvl1pPr>
          </a:lstStyle>
          <a:p>
            <a:fld id="{1171C3FB-93AB-564D-95A5-C39E8DAE9B78}" type="slidenum">
              <a:rPr lang="en-US" smtClean="0"/>
              <a:pPr/>
              <a:t>‹#›</a:t>
            </a:fld>
            <a:endParaRPr lang="en-US"/>
          </a:p>
        </p:txBody>
      </p:sp>
    </p:spTree>
    <p:extLst>
      <p:ext uri="{BB962C8B-B14F-4D97-AF65-F5344CB8AC3E}">
        <p14:creationId xmlns:p14="http://schemas.microsoft.com/office/powerpoint/2010/main" val="3818665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A6A6E9-277D-754B-BE9D-2F47B0DA16E8}"/>
              </a:ext>
            </a:extLst>
          </p:cNvPr>
          <p:cNvPicPr>
            <a:picLocks noChangeAspect="1"/>
          </p:cNvPicPr>
          <p:nvPr userDrawn="1"/>
        </p:nvPicPr>
        <p:blipFill rotWithShape="1">
          <a:blip r:embed="rId3"/>
          <a:srcRect t="6021" r="10836" b="13245"/>
          <a:stretch/>
        </p:blipFill>
        <p:spPr>
          <a:xfrm>
            <a:off x="3029919" y="0"/>
            <a:ext cx="9162081" cy="6858002"/>
          </a:xfrm>
          <a:prstGeom prst="rect">
            <a:avLst/>
          </a:prstGeom>
        </p:spPr>
      </p:pic>
      <p:pic>
        <p:nvPicPr>
          <p:cNvPr id="8" name="Picture 7">
            <a:extLst>
              <a:ext uri="{FF2B5EF4-FFF2-40B4-BE49-F238E27FC236}">
                <a16:creationId xmlns:a16="http://schemas.microsoft.com/office/drawing/2014/main" id="{03C442C4-CDAA-5D4B-98EA-A50EBAF115D5}"/>
              </a:ext>
            </a:extLst>
          </p:cNvPr>
          <p:cNvPicPr>
            <a:picLocks noChangeAspect="1"/>
          </p:cNvPicPr>
          <p:nvPr userDrawn="1"/>
        </p:nvPicPr>
        <p:blipFill>
          <a:blip r:embed="rId4"/>
          <a:stretch>
            <a:fillRect/>
          </a:stretch>
        </p:blipFill>
        <p:spPr>
          <a:xfrm>
            <a:off x="9601200" y="5591048"/>
            <a:ext cx="2590800" cy="1266952"/>
          </a:xfrm>
          <a:prstGeom prst="rect">
            <a:avLst/>
          </a:prstGeom>
        </p:spPr>
      </p:pic>
      <p:pic>
        <p:nvPicPr>
          <p:cNvPr id="9" name="Picture 8">
            <a:extLst>
              <a:ext uri="{FF2B5EF4-FFF2-40B4-BE49-F238E27FC236}">
                <a16:creationId xmlns:a16="http://schemas.microsoft.com/office/drawing/2014/main" id="{F52FA24E-AC59-4647-9BEF-F25C060E7F7C}"/>
              </a:ext>
            </a:extLst>
          </p:cNvPr>
          <p:cNvPicPr>
            <a:picLocks noChangeAspect="1"/>
          </p:cNvPicPr>
          <p:nvPr userDrawn="1"/>
        </p:nvPicPr>
        <p:blipFill rotWithShape="1">
          <a:blip r:embed="rId5"/>
          <a:srcRect l="35794"/>
          <a:stretch/>
        </p:blipFill>
        <p:spPr>
          <a:xfrm>
            <a:off x="10693400" y="6320878"/>
            <a:ext cx="1352296" cy="430853"/>
          </a:xfrm>
          <a:prstGeom prst="rect">
            <a:avLst/>
          </a:prstGeom>
        </p:spPr>
      </p:pic>
      <p:sp>
        <p:nvSpPr>
          <p:cNvPr id="2" name="Title 1">
            <a:extLst>
              <a:ext uri="{FF2B5EF4-FFF2-40B4-BE49-F238E27FC236}">
                <a16:creationId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10100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9282CE-23A7-9C45-A239-5C7364034395}"/>
              </a:ext>
            </a:extLst>
          </p:cNvPr>
          <p:cNvPicPr>
            <a:picLocks noChangeAspect="1"/>
          </p:cNvPicPr>
          <p:nvPr userDrawn="1"/>
        </p:nvPicPr>
        <p:blipFill rotWithShape="1">
          <a:blip r:embed="rId2"/>
          <a:srcRect t="6004" b="20014"/>
          <a:stretch/>
        </p:blipFill>
        <p:spPr>
          <a:xfrm>
            <a:off x="0" y="0"/>
            <a:ext cx="12203528" cy="6858000"/>
          </a:xfrm>
          <a:prstGeom prst="rect">
            <a:avLst/>
          </a:prstGeom>
        </p:spPr>
      </p:pic>
      <p:sp>
        <p:nvSpPr>
          <p:cNvPr id="2" name="Title 1">
            <a:extLst>
              <a:ext uri="{FF2B5EF4-FFF2-40B4-BE49-F238E27FC236}">
                <a16:creationId xmlns:a16="http://schemas.microsoft.com/office/drawing/2014/main" id="{9E96923A-B50F-2A44-9C76-3C9FFD0F8EFB}"/>
              </a:ext>
            </a:extLst>
          </p:cNvPr>
          <p:cNvSpPr>
            <a:spLocks noGrp="1"/>
          </p:cNvSpPr>
          <p:nvPr>
            <p:ph type="ctrTitle"/>
          </p:nvPr>
        </p:nvSpPr>
        <p:spPr>
          <a:xfrm>
            <a:off x="767070" y="1343988"/>
            <a:ext cx="9144000" cy="2165973"/>
          </a:xfrm>
        </p:spPr>
        <p:txBody>
          <a:bodyPr lIns="0" anchor="b"/>
          <a:lstStyle>
            <a:lvl1pPr algn="l">
              <a:defRPr sz="6000">
                <a:solidFill>
                  <a:schemeClr val="bg1"/>
                </a:solidFill>
              </a:defRPr>
            </a:lvl1pPr>
          </a:lstStyle>
          <a:p>
            <a:r>
              <a:rPr lang="en-US" smtClean="0"/>
              <a:t>Click to edit Master title style</a:t>
            </a:r>
            <a:endParaRPr lang="en-US" dirty="0"/>
          </a:p>
        </p:txBody>
      </p:sp>
      <p:pic>
        <p:nvPicPr>
          <p:cNvPr id="14" name="Picture 13">
            <a:extLst>
              <a:ext uri="{FF2B5EF4-FFF2-40B4-BE49-F238E27FC236}">
                <a16:creationId xmlns:a16="http://schemas.microsoft.com/office/drawing/2014/main" id="{0827FABC-47BC-5E42-BDF5-9E184B44EEE8}"/>
              </a:ext>
            </a:extLst>
          </p:cNvPr>
          <p:cNvPicPr>
            <a:picLocks noChangeAspect="1"/>
          </p:cNvPicPr>
          <p:nvPr userDrawn="1"/>
        </p:nvPicPr>
        <p:blipFill>
          <a:blip r:embed="rId3"/>
          <a:stretch>
            <a:fillRect/>
          </a:stretch>
        </p:blipFill>
        <p:spPr>
          <a:xfrm>
            <a:off x="6784851" y="5579163"/>
            <a:ext cx="5015148" cy="1025938"/>
          </a:xfrm>
          <a:prstGeom prst="rect">
            <a:avLst/>
          </a:prstGeom>
        </p:spPr>
      </p:pic>
    </p:spTree>
    <p:extLst>
      <p:ext uri="{BB962C8B-B14F-4D97-AF65-F5344CB8AC3E}">
        <p14:creationId xmlns:p14="http://schemas.microsoft.com/office/powerpoint/2010/main" val="14444768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FBC827-767A-EB45-A727-C2A2F6C37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id="{2E1BD145-B6AE-9B45-8E40-2E6CCAD25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94C053-46DF-1E43-AC20-586C2EC185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tx1">
                    <a:tint val="75000"/>
                  </a:schemeClr>
                </a:solidFill>
                <a:latin typeface="Fira Sans ExtraBold" panose="020B0503050000020004" pitchFamily="34" charset="0"/>
              </a:defRPr>
            </a:lvl1pPr>
          </a:lstStyle>
          <a:p>
            <a:fld id="{0352A42B-78AF-8D4D-94A5-85285646B5D9}" type="datetimeFigureOut">
              <a:rPr lang="en-US" smtClean="0"/>
              <a:pPr/>
              <a:t>5/25/2021</a:t>
            </a:fld>
            <a:endParaRPr lang="en-US"/>
          </a:p>
        </p:txBody>
      </p:sp>
      <p:sp>
        <p:nvSpPr>
          <p:cNvPr id="5" name="Footer Placeholder 4">
            <a:extLst>
              <a:ext uri="{FF2B5EF4-FFF2-40B4-BE49-F238E27FC236}">
                <a16:creationId xmlns:a16="http://schemas.microsoft.com/office/drawing/2014/main" id="{229A2AC0-3DFE-5C44-8C78-00B4C49F13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a:solidFill>
                  <a:schemeClr val="tx1">
                    <a:tint val="75000"/>
                  </a:schemeClr>
                </a:solidFill>
                <a:latin typeface="Fira Sans ExtraBold" panose="020B0503050000020004" pitchFamily="34" charset="0"/>
              </a:defRPr>
            </a:lvl1pPr>
          </a:lstStyle>
          <a:p>
            <a:endParaRPr lang="en-US"/>
          </a:p>
        </p:txBody>
      </p:sp>
      <p:sp>
        <p:nvSpPr>
          <p:cNvPr id="6" name="Slide Number Placeholder 5">
            <a:extLst>
              <a:ext uri="{FF2B5EF4-FFF2-40B4-BE49-F238E27FC236}">
                <a16:creationId xmlns:a16="http://schemas.microsoft.com/office/drawing/2014/main" id="{04897401-1F1E-8E4B-80CA-51785820B5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Fira Sans ExtraBold" panose="020B0503050000020004" pitchFamily="34" charset="0"/>
              </a:defRPr>
            </a:lvl1pPr>
          </a:lstStyle>
          <a:p>
            <a:fld id="{1171C3FB-93AB-564D-95A5-C39E8DAE9B78}" type="slidenum">
              <a:rPr lang="en-US" smtClean="0"/>
              <a:pPr/>
              <a:t>‹#›</a:t>
            </a:fld>
            <a:endParaRPr lang="en-US"/>
          </a:p>
        </p:txBody>
      </p:sp>
    </p:spTree>
    <p:extLst>
      <p:ext uri="{BB962C8B-B14F-4D97-AF65-F5344CB8AC3E}">
        <p14:creationId xmlns:p14="http://schemas.microsoft.com/office/powerpoint/2010/main" val="838231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Lst>
  <p:txStyles>
    <p:titleStyle>
      <a:lvl1pPr algn="l" defTabSz="914400" rtl="0" eaLnBrk="1" latinLnBrk="0" hangingPunct="1">
        <a:lnSpc>
          <a:spcPct val="90000"/>
        </a:lnSpc>
        <a:spcBef>
          <a:spcPct val="0"/>
        </a:spcBef>
        <a:buNone/>
        <a:defRPr sz="4400" b="1" i="0" kern="1200" spc="-15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150">
          <a:solidFill>
            <a:schemeClr val="tx1"/>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150">
          <a:solidFill>
            <a:schemeClr val="tx1"/>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150">
          <a:solidFill>
            <a:schemeClr val="tx1"/>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tx1"/>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1C823-4572-E149-BB37-2DB4531C4442}"/>
              </a:ext>
            </a:extLst>
          </p:cNvPr>
          <p:cNvSpPr>
            <a:spLocks noGrp="1"/>
          </p:cNvSpPr>
          <p:nvPr>
            <p:ph type="ctrTitle"/>
          </p:nvPr>
        </p:nvSpPr>
        <p:spPr>
          <a:xfrm>
            <a:off x="449580" y="3004598"/>
            <a:ext cx="11326331" cy="756914"/>
          </a:xfrm>
        </p:spPr>
        <p:txBody>
          <a:bodyPr>
            <a:noAutofit/>
          </a:bodyPr>
          <a:lstStyle/>
          <a:p>
            <a:pPr algn="ctr"/>
            <a:r>
              <a:rPr lang="en-AU" sz="4800" dirty="0"/>
              <a:t>Fast ORM Measurement </a:t>
            </a:r>
            <a:r>
              <a:rPr lang="en-AU" sz="4800" dirty="0" smtClean="0"/>
              <a:t>in </a:t>
            </a:r>
            <a:br>
              <a:rPr lang="en-AU" sz="4800" dirty="0" smtClean="0"/>
            </a:br>
            <a:r>
              <a:rPr lang="en-AU" sz="4800" dirty="0" smtClean="0"/>
              <a:t>Australian </a:t>
            </a:r>
            <a:r>
              <a:rPr lang="en-AU" sz="4800" dirty="0"/>
              <a:t>Synchrotron</a:t>
            </a:r>
            <a:endParaRPr lang="en-US" sz="4800" dirty="0">
              <a:latin typeface="Fira Sans" panose="02010600030101010101" charset="0"/>
            </a:endParaRPr>
          </a:p>
        </p:txBody>
      </p:sp>
      <p:sp>
        <p:nvSpPr>
          <p:cNvPr id="4" name="Text Placeholder 3">
            <a:extLst>
              <a:ext uri="{FF2B5EF4-FFF2-40B4-BE49-F238E27FC236}">
                <a16:creationId xmlns:a16="http://schemas.microsoft.com/office/drawing/2014/main" id="{F1BFA7BF-7073-C84A-B934-349902396FE7}"/>
              </a:ext>
            </a:extLst>
          </p:cNvPr>
          <p:cNvSpPr>
            <a:spLocks noGrp="1"/>
          </p:cNvSpPr>
          <p:nvPr>
            <p:ph type="body" sz="quarter" idx="11"/>
          </p:nvPr>
        </p:nvSpPr>
        <p:spPr/>
        <p:txBody>
          <a:bodyPr/>
          <a:lstStyle/>
          <a:p>
            <a:r>
              <a:rPr lang="en-AU" b="0" dirty="0" smtClean="0">
                <a:solidFill>
                  <a:schemeClr val="bg1">
                    <a:lumMod val="65000"/>
                  </a:schemeClr>
                </a:solidFill>
              </a:rPr>
              <a:t>Simin Chen </a:t>
            </a:r>
            <a:endParaRPr lang="en-US" b="0" dirty="0">
              <a:solidFill>
                <a:schemeClr val="bg1">
                  <a:lumMod val="65000"/>
                </a:schemeClr>
              </a:solidFill>
            </a:endParaRPr>
          </a:p>
        </p:txBody>
      </p:sp>
      <p:sp>
        <p:nvSpPr>
          <p:cNvPr id="5" name="Text Placeholder 4">
            <a:extLst>
              <a:ext uri="{FF2B5EF4-FFF2-40B4-BE49-F238E27FC236}">
                <a16:creationId xmlns:a16="http://schemas.microsoft.com/office/drawing/2014/main" id="{F6A90B47-BF11-D249-B3A0-E75BA3A53E2D}"/>
              </a:ext>
            </a:extLst>
          </p:cNvPr>
          <p:cNvSpPr>
            <a:spLocks noGrp="1"/>
          </p:cNvSpPr>
          <p:nvPr>
            <p:ph type="body" sz="quarter" idx="12"/>
          </p:nvPr>
        </p:nvSpPr>
        <p:spPr/>
        <p:txBody>
          <a:bodyPr>
            <a:normAutofit/>
          </a:bodyPr>
          <a:lstStyle/>
          <a:p>
            <a:r>
              <a:rPr lang="en-US" dirty="0" smtClean="0"/>
              <a:t>28/May/2021</a:t>
            </a:r>
            <a:endParaRPr lang="en-US" dirty="0"/>
          </a:p>
        </p:txBody>
      </p:sp>
    </p:spTree>
    <p:extLst>
      <p:ext uri="{BB962C8B-B14F-4D97-AF65-F5344CB8AC3E}">
        <p14:creationId xmlns:p14="http://schemas.microsoft.com/office/powerpoint/2010/main" val="41603421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9569" y="301335"/>
            <a:ext cx="9252022" cy="967222"/>
          </a:xfrm>
        </p:spPr>
        <p:txBody>
          <a:bodyPr/>
          <a:lstStyle/>
          <a:p>
            <a:r>
              <a:rPr lang="en-US" dirty="0" smtClean="0"/>
              <a:t>Project Motivation &amp; Features</a:t>
            </a:r>
            <a:endParaRPr lang="en-AU" sz="3600" dirty="0">
              <a:latin typeface="Fira Sans Light" panose="02010600030101010101" charset="0"/>
            </a:endParaRPr>
          </a:p>
        </p:txBody>
      </p:sp>
      <p:sp>
        <p:nvSpPr>
          <p:cNvPr id="5" name="Content Placeholder 2"/>
          <p:cNvSpPr>
            <a:spLocks noGrp="1"/>
          </p:cNvSpPr>
          <p:nvPr>
            <p:ph idx="1"/>
          </p:nvPr>
        </p:nvSpPr>
        <p:spPr>
          <a:xfrm>
            <a:off x="359569" y="1597022"/>
            <a:ext cx="11070431" cy="5260977"/>
          </a:xfrm>
        </p:spPr>
        <p:txBody>
          <a:bodyPr>
            <a:normAutofit/>
          </a:bodyPr>
          <a:lstStyle/>
          <a:p>
            <a:r>
              <a:rPr lang="en-US" dirty="0" smtClean="0"/>
              <a:t>Motivation</a:t>
            </a:r>
            <a:endParaRPr lang="en-AU" dirty="0" smtClean="0"/>
          </a:p>
          <a:p>
            <a:pPr lvl="1"/>
            <a:r>
              <a:rPr lang="en-AU" dirty="0" smtClean="0"/>
              <a:t>Reduce </a:t>
            </a:r>
            <a:r>
              <a:rPr lang="en-AU" dirty="0"/>
              <a:t>the measurement time of </a:t>
            </a:r>
            <a:r>
              <a:rPr lang="en-AU" dirty="0" smtClean="0"/>
              <a:t>storage ring ORM from </a:t>
            </a:r>
            <a:r>
              <a:rPr lang="en-AU" dirty="0" smtClean="0"/>
              <a:t>15 min down to ~1 min</a:t>
            </a:r>
          </a:p>
          <a:p>
            <a:r>
              <a:rPr lang="en-US" dirty="0" smtClean="0"/>
              <a:t>Features</a:t>
            </a:r>
          </a:p>
          <a:p>
            <a:pPr lvl="1"/>
            <a:r>
              <a:rPr lang="en-AU" dirty="0" smtClean="0"/>
              <a:t>Sinusoidal </a:t>
            </a:r>
            <a:r>
              <a:rPr lang="en-AU" dirty="0" smtClean="0"/>
              <a:t>injection to </a:t>
            </a:r>
            <a:r>
              <a:rPr lang="en-AU" dirty="0"/>
              <a:t>the electron beam with/without </a:t>
            </a:r>
            <a:r>
              <a:rPr lang="en-AU" dirty="0" smtClean="0"/>
              <a:t>FOFB for </a:t>
            </a:r>
            <a:r>
              <a:rPr lang="en-AU" dirty="0"/>
              <a:t>fast response </a:t>
            </a:r>
            <a:r>
              <a:rPr lang="en-AU" dirty="0" smtClean="0"/>
              <a:t>measurements</a:t>
            </a:r>
          </a:p>
          <a:p>
            <a:pPr lvl="1"/>
            <a:r>
              <a:rPr lang="en-AU" dirty="0" smtClean="0"/>
              <a:t>Pink </a:t>
            </a:r>
            <a:r>
              <a:rPr lang="en-AU" dirty="0" smtClean="0"/>
              <a:t>noise </a:t>
            </a:r>
            <a:r>
              <a:rPr lang="en-AU" dirty="0"/>
              <a:t>generator for closed loop gain </a:t>
            </a:r>
            <a:r>
              <a:rPr lang="en-AU" dirty="0" smtClean="0"/>
              <a:t>analysis</a:t>
            </a:r>
          </a:p>
          <a:p>
            <a:pPr lvl="1"/>
            <a:r>
              <a:rPr lang="en-AU" dirty="0" smtClean="0"/>
              <a:t>Sinusoidal/pink noise/FOFB </a:t>
            </a:r>
            <a:r>
              <a:rPr lang="en-AU" dirty="0" smtClean="0"/>
              <a:t>correction data output </a:t>
            </a:r>
            <a:r>
              <a:rPr lang="en-AU" dirty="0"/>
              <a:t>for real-time spectral and spatial analysis </a:t>
            </a:r>
            <a:r>
              <a:rPr lang="en-AU" dirty="0" smtClean="0"/>
              <a:t>&amp; data </a:t>
            </a:r>
            <a:r>
              <a:rPr lang="en-AU" dirty="0"/>
              <a:t>archiving </a:t>
            </a:r>
            <a:r>
              <a:rPr lang="en-AU" dirty="0" smtClean="0"/>
              <a:t>for </a:t>
            </a:r>
            <a:r>
              <a:rPr lang="en-AU" dirty="0"/>
              <a:t>offline </a:t>
            </a:r>
            <a:r>
              <a:rPr lang="en-AU" dirty="0" smtClean="0"/>
              <a:t>post-analysis</a:t>
            </a:r>
          </a:p>
          <a:p>
            <a:pPr lvl="1"/>
            <a:endParaRPr lang="en-US" dirty="0" smtClean="0"/>
          </a:p>
          <a:p>
            <a:endParaRPr lang="en-US" dirty="0" smtClean="0"/>
          </a:p>
          <a:p>
            <a:pPr marL="457200" lvl="1" indent="0">
              <a:buNone/>
            </a:pPr>
            <a:endParaRPr lang="en-US" dirty="0" smtClean="0"/>
          </a:p>
          <a:p>
            <a:endParaRPr lang="en-AU" dirty="0" smtClean="0"/>
          </a:p>
          <a:p>
            <a:pPr lvl="1"/>
            <a:endParaRPr lang="en-AU" dirty="0" smtClean="0"/>
          </a:p>
          <a:p>
            <a:pPr lvl="1"/>
            <a:endParaRPr lang="en-AU" dirty="0" smtClean="0"/>
          </a:p>
          <a:p>
            <a:pPr lvl="1"/>
            <a:endParaRPr lang="en-AU" dirty="0"/>
          </a:p>
        </p:txBody>
      </p:sp>
    </p:spTree>
    <p:extLst>
      <p:ext uri="{BB962C8B-B14F-4D97-AF65-F5344CB8AC3E}">
        <p14:creationId xmlns:p14="http://schemas.microsoft.com/office/powerpoint/2010/main" val="27506005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9569" y="342899"/>
            <a:ext cx="9252022" cy="967222"/>
          </a:xfrm>
        </p:spPr>
        <p:txBody>
          <a:bodyPr/>
          <a:lstStyle/>
          <a:p>
            <a:r>
              <a:rPr lang="en-US" dirty="0" smtClean="0"/>
              <a:t>System </a:t>
            </a:r>
            <a:r>
              <a:rPr lang="en-US" dirty="0" smtClean="0"/>
              <a:t>Architecture </a:t>
            </a:r>
            <a:endParaRPr lang="en-AU" sz="3600" dirty="0">
              <a:latin typeface="Fira Sans Light" panose="02010600030101010101" charset="0"/>
            </a:endParaRPr>
          </a:p>
        </p:txBody>
      </p:sp>
      <p:sp>
        <p:nvSpPr>
          <p:cNvPr id="5" name="Oval 4"/>
          <p:cNvSpPr/>
          <p:nvPr/>
        </p:nvSpPr>
        <p:spPr>
          <a:xfrm>
            <a:off x="564573" y="1850309"/>
            <a:ext cx="4457700" cy="307570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accent1"/>
                </a:solidFill>
                <a:latin typeface="Fira Sans" panose="02010600030101010101" charset="0"/>
              </a:rPr>
              <a:t>Storage Ring</a:t>
            </a:r>
            <a:endParaRPr lang="en-AU" sz="4000" b="1" dirty="0">
              <a:solidFill>
                <a:schemeClr val="accent1"/>
              </a:solidFill>
              <a:latin typeface="Fira Sans" panose="02010600030101010101" charset="0"/>
            </a:endParaRPr>
          </a:p>
        </p:txBody>
      </p:sp>
      <p:sp>
        <p:nvSpPr>
          <p:cNvPr id="6" name="Rounded Rectangle 5"/>
          <p:cNvSpPr/>
          <p:nvPr/>
        </p:nvSpPr>
        <p:spPr>
          <a:xfrm>
            <a:off x="4606637" y="2536109"/>
            <a:ext cx="342899" cy="353291"/>
          </a:xfrm>
          <a:prstGeom prst="roundRect">
            <a:avLst/>
          </a:prstGeom>
          <a:solidFill>
            <a:srgbClr val="006CA9"/>
          </a:solidFill>
          <a:ln>
            <a:solidFill>
              <a:srgbClr val="006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Hexagon 7"/>
          <p:cNvSpPr/>
          <p:nvPr/>
        </p:nvSpPr>
        <p:spPr>
          <a:xfrm>
            <a:off x="4544291" y="3928491"/>
            <a:ext cx="446809" cy="394854"/>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p:cNvSpPr/>
          <p:nvPr/>
        </p:nvSpPr>
        <p:spPr>
          <a:xfrm>
            <a:off x="6383483" y="2463373"/>
            <a:ext cx="1558636" cy="436418"/>
          </a:xfrm>
          <a:prstGeom prst="rect">
            <a:avLst/>
          </a:prstGeom>
          <a:solidFill>
            <a:srgbClr val="006CA9"/>
          </a:solidFill>
          <a:ln>
            <a:solidFill>
              <a:srgbClr val="006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Fira Sans" panose="02010600030101010101" charset="0"/>
              </a:rPr>
              <a:t>BPM</a:t>
            </a:r>
            <a:endParaRPr lang="en-AU" dirty="0">
              <a:latin typeface="Fira Sans" panose="02010600030101010101" charset="0"/>
            </a:endParaRPr>
          </a:p>
        </p:txBody>
      </p:sp>
      <p:cxnSp>
        <p:nvCxnSpPr>
          <p:cNvPr id="12" name="Straight Arrow Connector 11"/>
          <p:cNvCxnSpPr/>
          <p:nvPr/>
        </p:nvCxnSpPr>
        <p:spPr>
          <a:xfrm>
            <a:off x="4991100" y="2712754"/>
            <a:ext cx="1371601"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640728" y="2126349"/>
            <a:ext cx="1037463" cy="369332"/>
          </a:xfrm>
          <a:prstGeom prst="rect">
            <a:avLst/>
          </a:prstGeom>
          <a:noFill/>
        </p:spPr>
        <p:txBody>
          <a:bodyPr wrap="none" rtlCol="0">
            <a:spAutoFit/>
          </a:bodyPr>
          <a:lstStyle/>
          <a:p>
            <a:r>
              <a:rPr lang="en-US" dirty="0" smtClean="0">
                <a:solidFill>
                  <a:srgbClr val="006CA9"/>
                </a:solidFill>
                <a:latin typeface="Fira Sans" panose="02010600030101010101" charset="0"/>
              </a:rPr>
              <a:t>98 Units</a:t>
            </a:r>
            <a:endParaRPr lang="en-AU" dirty="0">
              <a:solidFill>
                <a:srgbClr val="006CA9"/>
              </a:solidFill>
              <a:latin typeface="Fira Sans" panose="02010600030101010101" charset="0"/>
            </a:endParaRPr>
          </a:p>
        </p:txBody>
      </p:sp>
      <p:sp>
        <p:nvSpPr>
          <p:cNvPr id="39" name="TextBox 38"/>
          <p:cNvSpPr txBox="1"/>
          <p:nvPr/>
        </p:nvSpPr>
        <p:spPr>
          <a:xfrm>
            <a:off x="4551431" y="1918629"/>
            <a:ext cx="1181734" cy="646331"/>
          </a:xfrm>
          <a:prstGeom prst="rect">
            <a:avLst/>
          </a:prstGeom>
          <a:noFill/>
        </p:spPr>
        <p:txBody>
          <a:bodyPr wrap="none" rtlCol="0">
            <a:spAutoFit/>
          </a:bodyPr>
          <a:lstStyle/>
          <a:p>
            <a:r>
              <a:rPr lang="en-US" dirty="0" smtClean="0">
                <a:solidFill>
                  <a:srgbClr val="006CA9"/>
                </a:solidFill>
                <a:latin typeface="Fira Sans" panose="02010600030101010101" charset="0"/>
              </a:rPr>
              <a:t>Electrode</a:t>
            </a:r>
          </a:p>
          <a:p>
            <a:r>
              <a:rPr lang="en-US" dirty="0" smtClean="0">
                <a:solidFill>
                  <a:srgbClr val="006CA9"/>
                </a:solidFill>
                <a:latin typeface="Fira Sans" panose="02010600030101010101" charset="0"/>
              </a:rPr>
              <a:t>x 98 Sets</a:t>
            </a:r>
            <a:endParaRPr lang="en-AU" dirty="0">
              <a:solidFill>
                <a:srgbClr val="006CA9"/>
              </a:solidFill>
              <a:latin typeface="Fira Sans" panose="02010600030101010101" charset="0"/>
            </a:endParaRPr>
          </a:p>
        </p:txBody>
      </p:sp>
      <p:sp>
        <p:nvSpPr>
          <p:cNvPr id="40" name="Rectangle 39"/>
          <p:cNvSpPr/>
          <p:nvPr/>
        </p:nvSpPr>
        <p:spPr>
          <a:xfrm>
            <a:off x="9019307" y="2463373"/>
            <a:ext cx="1558636" cy="1859972"/>
          </a:xfrm>
          <a:prstGeom prst="rect">
            <a:avLst/>
          </a:prstGeom>
          <a:solidFill>
            <a:srgbClr val="006CA9"/>
          </a:solidFill>
          <a:ln>
            <a:solidFill>
              <a:srgbClr val="006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Fira Sans" panose="02010600030101010101" charset="0"/>
              </a:rPr>
              <a:t>FOFB</a:t>
            </a:r>
          </a:p>
          <a:p>
            <a:pPr algn="ctr"/>
            <a:r>
              <a:rPr lang="en-US" dirty="0" smtClean="0">
                <a:latin typeface="Fira Sans" panose="02010600030101010101" charset="0"/>
              </a:rPr>
              <a:t>+</a:t>
            </a:r>
          </a:p>
          <a:p>
            <a:pPr algn="ctr"/>
            <a:r>
              <a:rPr lang="en-US" dirty="0" smtClean="0">
                <a:latin typeface="Fira Sans" panose="02010600030101010101" charset="0"/>
              </a:rPr>
              <a:t>EOD</a:t>
            </a:r>
          </a:p>
          <a:p>
            <a:pPr algn="ctr"/>
            <a:r>
              <a:rPr lang="en-US" dirty="0" smtClean="0">
                <a:latin typeface="Fira Sans" panose="02010600030101010101" charset="0"/>
              </a:rPr>
              <a:t>Processor</a:t>
            </a:r>
            <a:endParaRPr lang="en-AU" dirty="0">
              <a:latin typeface="Fira Sans" panose="02010600030101010101" charset="0"/>
            </a:endParaRPr>
          </a:p>
        </p:txBody>
      </p:sp>
      <p:cxnSp>
        <p:nvCxnSpPr>
          <p:cNvPr id="41" name="Straight Arrow Connector 40"/>
          <p:cNvCxnSpPr/>
          <p:nvPr/>
        </p:nvCxnSpPr>
        <p:spPr>
          <a:xfrm>
            <a:off x="7990609" y="2743926"/>
            <a:ext cx="990601"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436178" y="4323005"/>
            <a:ext cx="2220480" cy="923330"/>
          </a:xfrm>
          <a:prstGeom prst="rect">
            <a:avLst/>
          </a:prstGeom>
          <a:noFill/>
        </p:spPr>
        <p:txBody>
          <a:bodyPr wrap="none" rtlCol="0">
            <a:spAutoFit/>
          </a:bodyPr>
          <a:lstStyle/>
          <a:p>
            <a:r>
              <a:rPr lang="en-US" dirty="0" smtClean="0">
                <a:solidFill>
                  <a:srgbClr val="006CA9"/>
                </a:solidFill>
                <a:latin typeface="Fira Sans" panose="02010600030101010101" charset="0"/>
              </a:rPr>
              <a:t>Corrector </a:t>
            </a:r>
            <a:r>
              <a:rPr lang="en-US" dirty="0" smtClean="0">
                <a:solidFill>
                  <a:schemeClr val="accent6">
                    <a:lumMod val="60000"/>
                    <a:lumOff val="40000"/>
                  </a:schemeClr>
                </a:solidFill>
                <a:latin typeface="Fira Sans" panose="02010600030101010101" charset="0"/>
              </a:rPr>
              <a:t>Coils</a:t>
            </a:r>
          </a:p>
          <a:p>
            <a:r>
              <a:rPr lang="en-US" dirty="0" smtClean="0">
                <a:solidFill>
                  <a:srgbClr val="006CA9"/>
                </a:solidFill>
                <a:latin typeface="Fira Sans" panose="02010600030101010101" charset="0"/>
              </a:rPr>
              <a:t>x 42 Hor</a:t>
            </a:r>
            <a:r>
              <a:rPr lang="en-US" dirty="0" smtClean="0">
                <a:solidFill>
                  <a:schemeClr val="accent6">
                    <a:lumMod val="60000"/>
                    <a:lumOff val="40000"/>
                  </a:schemeClr>
                </a:solidFill>
                <a:latin typeface="Fira Sans" panose="02010600030101010101" charset="0"/>
              </a:rPr>
              <a:t>izontal axis</a:t>
            </a:r>
          </a:p>
          <a:p>
            <a:r>
              <a:rPr lang="en-US" dirty="0" smtClean="0">
                <a:solidFill>
                  <a:srgbClr val="006CA9"/>
                </a:solidFill>
                <a:latin typeface="Fira Sans" panose="02010600030101010101" charset="0"/>
              </a:rPr>
              <a:t>x 42 V</a:t>
            </a:r>
            <a:r>
              <a:rPr lang="en-US" dirty="0" smtClean="0">
                <a:solidFill>
                  <a:schemeClr val="accent6">
                    <a:lumMod val="60000"/>
                    <a:lumOff val="40000"/>
                  </a:schemeClr>
                </a:solidFill>
                <a:latin typeface="Fira Sans" panose="02010600030101010101" charset="0"/>
              </a:rPr>
              <a:t>ertical axis</a:t>
            </a:r>
            <a:endParaRPr lang="en-AU" dirty="0">
              <a:solidFill>
                <a:schemeClr val="accent6">
                  <a:lumMod val="60000"/>
                  <a:lumOff val="40000"/>
                </a:schemeClr>
              </a:solidFill>
              <a:latin typeface="Fira Sans" panose="02010600030101010101" charset="0"/>
            </a:endParaRPr>
          </a:p>
        </p:txBody>
      </p:sp>
      <p:sp>
        <p:nvSpPr>
          <p:cNvPr id="43" name="Rectangle 42"/>
          <p:cNvSpPr/>
          <p:nvPr/>
        </p:nvSpPr>
        <p:spPr>
          <a:xfrm>
            <a:off x="6380142" y="3877244"/>
            <a:ext cx="1558636" cy="436418"/>
          </a:xfrm>
          <a:prstGeom prst="rect">
            <a:avLst/>
          </a:prstGeom>
          <a:solidFill>
            <a:srgbClr val="006CA9"/>
          </a:solidFill>
          <a:ln>
            <a:solidFill>
              <a:srgbClr val="006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Fira Sans" panose="02010600030101010101" charset="0"/>
              </a:rPr>
              <a:t>Coil Driver</a:t>
            </a:r>
            <a:endParaRPr lang="en-AU" dirty="0">
              <a:latin typeface="Fira Sans" panose="02010600030101010101" charset="0"/>
            </a:endParaRPr>
          </a:p>
        </p:txBody>
      </p:sp>
      <p:cxnSp>
        <p:nvCxnSpPr>
          <p:cNvPr id="44" name="Straight Arrow Connector 43"/>
          <p:cNvCxnSpPr/>
          <p:nvPr/>
        </p:nvCxnSpPr>
        <p:spPr>
          <a:xfrm flipH="1">
            <a:off x="5001492" y="4124328"/>
            <a:ext cx="1340427"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7938780" y="4111182"/>
            <a:ext cx="1042430"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6640728" y="3269077"/>
            <a:ext cx="1883849" cy="646331"/>
          </a:xfrm>
          <a:prstGeom prst="rect">
            <a:avLst/>
          </a:prstGeom>
          <a:noFill/>
        </p:spPr>
        <p:txBody>
          <a:bodyPr wrap="none" rtlCol="0">
            <a:spAutoFit/>
          </a:bodyPr>
          <a:lstStyle/>
          <a:p>
            <a:r>
              <a:rPr lang="en-US" dirty="0" smtClean="0">
                <a:solidFill>
                  <a:srgbClr val="006CA9"/>
                </a:solidFill>
                <a:latin typeface="Fira Sans" panose="02010600030101010101" charset="0"/>
              </a:rPr>
              <a:t>14 Units</a:t>
            </a:r>
          </a:p>
          <a:p>
            <a:r>
              <a:rPr lang="en-US" dirty="0" smtClean="0">
                <a:solidFill>
                  <a:srgbClr val="006CA9"/>
                </a:solidFill>
                <a:latin typeface="Fira Sans" panose="02010600030101010101" charset="0"/>
              </a:rPr>
              <a:t>6 Channels/Unit</a:t>
            </a:r>
            <a:endParaRPr lang="en-AU" dirty="0">
              <a:solidFill>
                <a:srgbClr val="006CA9"/>
              </a:solidFill>
              <a:latin typeface="Fira Sans" panose="02010600030101010101" charset="0"/>
            </a:endParaRPr>
          </a:p>
        </p:txBody>
      </p:sp>
      <p:sp>
        <p:nvSpPr>
          <p:cNvPr id="52" name="TextBox 51"/>
          <p:cNvSpPr txBox="1"/>
          <p:nvPr/>
        </p:nvSpPr>
        <p:spPr>
          <a:xfrm>
            <a:off x="9408133" y="2122980"/>
            <a:ext cx="780983" cy="369332"/>
          </a:xfrm>
          <a:prstGeom prst="rect">
            <a:avLst/>
          </a:prstGeom>
          <a:noFill/>
        </p:spPr>
        <p:txBody>
          <a:bodyPr wrap="none" rtlCol="0">
            <a:spAutoFit/>
          </a:bodyPr>
          <a:lstStyle/>
          <a:p>
            <a:r>
              <a:rPr lang="en-US" dirty="0" smtClean="0">
                <a:solidFill>
                  <a:srgbClr val="006CA9"/>
                </a:solidFill>
                <a:latin typeface="Fira Sans" panose="02010600030101010101" charset="0"/>
              </a:rPr>
              <a:t>1 Unit</a:t>
            </a:r>
            <a:endParaRPr lang="en-AU" dirty="0">
              <a:solidFill>
                <a:srgbClr val="006CA9"/>
              </a:solidFill>
              <a:latin typeface="Fira Sans" panose="02010600030101010101" charset="0"/>
            </a:endParaRPr>
          </a:p>
        </p:txBody>
      </p:sp>
      <p:cxnSp>
        <p:nvCxnSpPr>
          <p:cNvPr id="54" name="Straight Arrow Connector 53"/>
          <p:cNvCxnSpPr/>
          <p:nvPr/>
        </p:nvCxnSpPr>
        <p:spPr>
          <a:xfrm flipH="1">
            <a:off x="10609116" y="2743926"/>
            <a:ext cx="1052949"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10772809" y="2753361"/>
            <a:ext cx="958917" cy="646331"/>
          </a:xfrm>
          <a:prstGeom prst="rect">
            <a:avLst/>
          </a:prstGeom>
          <a:noFill/>
        </p:spPr>
        <p:txBody>
          <a:bodyPr wrap="none" rtlCol="0">
            <a:spAutoFit/>
          </a:bodyPr>
          <a:lstStyle/>
          <a:p>
            <a:r>
              <a:rPr lang="en-US" dirty="0" smtClean="0">
                <a:solidFill>
                  <a:srgbClr val="006CA9"/>
                </a:solidFill>
                <a:latin typeface="Fira Sans" panose="02010600030101010101" charset="0"/>
              </a:rPr>
              <a:t>EPI</a:t>
            </a:r>
            <a:r>
              <a:rPr lang="en-US" dirty="0" smtClean="0">
                <a:solidFill>
                  <a:schemeClr val="accent6">
                    <a:lumMod val="60000"/>
                    <a:lumOff val="40000"/>
                  </a:schemeClr>
                </a:solidFill>
                <a:latin typeface="Fira Sans" panose="02010600030101010101" charset="0"/>
              </a:rPr>
              <a:t>CS</a:t>
            </a:r>
          </a:p>
          <a:p>
            <a:r>
              <a:rPr lang="en-US" dirty="0" smtClean="0">
                <a:solidFill>
                  <a:srgbClr val="006CA9"/>
                </a:solidFill>
                <a:latin typeface="Fira Sans" panose="02010600030101010101" charset="0"/>
              </a:rPr>
              <a:t>Co</a:t>
            </a:r>
            <a:r>
              <a:rPr lang="en-US" dirty="0" smtClean="0">
                <a:solidFill>
                  <a:schemeClr val="accent6">
                    <a:lumMod val="60000"/>
                    <a:lumOff val="40000"/>
                  </a:schemeClr>
                </a:solidFill>
                <a:latin typeface="Fira Sans" panose="02010600030101010101" charset="0"/>
              </a:rPr>
              <a:t>ntrol</a:t>
            </a:r>
            <a:endParaRPr lang="en-AU" dirty="0">
              <a:solidFill>
                <a:schemeClr val="accent6">
                  <a:lumMod val="60000"/>
                  <a:lumOff val="40000"/>
                </a:schemeClr>
              </a:solidFill>
              <a:latin typeface="Fira Sans" panose="02010600030101010101" charset="0"/>
            </a:endParaRPr>
          </a:p>
        </p:txBody>
      </p:sp>
      <p:cxnSp>
        <p:nvCxnSpPr>
          <p:cNvPr id="58" name="Straight Arrow Connector 57"/>
          <p:cNvCxnSpPr/>
          <p:nvPr/>
        </p:nvCxnSpPr>
        <p:spPr>
          <a:xfrm>
            <a:off x="9798623" y="4331321"/>
            <a:ext cx="1" cy="432567"/>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9839509" y="4440722"/>
            <a:ext cx="2191626" cy="369332"/>
          </a:xfrm>
          <a:prstGeom prst="rect">
            <a:avLst/>
          </a:prstGeom>
          <a:noFill/>
        </p:spPr>
        <p:txBody>
          <a:bodyPr wrap="none" rtlCol="0">
            <a:spAutoFit/>
          </a:bodyPr>
          <a:lstStyle/>
          <a:p>
            <a:r>
              <a:rPr lang="en-US" dirty="0" smtClean="0">
                <a:solidFill>
                  <a:schemeClr val="accent1"/>
                </a:solidFill>
                <a:latin typeface="Fira Sans" panose="02010600030101010101" charset="0"/>
              </a:rPr>
              <a:t>Archiver &amp; </a:t>
            </a:r>
            <a:r>
              <a:rPr lang="en-US" dirty="0" smtClean="0">
                <a:solidFill>
                  <a:schemeClr val="accent6">
                    <a:lumMod val="60000"/>
                    <a:lumOff val="40000"/>
                  </a:schemeClr>
                </a:solidFill>
                <a:latin typeface="Fira Sans" panose="02010600030101010101" charset="0"/>
              </a:rPr>
              <a:t>Analysis</a:t>
            </a:r>
            <a:endParaRPr lang="en-AU" dirty="0">
              <a:solidFill>
                <a:schemeClr val="accent6">
                  <a:lumMod val="60000"/>
                  <a:lumOff val="40000"/>
                </a:schemeClr>
              </a:solidFill>
              <a:latin typeface="Fira Sans" panose="02010600030101010101" charset="0"/>
            </a:endParaRPr>
          </a:p>
        </p:txBody>
      </p:sp>
      <p:sp>
        <p:nvSpPr>
          <p:cNvPr id="3" name="Flowchart: Manual Input 2"/>
          <p:cNvSpPr/>
          <p:nvPr/>
        </p:nvSpPr>
        <p:spPr>
          <a:xfrm rot="16200000" flipH="1">
            <a:off x="7282425" y="3652161"/>
            <a:ext cx="445761" cy="895927"/>
          </a:xfrm>
          <a:prstGeom prst="flowChartManualInput">
            <a:avLst/>
          </a:prstGeom>
          <a:solidFill>
            <a:schemeClr val="accent6">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cxnSp>
        <p:nvCxnSpPr>
          <p:cNvPr id="24" name="Straight Arrow Connector 23"/>
          <p:cNvCxnSpPr/>
          <p:nvPr/>
        </p:nvCxnSpPr>
        <p:spPr>
          <a:xfrm flipH="1">
            <a:off x="8448273" y="4111182"/>
            <a:ext cx="532937" cy="0"/>
          </a:xfrm>
          <a:prstGeom prst="straightConnector1">
            <a:avLst/>
          </a:prstGeom>
          <a:ln w="28575">
            <a:solidFill>
              <a:schemeClr val="accent6">
                <a:alpha val="7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5615710" y="4124328"/>
            <a:ext cx="726210" cy="0"/>
          </a:xfrm>
          <a:prstGeom prst="straightConnector1">
            <a:avLst/>
          </a:prstGeom>
          <a:ln w="28575">
            <a:solidFill>
              <a:schemeClr val="accent6">
                <a:alpha val="7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11129128" y="2740487"/>
            <a:ext cx="532937" cy="0"/>
          </a:xfrm>
          <a:prstGeom prst="straightConnector1">
            <a:avLst/>
          </a:prstGeom>
          <a:ln w="28575">
            <a:solidFill>
              <a:schemeClr val="accent6">
                <a:alpha val="70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13" name="Isosceles Triangle 12"/>
          <p:cNvSpPr/>
          <p:nvPr/>
        </p:nvSpPr>
        <p:spPr>
          <a:xfrm rot="14640000">
            <a:off x="4741850" y="3967731"/>
            <a:ext cx="220850" cy="214791"/>
          </a:xfrm>
          <a:prstGeom prst="triangle">
            <a:avLst>
              <a:gd name="adj" fmla="val 48062"/>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Isosceles Triangle 30"/>
          <p:cNvSpPr/>
          <p:nvPr/>
        </p:nvSpPr>
        <p:spPr>
          <a:xfrm rot="17820000">
            <a:off x="4741843" y="4069616"/>
            <a:ext cx="220850" cy="214791"/>
          </a:xfrm>
          <a:prstGeom prst="triangle">
            <a:avLst>
              <a:gd name="adj" fmla="val 50961"/>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sosceles Triangle 31"/>
          <p:cNvSpPr/>
          <p:nvPr/>
        </p:nvSpPr>
        <p:spPr>
          <a:xfrm>
            <a:off x="4639542" y="4126709"/>
            <a:ext cx="262800" cy="201600"/>
          </a:xfrm>
          <a:prstGeom prst="triangle">
            <a:avLst>
              <a:gd name="adj" fmla="val 44483"/>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p:cNvSpPr/>
          <p:nvPr/>
        </p:nvSpPr>
        <p:spPr>
          <a:xfrm>
            <a:off x="743990" y="6300057"/>
            <a:ext cx="1323802" cy="216000"/>
          </a:xfrm>
          <a:prstGeom prst="rect">
            <a:avLst/>
          </a:prstGeom>
          <a:solidFill>
            <a:srgbClr val="006CA9"/>
          </a:solidFill>
          <a:ln>
            <a:solidFill>
              <a:srgbClr val="006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Fira Sans" panose="02010600030101010101" charset="0"/>
            </a:endParaRPr>
          </a:p>
        </p:txBody>
      </p:sp>
      <p:sp>
        <p:nvSpPr>
          <p:cNvPr id="34" name="Flowchart: Manual Input 33"/>
          <p:cNvSpPr/>
          <p:nvPr/>
        </p:nvSpPr>
        <p:spPr>
          <a:xfrm rot="16200000" flipH="1">
            <a:off x="1603808" y="6042840"/>
            <a:ext cx="219600" cy="727414"/>
          </a:xfrm>
          <a:prstGeom prst="flowChartManualInput">
            <a:avLst/>
          </a:prstGeom>
          <a:solidFill>
            <a:schemeClr val="accent6">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35" name="TextBox 34"/>
          <p:cNvSpPr txBox="1"/>
          <p:nvPr/>
        </p:nvSpPr>
        <p:spPr>
          <a:xfrm>
            <a:off x="659721" y="5061669"/>
            <a:ext cx="998991" cy="369332"/>
          </a:xfrm>
          <a:prstGeom prst="rect">
            <a:avLst/>
          </a:prstGeom>
          <a:noFill/>
        </p:spPr>
        <p:txBody>
          <a:bodyPr wrap="none" rtlCol="0">
            <a:spAutoFit/>
          </a:bodyPr>
          <a:lstStyle/>
          <a:p>
            <a:r>
              <a:rPr lang="en-US" dirty="0" smtClean="0">
                <a:solidFill>
                  <a:srgbClr val="006CA9"/>
                </a:solidFill>
                <a:latin typeface="Fira Sans" panose="02010600030101010101" charset="0"/>
              </a:rPr>
              <a:t>Legend:</a:t>
            </a:r>
            <a:endParaRPr lang="en-AU" dirty="0">
              <a:solidFill>
                <a:srgbClr val="006CA9"/>
              </a:solidFill>
              <a:latin typeface="Fira Sans" panose="02010600030101010101" charset="0"/>
            </a:endParaRPr>
          </a:p>
        </p:txBody>
      </p:sp>
      <p:sp>
        <p:nvSpPr>
          <p:cNvPr id="36" name="TextBox 35"/>
          <p:cNvSpPr txBox="1"/>
          <p:nvPr/>
        </p:nvSpPr>
        <p:spPr>
          <a:xfrm>
            <a:off x="659721" y="5937969"/>
            <a:ext cx="4666662" cy="369332"/>
          </a:xfrm>
          <a:prstGeom prst="rect">
            <a:avLst/>
          </a:prstGeom>
          <a:noFill/>
        </p:spPr>
        <p:txBody>
          <a:bodyPr wrap="none" rtlCol="0">
            <a:spAutoFit/>
          </a:bodyPr>
          <a:lstStyle/>
          <a:p>
            <a:r>
              <a:rPr lang="en-AU" dirty="0" smtClean="0">
                <a:solidFill>
                  <a:srgbClr val="006CA9"/>
                </a:solidFill>
                <a:latin typeface="Fira Sans" panose="02010600030101010101" charset="0"/>
              </a:rPr>
              <a:t>FOFB &amp; </a:t>
            </a:r>
            <a:r>
              <a:rPr lang="en-AU" dirty="0" smtClean="0">
                <a:solidFill>
                  <a:schemeClr val="accent6">
                    <a:lumMod val="60000"/>
                    <a:lumOff val="40000"/>
                  </a:schemeClr>
                </a:solidFill>
                <a:latin typeface="Fira Sans" panose="02010600030101010101" charset="0"/>
              </a:rPr>
              <a:t>EOD</a:t>
            </a:r>
            <a:r>
              <a:rPr lang="en-AU" dirty="0" smtClean="0">
                <a:solidFill>
                  <a:srgbClr val="006CA9"/>
                </a:solidFill>
                <a:latin typeface="Fira Sans" panose="02010600030101010101" charset="0"/>
              </a:rPr>
              <a:t> shared devices and data flows</a:t>
            </a:r>
            <a:endParaRPr lang="en-AU" dirty="0">
              <a:solidFill>
                <a:srgbClr val="006CA9"/>
              </a:solidFill>
              <a:latin typeface="Fira Sans" panose="02010600030101010101" charset="0"/>
            </a:endParaRPr>
          </a:p>
        </p:txBody>
      </p:sp>
      <p:sp>
        <p:nvSpPr>
          <p:cNvPr id="37" name="Rectangle 36"/>
          <p:cNvSpPr/>
          <p:nvPr/>
        </p:nvSpPr>
        <p:spPr>
          <a:xfrm>
            <a:off x="743990" y="5702560"/>
            <a:ext cx="1323802" cy="216000"/>
          </a:xfrm>
          <a:prstGeom prst="rect">
            <a:avLst/>
          </a:prstGeom>
          <a:solidFill>
            <a:srgbClr val="006CA9"/>
          </a:solidFill>
          <a:ln>
            <a:solidFill>
              <a:srgbClr val="006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Fira Sans" panose="02010600030101010101" charset="0"/>
            </a:endParaRPr>
          </a:p>
        </p:txBody>
      </p:sp>
      <p:sp>
        <p:nvSpPr>
          <p:cNvPr id="45" name="TextBox 44"/>
          <p:cNvSpPr txBox="1"/>
          <p:nvPr/>
        </p:nvSpPr>
        <p:spPr>
          <a:xfrm>
            <a:off x="659721" y="5340472"/>
            <a:ext cx="3163045" cy="369332"/>
          </a:xfrm>
          <a:prstGeom prst="rect">
            <a:avLst/>
          </a:prstGeom>
          <a:noFill/>
        </p:spPr>
        <p:txBody>
          <a:bodyPr wrap="none" rtlCol="0">
            <a:spAutoFit/>
          </a:bodyPr>
          <a:lstStyle/>
          <a:p>
            <a:r>
              <a:rPr lang="en-AU" dirty="0" smtClean="0">
                <a:solidFill>
                  <a:srgbClr val="006CA9"/>
                </a:solidFill>
                <a:latin typeface="Fira Sans" panose="02010600030101010101" charset="0"/>
              </a:rPr>
              <a:t>FOFB devices and data flows</a:t>
            </a:r>
            <a:endParaRPr lang="en-AU" dirty="0">
              <a:solidFill>
                <a:srgbClr val="006CA9"/>
              </a:solidFill>
              <a:latin typeface="Fira Sans" panose="02010600030101010101" charset="0"/>
            </a:endParaRPr>
          </a:p>
        </p:txBody>
      </p:sp>
      <p:cxnSp>
        <p:nvCxnSpPr>
          <p:cNvPr id="53" name="Straight Arrow Connector 52"/>
          <p:cNvCxnSpPr/>
          <p:nvPr/>
        </p:nvCxnSpPr>
        <p:spPr>
          <a:xfrm flipH="1">
            <a:off x="9798624" y="4323005"/>
            <a:ext cx="1" cy="247824"/>
          </a:xfrm>
          <a:prstGeom prst="straightConnector1">
            <a:avLst/>
          </a:prstGeom>
          <a:ln w="28575">
            <a:solidFill>
              <a:schemeClr val="accent6">
                <a:alpha val="70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38" name="Flowchart: Manual Input 37"/>
          <p:cNvSpPr/>
          <p:nvPr/>
        </p:nvSpPr>
        <p:spPr>
          <a:xfrm>
            <a:off x="9022938" y="3140814"/>
            <a:ext cx="1555005" cy="1190619"/>
          </a:xfrm>
          <a:prstGeom prst="flowChartManualInput">
            <a:avLst/>
          </a:prstGeom>
          <a:solidFill>
            <a:schemeClr val="accent6">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9353274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9569" y="332508"/>
            <a:ext cx="9136855" cy="967222"/>
          </a:xfrm>
        </p:spPr>
        <p:txBody>
          <a:bodyPr/>
          <a:lstStyle/>
          <a:p>
            <a:r>
              <a:rPr lang="en-US" dirty="0" smtClean="0"/>
              <a:t>Project Hardware &amp; Software</a:t>
            </a:r>
            <a:endParaRPr lang="en-AU" sz="3600" dirty="0">
              <a:latin typeface="Fira Sans Light" panose="02010600030101010101" charset="0"/>
            </a:endParaRPr>
          </a:p>
        </p:txBody>
      </p:sp>
      <p:pic>
        <p:nvPicPr>
          <p:cNvPr id="6" name="Picture 5"/>
          <p:cNvPicPr>
            <a:picLocks noChangeAspect="1"/>
          </p:cNvPicPr>
          <p:nvPr/>
        </p:nvPicPr>
        <p:blipFill rotWithShape="1">
          <a:blip r:embed="rId3"/>
          <a:srcRect t="7655"/>
          <a:stretch/>
        </p:blipFill>
        <p:spPr>
          <a:xfrm>
            <a:off x="7427696" y="2452902"/>
            <a:ext cx="4627350" cy="3255911"/>
          </a:xfrm>
          <a:prstGeom prst="rect">
            <a:avLst/>
          </a:prstGeom>
        </p:spPr>
      </p:pic>
      <p:grpSp>
        <p:nvGrpSpPr>
          <p:cNvPr id="14" name="Group 13"/>
          <p:cNvGrpSpPr/>
          <p:nvPr/>
        </p:nvGrpSpPr>
        <p:grpSpPr>
          <a:xfrm>
            <a:off x="1165575" y="17205213"/>
            <a:ext cx="10680797" cy="6919901"/>
            <a:chOff x="1165177" y="18395023"/>
            <a:chExt cx="10680797" cy="6919901"/>
          </a:xfrm>
        </p:grpSpPr>
        <p:pic>
          <p:nvPicPr>
            <p:cNvPr id="15" name="Picture 14"/>
            <p:cNvPicPr>
              <a:picLocks noChangeAspect="1"/>
            </p:cNvPicPr>
            <p:nvPr/>
          </p:nvPicPr>
          <p:blipFill rotWithShape="1">
            <a:blip r:embed="rId4"/>
            <a:srcRect b="3097"/>
            <a:stretch/>
          </p:blipFill>
          <p:spPr bwMode="auto">
            <a:xfrm>
              <a:off x="1165177" y="19439945"/>
              <a:ext cx="7595363" cy="5874979"/>
            </a:xfrm>
            <a:prstGeom prst="rect">
              <a:avLst/>
            </a:prstGeom>
            <a:ln>
              <a:noFill/>
            </a:ln>
            <a:extLst>
              <a:ext uri="{53640926-AAD7-44D8-BBD7-CCE9431645EC}">
                <a14:shadowObscured xmlns:a14="http://schemas.microsoft.com/office/drawing/2010/main"/>
              </a:ext>
            </a:extLst>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b="12729"/>
            <a:stretch/>
          </p:blipFill>
          <p:spPr bwMode="auto">
            <a:xfrm>
              <a:off x="7391798" y="18470830"/>
              <a:ext cx="4454175" cy="3052512"/>
            </a:xfrm>
            <a:prstGeom prst="rect">
              <a:avLst/>
            </a:prstGeom>
            <a:noFill/>
            <a:ln>
              <a:noFill/>
            </a:ln>
            <a:extLst>
              <a:ext uri="{53640926-AAD7-44D8-BBD7-CCE9431645EC}">
                <a14:shadowObscured xmlns:a14="http://schemas.microsoft.com/office/drawing/2010/main"/>
              </a:ext>
            </a:extLst>
          </p:spPr>
        </p:pic>
        <p:cxnSp>
          <p:nvCxnSpPr>
            <p:cNvPr id="17" name="Straight Connector 16"/>
            <p:cNvCxnSpPr/>
            <p:nvPr/>
          </p:nvCxnSpPr>
          <p:spPr>
            <a:xfrm flipH="1">
              <a:off x="5880100" y="21142342"/>
              <a:ext cx="1511699" cy="1350115"/>
            </a:xfrm>
            <a:prstGeom prst="line">
              <a:avLst/>
            </a:prstGeom>
            <a:ln w="76200">
              <a:solidFill>
                <a:schemeClr val="bg1"/>
              </a:solidFill>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18" name="Rectangle 17"/>
            <p:cNvSpPr/>
            <p:nvPr/>
          </p:nvSpPr>
          <p:spPr>
            <a:xfrm>
              <a:off x="9025969" y="21686611"/>
              <a:ext cx="2820004" cy="954107"/>
            </a:xfrm>
            <a:prstGeom prst="rect">
              <a:avLst/>
            </a:prstGeom>
          </p:spPr>
          <p:txBody>
            <a:bodyPr wrap="square">
              <a:spAutoFit/>
            </a:bodyPr>
            <a:lstStyle/>
            <a:p>
              <a:pPr algn="r"/>
              <a:r>
                <a:rPr lang="en-AU" sz="2800" dirty="0" err="1" smtClean="0">
                  <a:latin typeface="Calibri" panose="020F0502020204030204" pitchFamily="34" charset="0"/>
                  <a:ea typeface="DengXian"/>
                  <a:cs typeface="Times New Roman" panose="02020603050405020304" pitchFamily="18" charset="0"/>
                </a:rPr>
                <a:t>Trenz</a:t>
              </a:r>
              <a:r>
                <a:rPr lang="en-AU" sz="2800" dirty="0" smtClean="0">
                  <a:latin typeface="Calibri" panose="020F0502020204030204" pitchFamily="34" charset="0"/>
                  <a:ea typeface="DengXian"/>
                  <a:cs typeface="Times New Roman" panose="02020603050405020304" pitchFamily="18" charset="0"/>
                </a:rPr>
                <a:t> </a:t>
              </a:r>
              <a:r>
                <a:rPr lang="en-AU" sz="2800" dirty="0">
                  <a:latin typeface="Calibri" panose="020F0502020204030204" pitchFamily="34" charset="0"/>
                  <a:ea typeface="DengXian"/>
                  <a:cs typeface="Times New Roman" panose="02020603050405020304" pitchFamily="18" charset="0"/>
                </a:rPr>
                <a:t>TE0808 FPGA module</a:t>
              </a:r>
              <a:endParaRPr lang="en-AU" sz="2800" dirty="0"/>
            </a:p>
          </p:txBody>
        </p:sp>
        <p:sp>
          <p:nvSpPr>
            <p:cNvPr id="19" name="Rectangle 18"/>
            <p:cNvSpPr/>
            <p:nvPr/>
          </p:nvSpPr>
          <p:spPr>
            <a:xfrm>
              <a:off x="8821318" y="23333906"/>
              <a:ext cx="3024656" cy="1384995"/>
            </a:xfrm>
            <a:prstGeom prst="rect">
              <a:avLst/>
            </a:prstGeom>
          </p:spPr>
          <p:txBody>
            <a:bodyPr wrap="square">
              <a:spAutoFit/>
            </a:bodyPr>
            <a:lstStyle/>
            <a:p>
              <a:r>
                <a:rPr lang="en-AU" sz="2800" dirty="0">
                  <a:latin typeface="Calibri" panose="020F0502020204030204" pitchFamily="34" charset="0"/>
                  <a:ea typeface="DengXian"/>
                  <a:cs typeface="Times New Roman" panose="02020603050405020304" pitchFamily="18" charset="0"/>
                </a:rPr>
                <a:t>FOFB+EOD processor unit prototype</a:t>
              </a:r>
              <a:endParaRPr lang="en-AU" sz="2800" dirty="0"/>
            </a:p>
          </p:txBody>
        </p:sp>
        <p:sp>
          <p:nvSpPr>
            <p:cNvPr id="20" name="Rectangle 19"/>
            <p:cNvSpPr/>
            <p:nvPr/>
          </p:nvSpPr>
          <p:spPr>
            <a:xfrm>
              <a:off x="1291521" y="18395023"/>
              <a:ext cx="5834847" cy="954107"/>
            </a:xfrm>
            <a:prstGeom prst="rect">
              <a:avLst/>
            </a:prstGeom>
          </p:spPr>
          <p:txBody>
            <a:bodyPr wrap="square">
              <a:spAutoFit/>
            </a:bodyPr>
            <a:lstStyle/>
            <a:p>
              <a:r>
                <a:rPr lang="en-AU" sz="2800" dirty="0" smtClean="0">
                  <a:latin typeface="Calibri" panose="020F0502020204030204" pitchFamily="34" charset="0"/>
                  <a:ea typeface="DengXian"/>
                  <a:cs typeface="Times New Roman" panose="02020603050405020304" pitchFamily="18" charset="0"/>
                </a:rPr>
                <a:t>Optical transmitter daughter board (power supply communication)</a:t>
              </a:r>
              <a:endParaRPr lang="en-AU" sz="2800" dirty="0"/>
            </a:p>
          </p:txBody>
        </p:sp>
        <p:cxnSp>
          <p:nvCxnSpPr>
            <p:cNvPr id="21" name="Straight Connector 20"/>
            <p:cNvCxnSpPr/>
            <p:nvPr/>
          </p:nvCxnSpPr>
          <p:spPr>
            <a:xfrm>
              <a:off x="3657600" y="19439945"/>
              <a:ext cx="391886" cy="1394494"/>
            </a:xfrm>
            <a:prstGeom prst="line">
              <a:avLst/>
            </a:prstGeom>
            <a:ln w="76200">
              <a:solidFill>
                <a:schemeClr val="bg1"/>
              </a:solidFill>
              <a:headEnd type="none" w="med" len="med"/>
              <a:tailEnd type="triangle" w="med" len="med"/>
            </a:ln>
          </p:spPr>
          <p:style>
            <a:lnRef idx="3">
              <a:schemeClr val="accent6"/>
            </a:lnRef>
            <a:fillRef idx="0">
              <a:schemeClr val="accent6"/>
            </a:fillRef>
            <a:effectRef idx="2">
              <a:schemeClr val="accent6"/>
            </a:effectRef>
            <a:fontRef idx="minor">
              <a:schemeClr val="tx1"/>
            </a:fontRef>
          </p:style>
        </p:cxnSp>
      </p:grpSp>
      <p:pic>
        <p:nvPicPr>
          <p:cNvPr id="5" name="Picture 4"/>
          <p:cNvPicPr>
            <a:picLocks noChangeAspect="1"/>
          </p:cNvPicPr>
          <p:nvPr/>
        </p:nvPicPr>
        <p:blipFill>
          <a:blip r:embed="rId6"/>
          <a:stretch>
            <a:fillRect/>
          </a:stretch>
        </p:blipFill>
        <p:spPr>
          <a:xfrm>
            <a:off x="473155" y="1729437"/>
            <a:ext cx="6951485" cy="4446620"/>
          </a:xfrm>
          <a:prstGeom prst="rect">
            <a:avLst/>
          </a:prstGeom>
        </p:spPr>
      </p:pic>
    </p:spTree>
    <p:extLst>
      <p:ext uri="{BB962C8B-B14F-4D97-AF65-F5344CB8AC3E}">
        <p14:creationId xmlns:p14="http://schemas.microsoft.com/office/powerpoint/2010/main" val="41124772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9569" y="332508"/>
            <a:ext cx="9136855" cy="967222"/>
          </a:xfrm>
        </p:spPr>
        <p:txBody>
          <a:bodyPr/>
          <a:lstStyle/>
          <a:p>
            <a:r>
              <a:rPr lang="en-US" dirty="0" smtClean="0"/>
              <a:t>System Performance</a:t>
            </a:r>
            <a:endParaRPr lang="en-AU" sz="3600" dirty="0">
              <a:latin typeface="Fira Sans Light" panose="02010600030101010101" charset="0"/>
            </a:endParaRPr>
          </a:p>
        </p:txBody>
      </p:sp>
      <p:grpSp>
        <p:nvGrpSpPr>
          <p:cNvPr id="14" name="Group 13"/>
          <p:cNvGrpSpPr/>
          <p:nvPr/>
        </p:nvGrpSpPr>
        <p:grpSpPr>
          <a:xfrm>
            <a:off x="1165575" y="17205213"/>
            <a:ext cx="10680797" cy="6919901"/>
            <a:chOff x="1165177" y="18395023"/>
            <a:chExt cx="10680797" cy="6919901"/>
          </a:xfrm>
        </p:grpSpPr>
        <p:pic>
          <p:nvPicPr>
            <p:cNvPr id="15" name="Picture 14"/>
            <p:cNvPicPr>
              <a:picLocks noChangeAspect="1"/>
            </p:cNvPicPr>
            <p:nvPr/>
          </p:nvPicPr>
          <p:blipFill rotWithShape="1">
            <a:blip r:embed="rId3"/>
            <a:srcRect b="3097"/>
            <a:stretch/>
          </p:blipFill>
          <p:spPr bwMode="auto">
            <a:xfrm>
              <a:off x="1165177" y="19439945"/>
              <a:ext cx="7595363" cy="5874979"/>
            </a:xfrm>
            <a:prstGeom prst="rect">
              <a:avLst/>
            </a:prstGeom>
            <a:ln>
              <a:noFill/>
            </a:ln>
            <a:extLst>
              <a:ext uri="{53640926-AAD7-44D8-BBD7-CCE9431645EC}">
                <a14:shadowObscured xmlns:a14="http://schemas.microsoft.com/office/drawing/2010/main"/>
              </a:ext>
            </a:extLst>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b="12729"/>
            <a:stretch/>
          </p:blipFill>
          <p:spPr bwMode="auto">
            <a:xfrm>
              <a:off x="7391798" y="18470830"/>
              <a:ext cx="4454175" cy="3052512"/>
            </a:xfrm>
            <a:prstGeom prst="rect">
              <a:avLst/>
            </a:prstGeom>
            <a:noFill/>
            <a:ln>
              <a:noFill/>
            </a:ln>
            <a:extLst>
              <a:ext uri="{53640926-AAD7-44D8-BBD7-CCE9431645EC}">
                <a14:shadowObscured xmlns:a14="http://schemas.microsoft.com/office/drawing/2010/main"/>
              </a:ext>
            </a:extLst>
          </p:spPr>
        </p:pic>
        <p:cxnSp>
          <p:nvCxnSpPr>
            <p:cNvPr id="17" name="Straight Connector 16"/>
            <p:cNvCxnSpPr/>
            <p:nvPr/>
          </p:nvCxnSpPr>
          <p:spPr>
            <a:xfrm flipH="1">
              <a:off x="5880100" y="21142342"/>
              <a:ext cx="1511699" cy="1350115"/>
            </a:xfrm>
            <a:prstGeom prst="line">
              <a:avLst/>
            </a:prstGeom>
            <a:ln w="76200">
              <a:solidFill>
                <a:schemeClr val="bg1"/>
              </a:solidFill>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18" name="Rectangle 17"/>
            <p:cNvSpPr/>
            <p:nvPr/>
          </p:nvSpPr>
          <p:spPr>
            <a:xfrm>
              <a:off x="9025969" y="21686611"/>
              <a:ext cx="2820004" cy="954107"/>
            </a:xfrm>
            <a:prstGeom prst="rect">
              <a:avLst/>
            </a:prstGeom>
          </p:spPr>
          <p:txBody>
            <a:bodyPr wrap="square">
              <a:spAutoFit/>
            </a:bodyPr>
            <a:lstStyle/>
            <a:p>
              <a:pPr algn="r"/>
              <a:r>
                <a:rPr lang="en-AU" sz="2800" dirty="0" err="1" smtClean="0">
                  <a:latin typeface="Calibri" panose="020F0502020204030204" pitchFamily="34" charset="0"/>
                  <a:ea typeface="DengXian"/>
                  <a:cs typeface="Times New Roman" panose="02020603050405020304" pitchFamily="18" charset="0"/>
                </a:rPr>
                <a:t>Trenz</a:t>
              </a:r>
              <a:r>
                <a:rPr lang="en-AU" sz="2800" dirty="0" smtClean="0">
                  <a:latin typeface="Calibri" panose="020F0502020204030204" pitchFamily="34" charset="0"/>
                  <a:ea typeface="DengXian"/>
                  <a:cs typeface="Times New Roman" panose="02020603050405020304" pitchFamily="18" charset="0"/>
                </a:rPr>
                <a:t> </a:t>
              </a:r>
              <a:r>
                <a:rPr lang="en-AU" sz="2800" dirty="0">
                  <a:latin typeface="Calibri" panose="020F0502020204030204" pitchFamily="34" charset="0"/>
                  <a:ea typeface="DengXian"/>
                  <a:cs typeface="Times New Roman" panose="02020603050405020304" pitchFamily="18" charset="0"/>
                </a:rPr>
                <a:t>TE0808 FPGA module</a:t>
              </a:r>
              <a:endParaRPr lang="en-AU" sz="2800" dirty="0"/>
            </a:p>
          </p:txBody>
        </p:sp>
        <p:sp>
          <p:nvSpPr>
            <p:cNvPr id="19" name="Rectangle 18"/>
            <p:cNvSpPr/>
            <p:nvPr/>
          </p:nvSpPr>
          <p:spPr>
            <a:xfrm>
              <a:off x="8821318" y="23333906"/>
              <a:ext cx="3024656" cy="1384995"/>
            </a:xfrm>
            <a:prstGeom prst="rect">
              <a:avLst/>
            </a:prstGeom>
          </p:spPr>
          <p:txBody>
            <a:bodyPr wrap="square">
              <a:spAutoFit/>
            </a:bodyPr>
            <a:lstStyle/>
            <a:p>
              <a:r>
                <a:rPr lang="en-AU" sz="2800" dirty="0">
                  <a:latin typeface="Calibri" panose="020F0502020204030204" pitchFamily="34" charset="0"/>
                  <a:ea typeface="DengXian"/>
                  <a:cs typeface="Times New Roman" panose="02020603050405020304" pitchFamily="18" charset="0"/>
                </a:rPr>
                <a:t>FOFB+EOD processor unit prototype</a:t>
              </a:r>
              <a:endParaRPr lang="en-AU" sz="2800" dirty="0"/>
            </a:p>
          </p:txBody>
        </p:sp>
        <p:sp>
          <p:nvSpPr>
            <p:cNvPr id="20" name="Rectangle 19"/>
            <p:cNvSpPr/>
            <p:nvPr/>
          </p:nvSpPr>
          <p:spPr>
            <a:xfrm>
              <a:off x="1291521" y="18395023"/>
              <a:ext cx="5834847" cy="954107"/>
            </a:xfrm>
            <a:prstGeom prst="rect">
              <a:avLst/>
            </a:prstGeom>
          </p:spPr>
          <p:txBody>
            <a:bodyPr wrap="square">
              <a:spAutoFit/>
            </a:bodyPr>
            <a:lstStyle/>
            <a:p>
              <a:r>
                <a:rPr lang="en-AU" sz="2800" dirty="0" smtClean="0">
                  <a:latin typeface="Calibri" panose="020F0502020204030204" pitchFamily="34" charset="0"/>
                  <a:ea typeface="DengXian"/>
                  <a:cs typeface="Times New Roman" panose="02020603050405020304" pitchFamily="18" charset="0"/>
                </a:rPr>
                <a:t>Optical transmitter daughter board (power supply communication)</a:t>
              </a:r>
              <a:endParaRPr lang="en-AU" sz="2800" dirty="0"/>
            </a:p>
          </p:txBody>
        </p:sp>
        <p:cxnSp>
          <p:nvCxnSpPr>
            <p:cNvPr id="21" name="Straight Connector 20"/>
            <p:cNvCxnSpPr/>
            <p:nvPr/>
          </p:nvCxnSpPr>
          <p:spPr>
            <a:xfrm>
              <a:off x="3657600" y="19439945"/>
              <a:ext cx="391886" cy="1394494"/>
            </a:xfrm>
            <a:prstGeom prst="line">
              <a:avLst/>
            </a:prstGeom>
            <a:ln w="76200">
              <a:solidFill>
                <a:schemeClr val="bg1"/>
              </a:solidFill>
              <a:headEnd type="none" w="med" len="med"/>
              <a:tailEnd type="triangle" w="med" len="med"/>
            </a:ln>
          </p:spPr>
          <p:style>
            <a:lnRef idx="3">
              <a:schemeClr val="accent6"/>
            </a:lnRef>
            <a:fillRef idx="0">
              <a:schemeClr val="accent6"/>
            </a:fillRef>
            <a:effectRef idx="2">
              <a:schemeClr val="accent6"/>
            </a:effectRef>
            <a:fontRef idx="minor">
              <a:schemeClr val="tx1"/>
            </a:fontRef>
          </p:style>
        </p:cxnSp>
      </p:grpSp>
      <p:graphicFrame>
        <p:nvGraphicFramePr>
          <p:cNvPr id="2" name="Table 1"/>
          <p:cNvGraphicFramePr>
            <a:graphicFrameLocks noGrp="1"/>
          </p:cNvGraphicFramePr>
          <p:nvPr>
            <p:extLst>
              <p:ext uri="{D42A27DB-BD31-4B8C-83A1-F6EECF244321}">
                <p14:modId xmlns:p14="http://schemas.microsoft.com/office/powerpoint/2010/main" val="293393389"/>
              </p:ext>
            </p:extLst>
          </p:nvPr>
        </p:nvGraphicFramePr>
        <p:xfrm>
          <a:off x="1034474" y="2341566"/>
          <a:ext cx="10104580" cy="3337560"/>
        </p:xfrm>
        <a:graphic>
          <a:graphicData uri="http://schemas.openxmlformats.org/drawingml/2006/table">
            <a:tbl>
              <a:tblPr firstRow="1" bandRow="1">
                <a:tableStyleId>{5C22544A-7EE6-4342-B048-85BDC9FD1C3A}</a:tableStyleId>
              </a:tblPr>
              <a:tblGrid>
                <a:gridCol w="3482108">
                  <a:extLst>
                    <a:ext uri="{9D8B030D-6E8A-4147-A177-3AD203B41FA5}">
                      <a16:colId xmlns:a16="http://schemas.microsoft.com/office/drawing/2014/main" val="238747314"/>
                    </a:ext>
                  </a:extLst>
                </a:gridCol>
                <a:gridCol w="1902691">
                  <a:extLst>
                    <a:ext uri="{9D8B030D-6E8A-4147-A177-3AD203B41FA5}">
                      <a16:colId xmlns:a16="http://schemas.microsoft.com/office/drawing/2014/main" val="3590829834"/>
                    </a:ext>
                  </a:extLst>
                </a:gridCol>
                <a:gridCol w="1778979">
                  <a:extLst>
                    <a:ext uri="{9D8B030D-6E8A-4147-A177-3AD203B41FA5}">
                      <a16:colId xmlns:a16="http://schemas.microsoft.com/office/drawing/2014/main" val="465930180"/>
                    </a:ext>
                  </a:extLst>
                </a:gridCol>
                <a:gridCol w="2940802">
                  <a:extLst>
                    <a:ext uri="{9D8B030D-6E8A-4147-A177-3AD203B41FA5}">
                      <a16:colId xmlns:a16="http://schemas.microsoft.com/office/drawing/2014/main" val="3509595794"/>
                    </a:ext>
                  </a:extLst>
                </a:gridCol>
              </a:tblGrid>
              <a:tr h="370840">
                <a:tc>
                  <a:txBody>
                    <a:bodyPr/>
                    <a:lstStyle/>
                    <a:p>
                      <a:r>
                        <a:rPr lang="en-AU" dirty="0" smtClean="0">
                          <a:latin typeface="Fira Sans" panose="020B0604020202020204" charset="0"/>
                        </a:rPr>
                        <a:t>Parameter</a:t>
                      </a:r>
                      <a:endParaRPr lang="en-AU" dirty="0">
                        <a:latin typeface="Fira Sans" panose="020B0604020202020204" charset="0"/>
                      </a:endParaRPr>
                    </a:p>
                  </a:txBody>
                  <a:tcPr>
                    <a:lnR w="12700" cap="flat" cmpd="sng" algn="ctr">
                      <a:solidFill>
                        <a:schemeClr val="tx1"/>
                      </a:solidFill>
                      <a:prstDash val="solid"/>
                      <a:round/>
                      <a:headEnd type="none" w="med" len="med"/>
                      <a:tailEnd type="none" w="med" len="med"/>
                    </a:lnR>
                  </a:tcPr>
                </a:tc>
                <a:tc>
                  <a:txBody>
                    <a:bodyPr/>
                    <a:lstStyle/>
                    <a:p>
                      <a:r>
                        <a:rPr lang="en-AU" dirty="0" smtClean="0">
                          <a:latin typeface="Fira Sans" panose="020B0604020202020204" charset="0"/>
                        </a:rPr>
                        <a:t>Min</a:t>
                      </a:r>
                      <a:endParaRPr lang="en-AU" dirty="0">
                        <a:latin typeface="Fira Sans" panose="020B0604020202020204" charset="0"/>
                      </a:endParaRPr>
                    </a:p>
                  </a:txBody>
                  <a:tcPr>
                    <a:lnL w="12700" cap="flat" cmpd="sng" algn="ctr">
                      <a:solidFill>
                        <a:schemeClr val="tx1"/>
                      </a:solidFill>
                      <a:prstDash val="solid"/>
                      <a:round/>
                      <a:headEnd type="none" w="med" len="med"/>
                      <a:tailEnd type="none" w="med" len="med"/>
                    </a:lnL>
                  </a:tcPr>
                </a:tc>
                <a:tc>
                  <a:txBody>
                    <a:bodyPr/>
                    <a:lstStyle/>
                    <a:p>
                      <a:r>
                        <a:rPr lang="en-AU" dirty="0" smtClean="0">
                          <a:latin typeface="Fira Sans" panose="020B0604020202020204" charset="0"/>
                        </a:rPr>
                        <a:t>Max</a:t>
                      </a:r>
                      <a:endParaRPr lang="en-AU" dirty="0">
                        <a:latin typeface="Fira Sans" panose="020B0604020202020204" charset="0"/>
                      </a:endParaRPr>
                    </a:p>
                  </a:txBody>
                  <a:tcPr/>
                </a:tc>
                <a:tc>
                  <a:txBody>
                    <a:bodyPr/>
                    <a:lstStyle/>
                    <a:p>
                      <a:r>
                        <a:rPr lang="en-AU" dirty="0" smtClean="0">
                          <a:latin typeface="Fira Sans" panose="020B0604020202020204" charset="0"/>
                        </a:rPr>
                        <a:t>Resolution</a:t>
                      </a:r>
                      <a:endParaRPr lang="en-AU" dirty="0">
                        <a:latin typeface="Fira Sans" panose="020B0604020202020204" charset="0"/>
                      </a:endParaRPr>
                    </a:p>
                  </a:txBody>
                  <a:tcPr/>
                </a:tc>
                <a:extLst>
                  <a:ext uri="{0D108BD9-81ED-4DB2-BD59-A6C34878D82A}">
                    <a16:rowId xmlns:a16="http://schemas.microsoft.com/office/drawing/2014/main" val="1479646046"/>
                  </a:ext>
                </a:extLst>
              </a:tr>
              <a:tr h="370840">
                <a:tc>
                  <a:txBody>
                    <a:bodyPr/>
                    <a:lstStyle/>
                    <a:p>
                      <a:r>
                        <a:rPr lang="en-AU" dirty="0" smtClean="0">
                          <a:latin typeface="Fira Sans" panose="020B0604020202020204" charset="0"/>
                        </a:rPr>
                        <a:t>Amplitude</a:t>
                      </a:r>
                      <a:endParaRPr lang="en-AU" dirty="0">
                        <a:latin typeface="Fira Sans" panose="020B0604020202020204" charset="0"/>
                      </a:endParaRPr>
                    </a:p>
                  </a:txBody>
                  <a:tcPr>
                    <a:lnR w="12700" cap="flat" cmpd="sng" algn="ctr">
                      <a:solidFill>
                        <a:schemeClr val="tx1"/>
                      </a:solidFill>
                      <a:prstDash val="solid"/>
                      <a:round/>
                      <a:headEnd type="none" w="med" len="med"/>
                      <a:tailEnd type="none" w="med" len="med"/>
                    </a:lnR>
                  </a:tcPr>
                </a:tc>
                <a:tc>
                  <a:txBody>
                    <a:bodyPr/>
                    <a:lstStyle/>
                    <a:p>
                      <a:r>
                        <a:rPr lang="en-AU" dirty="0" smtClean="0">
                          <a:latin typeface="Fira Sans" panose="020B0604020202020204" charset="0"/>
                        </a:rPr>
                        <a:t>0.5 mA</a:t>
                      </a:r>
                      <a:endParaRPr lang="en-AU" dirty="0">
                        <a:latin typeface="Fira Sans" panose="020B0604020202020204" charset="0"/>
                      </a:endParaRPr>
                    </a:p>
                  </a:txBody>
                  <a:tcPr>
                    <a:lnL w="12700" cap="flat" cmpd="sng" algn="ctr">
                      <a:solidFill>
                        <a:schemeClr val="tx1"/>
                      </a:solidFill>
                      <a:prstDash val="solid"/>
                      <a:round/>
                      <a:headEnd type="none" w="med" len="med"/>
                      <a:tailEnd type="none" w="med" len="med"/>
                    </a:lnL>
                  </a:tcPr>
                </a:tc>
                <a:tc>
                  <a:txBody>
                    <a:bodyPr/>
                    <a:lstStyle/>
                    <a:p>
                      <a:r>
                        <a:rPr lang="en-AU" dirty="0" smtClean="0">
                          <a:latin typeface="Fira Sans" panose="020B0604020202020204" charset="0"/>
                        </a:rPr>
                        <a:t>1.0 A</a:t>
                      </a:r>
                      <a:endParaRPr lang="en-AU" dirty="0">
                        <a:latin typeface="Fira Sans" panose="020B0604020202020204" charset="0"/>
                      </a:endParaRPr>
                    </a:p>
                  </a:txBody>
                  <a:tcPr/>
                </a:tc>
                <a:tc>
                  <a:txBody>
                    <a:bodyPr/>
                    <a:lstStyle/>
                    <a:p>
                      <a:r>
                        <a:rPr lang="en-AU" dirty="0" smtClean="0">
                          <a:latin typeface="Fira Sans" panose="020B0604020202020204" charset="0"/>
                        </a:rPr>
                        <a:t>0.5 mA </a:t>
                      </a:r>
                      <a:r>
                        <a:rPr lang="en-AU" dirty="0" smtClean="0">
                          <a:latin typeface="Fira Sans" panose="020B0604020202020204" charset="0"/>
                        </a:rPr>
                        <a:t>(PSU resolution)</a:t>
                      </a:r>
                      <a:endParaRPr lang="en-AU" dirty="0">
                        <a:latin typeface="Fira Sans" panose="020B0604020202020204" charset="0"/>
                      </a:endParaRPr>
                    </a:p>
                  </a:txBody>
                  <a:tcPr/>
                </a:tc>
                <a:extLst>
                  <a:ext uri="{0D108BD9-81ED-4DB2-BD59-A6C34878D82A}">
                    <a16:rowId xmlns:a16="http://schemas.microsoft.com/office/drawing/2014/main" val="330466744"/>
                  </a:ext>
                </a:extLst>
              </a:tr>
              <a:tr h="370840">
                <a:tc>
                  <a:txBody>
                    <a:bodyPr/>
                    <a:lstStyle/>
                    <a:p>
                      <a:r>
                        <a:rPr lang="en-AU" dirty="0" smtClean="0">
                          <a:latin typeface="Fira Sans" panose="020B0604020202020204" charset="0"/>
                        </a:rPr>
                        <a:t>Noise Duration</a:t>
                      </a:r>
                      <a:endParaRPr lang="en-AU" dirty="0">
                        <a:latin typeface="Fira Sans" panose="020B0604020202020204" charset="0"/>
                      </a:endParaRPr>
                    </a:p>
                  </a:txBody>
                  <a:tcPr>
                    <a:lnR w="12700" cap="flat" cmpd="sng" algn="ctr">
                      <a:solidFill>
                        <a:schemeClr val="tx1"/>
                      </a:solidFill>
                      <a:prstDash val="solid"/>
                      <a:round/>
                      <a:headEnd type="none" w="med" len="med"/>
                      <a:tailEnd type="none" w="med" len="med"/>
                    </a:lnR>
                  </a:tcPr>
                </a:tc>
                <a:tc>
                  <a:txBody>
                    <a:bodyPr/>
                    <a:lstStyle/>
                    <a:p>
                      <a:r>
                        <a:rPr lang="en-AU" dirty="0" smtClean="0">
                          <a:latin typeface="Fira Sans" panose="020B0604020202020204" charset="0"/>
                        </a:rPr>
                        <a:t>0.1 s</a:t>
                      </a:r>
                      <a:endParaRPr lang="en-AU" dirty="0">
                        <a:latin typeface="Fira Sans" panose="020B0604020202020204" charset="0"/>
                      </a:endParaRPr>
                    </a:p>
                  </a:txBody>
                  <a:tcPr>
                    <a:lnL w="12700" cap="flat" cmpd="sng" algn="ctr">
                      <a:solidFill>
                        <a:schemeClr val="tx1"/>
                      </a:solidFill>
                      <a:prstDash val="solid"/>
                      <a:round/>
                      <a:headEnd type="none" w="med" len="med"/>
                      <a:tailEnd type="none" w="med" len="med"/>
                    </a:lnL>
                  </a:tcPr>
                </a:tc>
                <a:tc>
                  <a:txBody>
                    <a:bodyPr/>
                    <a:lstStyle/>
                    <a:p>
                      <a:r>
                        <a:rPr lang="en-AU" dirty="0" smtClean="0">
                          <a:latin typeface="Fira Sans" panose="020B0604020202020204" charset="0"/>
                        </a:rPr>
                        <a:t>10 s</a:t>
                      </a:r>
                      <a:endParaRPr lang="en-AU" dirty="0">
                        <a:latin typeface="Fira Sans" panose="020B0604020202020204" charset="0"/>
                      </a:endParaRPr>
                    </a:p>
                  </a:txBody>
                  <a:tcPr/>
                </a:tc>
                <a:tc>
                  <a:txBody>
                    <a:bodyPr/>
                    <a:lstStyle/>
                    <a:p>
                      <a:r>
                        <a:rPr lang="en-AU" dirty="0" smtClean="0">
                          <a:latin typeface="Fira Sans" panose="020B0604020202020204" charset="0"/>
                        </a:rPr>
                        <a:t>0.001 s</a:t>
                      </a:r>
                      <a:endParaRPr lang="en-AU" dirty="0">
                        <a:latin typeface="Fira Sans" panose="020B0604020202020204" charset="0"/>
                      </a:endParaRPr>
                    </a:p>
                  </a:txBody>
                  <a:tcPr/>
                </a:tc>
                <a:extLst>
                  <a:ext uri="{0D108BD9-81ED-4DB2-BD59-A6C34878D82A}">
                    <a16:rowId xmlns:a16="http://schemas.microsoft.com/office/drawing/2014/main" val="310087621"/>
                  </a:ext>
                </a:extLst>
              </a:tr>
              <a:tr h="370840">
                <a:tc>
                  <a:txBody>
                    <a:bodyPr/>
                    <a:lstStyle/>
                    <a:p>
                      <a:r>
                        <a:rPr lang="en-AU" dirty="0" smtClean="0">
                          <a:latin typeface="Fira Sans" panose="020B0604020202020204" charset="0"/>
                        </a:rPr>
                        <a:t>Sinusoidal Duration</a:t>
                      </a:r>
                      <a:endParaRPr lang="en-AU" dirty="0">
                        <a:latin typeface="Fira Sans" panose="020B0604020202020204" charset="0"/>
                      </a:endParaRPr>
                    </a:p>
                  </a:txBody>
                  <a:tcPr>
                    <a:lnR w="12700" cap="flat" cmpd="sng" algn="ctr">
                      <a:solidFill>
                        <a:schemeClr val="tx1"/>
                      </a:solidFill>
                      <a:prstDash val="solid"/>
                      <a:round/>
                      <a:headEnd type="none" w="med" len="med"/>
                      <a:tailEnd type="none" w="med" len="med"/>
                    </a:lnR>
                  </a:tcPr>
                </a:tc>
                <a:tc>
                  <a:txBody>
                    <a:bodyPr/>
                    <a:lstStyle/>
                    <a:p>
                      <a:r>
                        <a:rPr lang="en-AU" dirty="0" smtClean="0">
                          <a:latin typeface="Fira Sans" panose="020B0604020202020204" charset="0"/>
                        </a:rPr>
                        <a:t>0.1 s</a:t>
                      </a:r>
                      <a:endParaRPr lang="en-AU" dirty="0">
                        <a:latin typeface="Fira Sans" panose="020B0604020202020204" charset="0"/>
                      </a:endParaRPr>
                    </a:p>
                  </a:txBody>
                  <a:tcPr>
                    <a:lnL w="12700" cap="flat" cmpd="sng" algn="ctr">
                      <a:solidFill>
                        <a:schemeClr val="tx1"/>
                      </a:solidFill>
                      <a:prstDash val="solid"/>
                      <a:round/>
                      <a:headEnd type="none" w="med" len="med"/>
                      <a:tailEnd type="none" w="med" len="med"/>
                    </a:lnL>
                  </a:tcPr>
                </a:tc>
                <a:tc>
                  <a:txBody>
                    <a:bodyPr/>
                    <a:lstStyle/>
                    <a:p>
                      <a:r>
                        <a:rPr lang="en-AU" dirty="0" smtClean="0">
                          <a:latin typeface="Fira Sans" panose="020B0604020202020204" charset="0"/>
                        </a:rPr>
                        <a:t>10 s</a:t>
                      </a:r>
                      <a:endParaRPr lang="en-AU" dirty="0">
                        <a:latin typeface="Fira Sans" panose="020B0604020202020204" charset="0"/>
                      </a:endParaRPr>
                    </a:p>
                  </a:txBody>
                  <a:tcPr/>
                </a:tc>
                <a:tc>
                  <a:txBody>
                    <a:bodyPr/>
                    <a:lstStyle/>
                    <a:p>
                      <a:r>
                        <a:rPr lang="en-AU" dirty="0" smtClean="0">
                          <a:latin typeface="Fira Sans" panose="020B0604020202020204" charset="0"/>
                        </a:rPr>
                        <a:t>0.001 s</a:t>
                      </a:r>
                      <a:endParaRPr lang="en-AU" dirty="0">
                        <a:latin typeface="Fira Sans" panose="020B0604020202020204" charset="0"/>
                      </a:endParaRPr>
                    </a:p>
                  </a:txBody>
                  <a:tcPr/>
                </a:tc>
                <a:extLst>
                  <a:ext uri="{0D108BD9-81ED-4DB2-BD59-A6C34878D82A}">
                    <a16:rowId xmlns:a16="http://schemas.microsoft.com/office/drawing/2014/main" val="2286427951"/>
                  </a:ext>
                </a:extLst>
              </a:tr>
              <a:tr h="370840">
                <a:tc>
                  <a:txBody>
                    <a:bodyPr/>
                    <a:lstStyle/>
                    <a:p>
                      <a:r>
                        <a:rPr lang="en-AU" dirty="0" smtClean="0">
                          <a:latin typeface="Fira Sans" panose="020B0604020202020204" charset="0"/>
                        </a:rPr>
                        <a:t>Sinusoidal Amp Accuracy (</a:t>
                      </a:r>
                      <a:r>
                        <a:rPr lang="en-AU" dirty="0" err="1" smtClean="0">
                          <a:latin typeface="Fira Sans" panose="020B0604020202020204" charset="0"/>
                        </a:rPr>
                        <a:t>std</a:t>
                      </a:r>
                      <a:r>
                        <a:rPr lang="en-AU" dirty="0" smtClean="0">
                          <a:latin typeface="Fira Sans" panose="020B0604020202020204" charset="0"/>
                        </a:rPr>
                        <a:t>)</a:t>
                      </a:r>
                      <a:endParaRPr lang="en-AU" dirty="0">
                        <a:latin typeface="Fira Sans" panose="020B0604020202020204" charset="0"/>
                      </a:endParaRPr>
                    </a:p>
                  </a:txBody>
                  <a:tcPr>
                    <a:lnR w="12700" cap="flat" cmpd="sng" algn="ctr">
                      <a:solidFill>
                        <a:schemeClr val="tx1"/>
                      </a:solidFill>
                      <a:prstDash val="solid"/>
                      <a:round/>
                      <a:headEnd type="none" w="med" len="med"/>
                      <a:tailEnd type="none" w="med" len="med"/>
                    </a:lnR>
                  </a:tcPr>
                </a:tc>
                <a:tc>
                  <a:txBody>
                    <a:bodyPr/>
                    <a:lstStyle/>
                    <a:p>
                      <a:r>
                        <a:rPr lang="en-AU" dirty="0" smtClean="0">
                          <a:latin typeface="Fira Sans" panose="020B0604020202020204" charset="0"/>
                        </a:rPr>
                        <a:t>0.5%</a:t>
                      </a:r>
                      <a:endParaRPr lang="en-AU" dirty="0">
                        <a:latin typeface="Fira Sans" panose="020B0604020202020204" charset="0"/>
                      </a:endParaRPr>
                    </a:p>
                  </a:txBody>
                  <a:tcPr>
                    <a:lnL w="12700" cap="flat" cmpd="sng" algn="ctr">
                      <a:solidFill>
                        <a:schemeClr val="tx1"/>
                      </a:solidFill>
                      <a:prstDash val="solid"/>
                      <a:round/>
                      <a:headEnd type="none" w="med" len="med"/>
                      <a:tailEnd type="none" w="med" len="med"/>
                    </a:lnL>
                  </a:tcPr>
                </a:tc>
                <a:tc>
                  <a:txBody>
                    <a:bodyPr/>
                    <a:lstStyle/>
                    <a:p>
                      <a:r>
                        <a:rPr lang="en-AU" dirty="0" smtClean="0">
                          <a:latin typeface="Fira Sans" panose="020B0604020202020204" charset="0"/>
                        </a:rPr>
                        <a:t>-</a:t>
                      </a:r>
                      <a:endParaRPr lang="en-AU" dirty="0">
                        <a:latin typeface="Fira Sans" panose="020B0604020202020204" charset="0"/>
                      </a:endParaRPr>
                    </a:p>
                  </a:txBody>
                  <a:tcPr/>
                </a:tc>
                <a:tc>
                  <a:txBody>
                    <a:bodyPr/>
                    <a:lstStyle/>
                    <a:p>
                      <a:r>
                        <a:rPr lang="en-AU" dirty="0" smtClean="0">
                          <a:latin typeface="Fira Sans" panose="020B0604020202020204" charset="0"/>
                        </a:rPr>
                        <a:t>-</a:t>
                      </a:r>
                      <a:endParaRPr lang="en-AU" dirty="0">
                        <a:latin typeface="Fira Sans" panose="020B0604020202020204" charset="0"/>
                      </a:endParaRPr>
                    </a:p>
                  </a:txBody>
                  <a:tcPr/>
                </a:tc>
                <a:extLst>
                  <a:ext uri="{0D108BD9-81ED-4DB2-BD59-A6C34878D82A}">
                    <a16:rowId xmlns:a16="http://schemas.microsoft.com/office/drawing/2014/main" val="1325583694"/>
                  </a:ext>
                </a:extLst>
              </a:tr>
              <a:tr h="370840">
                <a:tc>
                  <a:txBody>
                    <a:bodyPr/>
                    <a:lstStyle/>
                    <a:p>
                      <a:r>
                        <a:rPr lang="en-AU" dirty="0" smtClean="0">
                          <a:latin typeface="Fira Sans" panose="020B0604020202020204" charset="0"/>
                        </a:rPr>
                        <a:t>Sinusoidal Frequency</a:t>
                      </a:r>
                      <a:endParaRPr lang="en-AU" dirty="0">
                        <a:latin typeface="Fira Sans" panose="020B0604020202020204" charset="0"/>
                      </a:endParaRPr>
                    </a:p>
                  </a:txBody>
                  <a:tcPr>
                    <a:lnR w="12700" cap="flat" cmpd="sng" algn="ctr">
                      <a:solidFill>
                        <a:schemeClr val="tx1"/>
                      </a:solidFill>
                      <a:prstDash val="solid"/>
                      <a:round/>
                      <a:headEnd type="none" w="med" len="med"/>
                      <a:tailEnd type="none" w="med" len="med"/>
                    </a:lnR>
                  </a:tcPr>
                </a:tc>
                <a:tc>
                  <a:txBody>
                    <a:bodyPr/>
                    <a:lstStyle/>
                    <a:p>
                      <a:r>
                        <a:rPr lang="en-AU" dirty="0" smtClean="0">
                          <a:latin typeface="Fira Sans" panose="020B0604020202020204" charset="0"/>
                        </a:rPr>
                        <a:t>1.0 Hz</a:t>
                      </a:r>
                      <a:endParaRPr lang="en-AU" dirty="0">
                        <a:latin typeface="Fira Sans" panose="020B0604020202020204" charset="0"/>
                      </a:endParaRPr>
                    </a:p>
                  </a:txBody>
                  <a:tcPr>
                    <a:lnL w="12700" cap="flat" cmpd="sng" algn="ctr">
                      <a:solidFill>
                        <a:schemeClr val="tx1"/>
                      </a:solidFill>
                      <a:prstDash val="solid"/>
                      <a:round/>
                      <a:headEnd type="none" w="med" len="med"/>
                      <a:tailEnd type="none" w="med" len="med"/>
                    </a:lnL>
                  </a:tcPr>
                </a:tc>
                <a:tc>
                  <a:txBody>
                    <a:bodyPr/>
                    <a:lstStyle/>
                    <a:p>
                      <a:r>
                        <a:rPr lang="en-AU" dirty="0" smtClean="0">
                          <a:latin typeface="Fira Sans" panose="020B0604020202020204" charset="0"/>
                        </a:rPr>
                        <a:t>10</a:t>
                      </a:r>
                      <a:r>
                        <a:rPr lang="en-AU" baseline="0" dirty="0" smtClean="0">
                          <a:latin typeface="Fira Sans" panose="020B0604020202020204" charset="0"/>
                        </a:rPr>
                        <a:t> kHz</a:t>
                      </a:r>
                      <a:endParaRPr lang="en-AU" dirty="0">
                        <a:latin typeface="Fira Sans" panose="020B0604020202020204" charset="0"/>
                      </a:endParaRPr>
                    </a:p>
                  </a:txBody>
                  <a:tcPr/>
                </a:tc>
                <a:tc>
                  <a:txBody>
                    <a:bodyPr/>
                    <a:lstStyle/>
                    <a:p>
                      <a:r>
                        <a:rPr lang="en-AU" dirty="0" smtClean="0">
                          <a:latin typeface="Fira Sans" panose="020B0604020202020204" charset="0"/>
                        </a:rPr>
                        <a:t>0.001 Hz</a:t>
                      </a:r>
                      <a:endParaRPr lang="en-AU" dirty="0">
                        <a:latin typeface="Fira Sans" panose="020B0604020202020204" charset="0"/>
                      </a:endParaRPr>
                    </a:p>
                  </a:txBody>
                  <a:tcPr/>
                </a:tc>
                <a:extLst>
                  <a:ext uri="{0D108BD9-81ED-4DB2-BD59-A6C34878D82A}">
                    <a16:rowId xmlns:a16="http://schemas.microsoft.com/office/drawing/2014/main" val="3464997849"/>
                  </a:ext>
                </a:extLst>
              </a:tr>
              <a:tr h="370840">
                <a:tc>
                  <a:txBody>
                    <a:bodyPr/>
                    <a:lstStyle/>
                    <a:p>
                      <a:r>
                        <a:rPr lang="en-AU" dirty="0" smtClean="0">
                          <a:latin typeface="Fira Sans" panose="020B0604020202020204" charset="0"/>
                        </a:rPr>
                        <a:t>Sinusoidal </a:t>
                      </a:r>
                      <a:r>
                        <a:rPr lang="en-AU" dirty="0" err="1" smtClean="0">
                          <a:latin typeface="Fira Sans" panose="020B0604020202020204" charset="0"/>
                        </a:rPr>
                        <a:t>Freq</a:t>
                      </a:r>
                      <a:r>
                        <a:rPr lang="en-AU" dirty="0" smtClean="0">
                          <a:latin typeface="Fira Sans" panose="020B0604020202020204" charset="0"/>
                        </a:rPr>
                        <a:t> Accuracy (</a:t>
                      </a:r>
                      <a:r>
                        <a:rPr lang="en-AU" dirty="0" err="1" smtClean="0">
                          <a:latin typeface="Fira Sans" panose="020B0604020202020204" charset="0"/>
                        </a:rPr>
                        <a:t>std</a:t>
                      </a:r>
                      <a:r>
                        <a:rPr lang="en-AU" dirty="0" smtClean="0">
                          <a:latin typeface="Fira Sans" panose="020B0604020202020204" charset="0"/>
                        </a:rPr>
                        <a:t>)</a:t>
                      </a:r>
                      <a:endParaRPr lang="en-AU" dirty="0">
                        <a:latin typeface="Fira Sans" panose="020B0604020202020204" charset="0"/>
                      </a:endParaRPr>
                    </a:p>
                  </a:txBody>
                  <a:tcPr>
                    <a:lnR w="12700" cap="flat" cmpd="sng" algn="ctr">
                      <a:solidFill>
                        <a:schemeClr val="tx1"/>
                      </a:solidFill>
                      <a:prstDash val="solid"/>
                      <a:round/>
                      <a:headEnd type="none" w="med" len="med"/>
                      <a:tailEnd type="none" w="med" len="med"/>
                    </a:lnR>
                  </a:tcPr>
                </a:tc>
                <a:tc>
                  <a:txBody>
                    <a:bodyPr/>
                    <a:lstStyle/>
                    <a:p>
                      <a:r>
                        <a:rPr lang="en-AU" dirty="0" smtClean="0">
                          <a:latin typeface="Fira Sans" panose="020B0604020202020204" charset="0"/>
                        </a:rPr>
                        <a:t>0.005 Hz</a:t>
                      </a:r>
                      <a:endParaRPr lang="en-AU" dirty="0">
                        <a:latin typeface="Fira Sans" panose="020B0604020202020204" charset="0"/>
                      </a:endParaRPr>
                    </a:p>
                  </a:txBody>
                  <a:tcPr>
                    <a:lnL w="12700" cap="flat" cmpd="sng" algn="ctr">
                      <a:solidFill>
                        <a:schemeClr val="tx1"/>
                      </a:solidFill>
                      <a:prstDash val="solid"/>
                      <a:round/>
                      <a:headEnd type="none" w="med" len="med"/>
                      <a:tailEnd type="none" w="med" len="med"/>
                    </a:lnL>
                  </a:tcPr>
                </a:tc>
                <a:tc>
                  <a:txBody>
                    <a:bodyPr/>
                    <a:lstStyle/>
                    <a:p>
                      <a:endParaRPr lang="en-AU">
                        <a:latin typeface="Fira Sans" panose="020B0604020202020204" charset="0"/>
                      </a:endParaRPr>
                    </a:p>
                  </a:txBody>
                  <a:tcPr/>
                </a:tc>
                <a:tc>
                  <a:txBody>
                    <a:bodyPr/>
                    <a:lstStyle/>
                    <a:p>
                      <a:endParaRPr lang="en-AU">
                        <a:latin typeface="Fira Sans" panose="020B0604020202020204" charset="0"/>
                      </a:endParaRPr>
                    </a:p>
                  </a:txBody>
                  <a:tcPr/>
                </a:tc>
                <a:extLst>
                  <a:ext uri="{0D108BD9-81ED-4DB2-BD59-A6C34878D82A}">
                    <a16:rowId xmlns:a16="http://schemas.microsoft.com/office/drawing/2014/main" val="638150483"/>
                  </a:ext>
                </a:extLst>
              </a:tr>
              <a:tr h="370840">
                <a:tc>
                  <a:txBody>
                    <a:bodyPr/>
                    <a:lstStyle/>
                    <a:p>
                      <a:r>
                        <a:rPr lang="en-AU" dirty="0" smtClean="0">
                          <a:latin typeface="Fira Sans" panose="020B0604020202020204" charset="0"/>
                        </a:rPr>
                        <a:t>Sinusoidal Phase</a:t>
                      </a:r>
                      <a:endParaRPr lang="en-AU" dirty="0">
                        <a:latin typeface="Fira Sans" panose="020B0604020202020204" charset="0"/>
                      </a:endParaRPr>
                    </a:p>
                  </a:txBody>
                  <a:tcPr>
                    <a:lnR w="12700" cap="flat" cmpd="sng" algn="ctr">
                      <a:solidFill>
                        <a:schemeClr val="tx1"/>
                      </a:solidFill>
                      <a:prstDash val="solid"/>
                      <a:round/>
                      <a:headEnd type="none" w="med" len="med"/>
                      <a:tailEnd type="none" w="med" len="med"/>
                    </a:lnR>
                  </a:tcPr>
                </a:tc>
                <a:tc>
                  <a:txBody>
                    <a:bodyPr/>
                    <a:lstStyle/>
                    <a:p>
                      <a:r>
                        <a:rPr lang="en-AU" dirty="0" smtClean="0">
                          <a:latin typeface="Fira Sans" panose="020B0604020202020204" charset="0"/>
                        </a:rPr>
                        <a:t>0 </a:t>
                      </a:r>
                      <a:r>
                        <a:rPr lang="en-AU" dirty="0" err="1" smtClean="0">
                          <a:latin typeface="Fira Sans" panose="020B0604020202020204" charset="0"/>
                        </a:rPr>
                        <a:t>deg</a:t>
                      </a:r>
                      <a:endParaRPr lang="en-AU" dirty="0">
                        <a:latin typeface="Fira Sans" panose="020B0604020202020204" charset="0"/>
                      </a:endParaRPr>
                    </a:p>
                  </a:txBody>
                  <a:tcPr>
                    <a:lnL w="12700" cap="flat" cmpd="sng" algn="ctr">
                      <a:solidFill>
                        <a:schemeClr val="tx1"/>
                      </a:solidFill>
                      <a:prstDash val="solid"/>
                      <a:round/>
                      <a:headEnd type="none" w="med" len="med"/>
                      <a:tailEnd type="none" w="med" len="med"/>
                    </a:lnL>
                  </a:tcPr>
                </a:tc>
                <a:tc>
                  <a:txBody>
                    <a:bodyPr/>
                    <a:lstStyle/>
                    <a:p>
                      <a:r>
                        <a:rPr lang="en-AU" dirty="0" smtClean="0">
                          <a:latin typeface="Fira Sans" panose="020B0604020202020204" charset="0"/>
                        </a:rPr>
                        <a:t>360 </a:t>
                      </a:r>
                      <a:r>
                        <a:rPr lang="en-AU" dirty="0" err="1" smtClean="0">
                          <a:latin typeface="Fira Sans" panose="020B0604020202020204" charset="0"/>
                        </a:rPr>
                        <a:t>deg</a:t>
                      </a:r>
                      <a:endParaRPr lang="en-AU" dirty="0">
                        <a:latin typeface="Fira Sans" panose="020B0604020202020204" charset="0"/>
                      </a:endParaRPr>
                    </a:p>
                  </a:txBody>
                  <a:tcPr/>
                </a:tc>
                <a:tc>
                  <a:txBody>
                    <a:bodyPr/>
                    <a:lstStyle/>
                    <a:p>
                      <a:r>
                        <a:rPr lang="en-AU" dirty="0" smtClean="0">
                          <a:latin typeface="Fira Sans" panose="020B0604020202020204" charset="0"/>
                        </a:rPr>
                        <a:t>1 </a:t>
                      </a:r>
                      <a:r>
                        <a:rPr lang="en-AU" dirty="0" err="1" smtClean="0">
                          <a:latin typeface="Fira Sans" panose="020B0604020202020204" charset="0"/>
                        </a:rPr>
                        <a:t>deg</a:t>
                      </a:r>
                      <a:endParaRPr lang="en-AU" dirty="0">
                        <a:latin typeface="Fira Sans" panose="020B0604020202020204" charset="0"/>
                      </a:endParaRPr>
                    </a:p>
                  </a:txBody>
                  <a:tcPr/>
                </a:tc>
                <a:extLst>
                  <a:ext uri="{0D108BD9-81ED-4DB2-BD59-A6C34878D82A}">
                    <a16:rowId xmlns:a16="http://schemas.microsoft.com/office/drawing/2014/main" val="1245750613"/>
                  </a:ext>
                </a:extLst>
              </a:tr>
              <a:tr h="370840">
                <a:tc>
                  <a:txBody>
                    <a:bodyPr/>
                    <a:lstStyle/>
                    <a:p>
                      <a:r>
                        <a:rPr lang="en-AU" dirty="0" smtClean="0">
                          <a:latin typeface="Fira Sans" panose="020B0604020202020204" charset="0"/>
                        </a:rPr>
                        <a:t>Sinusoidal Delay</a:t>
                      </a:r>
                      <a:endParaRPr lang="en-AU" dirty="0">
                        <a:latin typeface="Fira Sans" panose="020B0604020202020204" charset="0"/>
                      </a:endParaRPr>
                    </a:p>
                  </a:txBody>
                  <a:tcPr>
                    <a:lnR w="12700" cap="flat" cmpd="sng" algn="ctr">
                      <a:solidFill>
                        <a:schemeClr val="tx1"/>
                      </a:solidFill>
                      <a:prstDash val="solid"/>
                      <a:round/>
                      <a:headEnd type="none" w="med" len="med"/>
                      <a:tailEnd type="none" w="med" len="med"/>
                    </a:lnR>
                  </a:tcPr>
                </a:tc>
                <a:tc>
                  <a:txBody>
                    <a:bodyPr/>
                    <a:lstStyle/>
                    <a:p>
                      <a:r>
                        <a:rPr lang="en-AU" dirty="0" smtClean="0">
                          <a:latin typeface="Fira Sans" panose="020B0604020202020204" charset="0"/>
                        </a:rPr>
                        <a:t>0 s</a:t>
                      </a:r>
                      <a:endParaRPr lang="en-AU" dirty="0">
                        <a:latin typeface="Fira Sans" panose="020B0604020202020204" charset="0"/>
                      </a:endParaRPr>
                    </a:p>
                  </a:txBody>
                  <a:tcPr>
                    <a:lnL w="12700" cap="flat" cmpd="sng" algn="ctr">
                      <a:solidFill>
                        <a:schemeClr val="tx1"/>
                      </a:solidFill>
                      <a:prstDash val="solid"/>
                      <a:round/>
                      <a:headEnd type="none" w="med" len="med"/>
                      <a:tailEnd type="none" w="med" len="med"/>
                    </a:lnL>
                  </a:tcPr>
                </a:tc>
                <a:tc>
                  <a:txBody>
                    <a:bodyPr/>
                    <a:lstStyle/>
                    <a:p>
                      <a:r>
                        <a:rPr lang="en-AU" dirty="0" smtClean="0">
                          <a:latin typeface="Fira Sans" panose="020B0604020202020204" charset="0"/>
                        </a:rPr>
                        <a:t>10 s</a:t>
                      </a:r>
                      <a:endParaRPr lang="en-AU" dirty="0">
                        <a:latin typeface="Fira Sans" panose="020B0604020202020204" charset="0"/>
                      </a:endParaRPr>
                    </a:p>
                  </a:txBody>
                  <a:tcPr/>
                </a:tc>
                <a:tc>
                  <a:txBody>
                    <a:bodyPr/>
                    <a:lstStyle/>
                    <a:p>
                      <a:r>
                        <a:rPr lang="en-AU" dirty="0" smtClean="0">
                          <a:latin typeface="Fira Sans" panose="020B0604020202020204" charset="0"/>
                        </a:rPr>
                        <a:t>0.001 s</a:t>
                      </a:r>
                      <a:endParaRPr lang="en-AU" dirty="0">
                        <a:latin typeface="Fira Sans" panose="020B0604020202020204" charset="0"/>
                      </a:endParaRPr>
                    </a:p>
                  </a:txBody>
                  <a:tcPr/>
                </a:tc>
                <a:extLst>
                  <a:ext uri="{0D108BD9-81ED-4DB2-BD59-A6C34878D82A}">
                    <a16:rowId xmlns:a16="http://schemas.microsoft.com/office/drawing/2014/main" val="518246406"/>
                  </a:ext>
                </a:extLst>
              </a:tr>
            </a:tbl>
          </a:graphicData>
        </a:graphic>
      </p:graphicFrame>
      <p:sp>
        <p:nvSpPr>
          <p:cNvPr id="3" name="Rectangle 2"/>
          <p:cNvSpPr/>
          <p:nvPr/>
        </p:nvSpPr>
        <p:spPr>
          <a:xfrm>
            <a:off x="3064141" y="1811654"/>
            <a:ext cx="6045245" cy="461665"/>
          </a:xfrm>
          <a:prstGeom prst="rect">
            <a:avLst/>
          </a:prstGeom>
        </p:spPr>
        <p:txBody>
          <a:bodyPr wrap="none">
            <a:spAutoFit/>
          </a:bodyPr>
          <a:lstStyle/>
          <a:p>
            <a:r>
              <a:rPr lang="en-AU" sz="2400" b="1" dirty="0">
                <a:latin typeface="Fira Sans" panose="020B0604020202020204" charset="0"/>
              </a:rPr>
              <a:t>EOD </a:t>
            </a:r>
            <a:r>
              <a:rPr lang="en-AU" sz="2400" b="1" dirty="0" smtClean="0">
                <a:latin typeface="Fira Sans" panose="020B0604020202020204" charset="0"/>
              </a:rPr>
              <a:t>System Capabilities </a:t>
            </a:r>
            <a:r>
              <a:rPr lang="en-AU" sz="2400" b="1" dirty="0">
                <a:latin typeface="Fira Sans" panose="020B0604020202020204" charset="0"/>
              </a:rPr>
              <a:t>and </a:t>
            </a:r>
            <a:r>
              <a:rPr lang="en-AU" sz="2400" b="1" dirty="0" smtClean="0">
                <a:latin typeface="Fira Sans" panose="020B0604020202020204" charset="0"/>
              </a:rPr>
              <a:t>Performance</a:t>
            </a:r>
            <a:endParaRPr lang="en-AU" sz="2400" b="1" dirty="0">
              <a:latin typeface="Fira Sans" panose="020B0604020202020204" charset="0"/>
            </a:endParaRPr>
          </a:p>
        </p:txBody>
      </p:sp>
    </p:spTree>
    <p:extLst>
      <p:ext uri="{BB962C8B-B14F-4D97-AF65-F5344CB8AC3E}">
        <p14:creationId xmlns:p14="http://schemas.microsoft.com/office/powerpoint/2010/main" val="1117422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2493864" y="1447562"/>
            <a:ext cx="9590763" cy="5251845"/>
            <a:chOff x="2493864" y="1447562"/>
            <a:chExt cx="9590763" cy="5251845"/>
          </a:xfrm>
        </p:grpSpPr>
        <p:pic>
          <p:nvPicPr>
            <p:cNvPr id="12" name="Picture 11"/>
            <p:cNvPicPr>
              <a:picLocks noChangeAspect="1"/>
            </p:cNvPicPr>
            <p:nvPr/>
          </p:nvPicPr>
          <p:blipFill>
            <a:blip r:embed="rId3"/>
            <a:stretch>
              <a:fillRect/>
            </a:stretch>
          </p:blipFill>
          <p:spPr>
            <a:xfrm>
              <a:off x="2493864" y="1447562"/>
              <a:ext cx="7010354" cy="5251845"/>
            </a:xfrm>
            <a:prstGeom prst="rect">
              <a:avLst/>
            </a:prstGeom>
          </p:spPr>
        </p:pic>
        <p:sp>
          <p:nvSpPr>
            <p:cNvPr id="36" name="Rectangle 4"/>
            <p:cNvSpPr>
              <a:spLocks noChangeArrowheads="1"/>
            </p:cNvSpPr>
            <p:nvPr/>
          </p:nvSpPr>
          <p:spPr bwMode="auto">
            <a:xfrm>
              <a:off x="9140537" y="4998241"/>
              <a:ext cx="2944090" cy="119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6100" tIns="317400" rIns="476100" bIns="317400" numCol="1" anchor="ctr" anchorCtr="0" compatLnSpc="1">
              <a:prstTxWarp prst="textNoShape">
                <a:avLst/>
              </a:prstTxWarp>
              <a:spAutoFit/>
            </a:bodyPr>
            <a:lstStyle/>
            <a:p>
              <a:pPr lvl="0" eaLnBrk="0" fontAlgn="base" hangingPunct="0">
                <a:spcBef>
                  <a:spcPct val="0"/>
                </a:spcBef>
                <a:spcAft>
                  <a:spcPct val="0"/>
                </a:spcAft>
              </a:pPr>
              <a:r>
                <a:rPr kumimoji="0" lang="en-US" altLang="en-US" sz="1200" u="none" strike="noStrike" cap="none" normalizeH="0" baseline="0" dirty="0" err="1" smtClean="0">
                  <a:ln>
                    <a:noFill/>
                  </a:ln>
                  <a:effectLst/>
                  <a:latin typeface="Fira Sans" panose="020B0604020202020204" charset="0"/>
                  <a:cs typeface="Courier New" panose="02070309020205020404" pitchFamily="49" charset="0"/>
                </a:rPr>
                <a:t>MartÃ</a:t>
              </a:r>
              <a:r>
                <a:rPr kumimoji="0" lang="en-US" altLang="en-US" sz="1200" u="none" strike="noStrike" cap="none" normalizeH="0" baseline="0" dirty="0" smtClean="0">
                  <a:ln>
                    <a:noFill/>
                  </a:ln>
                  <a:effectLst/>
                  <a:latin typeface="Fira Sans" panose="020B0604020202020204" charset="0"/>
                  <a:cs typeface="Courier New" panose="02070309020205020404" pitchFamily="49" charset="0"/>
                </a:rPr>
                <a:t>­: IPAC2017-MOPAB102</a:t>
              </a:r>
              <a:r>
                <a:rPr lang="en-US" altLang="en-US" sz="1200" dirty="0" smtClean="0">
                  <a:latin typeface="Fira Sans" panose="020B0604020202020204" charset="0"/>
                </a:rPr>
                <a:t>: </a:t>
              </a:r>
              <a:r>
                <a:rPr lang="en-AU" sz="1200" dirty="0">
                  <a:latin typeface="Fira Sans" panose="020B0604020202020204" charset="0"/>
                </a:rPr>
                <a:t>Fast Orbit Response Matrix Measurements at ALBA</a:t>
              </a:r>
              <a:endParaRPr kumimoji="0" lang="en-US" altLang="en-US" sz="1200" u="none" strike="noStrike" cap="none" normalizeH="0" baseline="0" dirty="0" smtClean="0">
                <a:ln>
                  <a:noFill/>
                </a:ln>
                <a:effectLst/>
                <a:latin typeface="Fira Sans" panose="020B0604020202020204" charset="0"/>
              </a:endParaRPr>
            </a:p>
          </p:txBody>
        </p:sp>
      </p:grpSp>
      <p:sp>
        <p:nvSpPr>
          <p:cNvPr id="4" name="Title 3"/>
          <p:cNvSpPr>
            <a:spLocks noGrp="1"/>
          </p:cNvSpPr>
          <p:nvPr>
            <p:ph type="title"/>
          </p:nvPr>
        </p:nvSpPr>
        <p:spPr>
          <a:xfrm>
            <a:off x="359569" y="332508"/>
            <a:ext cx="10982686" cy="967222"/>
          </a:xfrm>
        </p:spPr>
        <p:txBody>
          <a:bodyPr/>
          <a:lstStyle/>
          <a:p>
            <a:r>
              <a:rPr lang="en-AU" dirty="0" smtClean="0"/>
              <a:t>Data </a:t>
            </a:r>
            <a:r>
              <a:rPr lang="en-AU" dirty="0"/>
              <a:t>Processing </a:t>
            </a:r>
            <a:endParaRPr lang="en-AU" sz="3600" dirty="0">
              <a:latin typeface="Fira Sans Light" panose="02010600030101010101" charset="0"/>
            </a:endParaRPr>
          </a:p>
        </p:txBody>
      </p:sp>
      <p:grpSp>
        <p:nvGrpSpPr>
          <p:cNvPr id="14" name="Group 13"/>
          <p:cNvGrpSpPr/>
          <p:nvPr/>
        </p:nvGrpSpPr>
        <p:grpSpPr>
          <a:xfrm>
            <a:off x="1165575" y="17205213"/>
            <a:ext cx="10680797" cy="6919901"/>
            <a:chOff x="1165177" y="18395023"/>
            <a:chExt cx="10680797" cy="6919901"/>
          </a:xfrm>
        </p:grpSpPr>
        <p:pic>
          <p:nvPicPr>
            <p:cNvPr id="15" name="Picture 14"/>
            <p:cNvPicPr>
              <a:picLocks noChangeAspect="1"/>
            </p:cNvPicPr>
            <p:nvPr/>
          </p:nvPicPr>
          <p:blipFill rotWithShape="1">
            <a:blip r:embed="rId4"/>
            <a:srcRect b="3097"/>
            <a:stretch/>
          </p:blipFill>
          <p:spPr bwMode="auto">
            <a:xfrm>
              <a:off x="1165177" y="19439945"/>
              <a:ext cx="7595363" cy="5874979"/>
            </a:xfrm>
            <a:prstGeom prst="rect">
              <a:avLst/>
            </a:prstGeom>
            <a:ln>
              <a:noFill/>
            </a:ln>
            <a:extLst>
              <a:ext uri="{53640926-AAD7-44D8-BBD7-CCE9431645EC}">
                <a14:shadowObscured xmlns:a14="http://schemas.microsoft.com/office/drawing/2010/main"/>
              </a:ext>
            </a:extLst>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b="12729"/>
            <a:stretch/>
          </p:blipFill>
          <p:spPr bwMode="auto">
            <a:xfrm>
              <a:off x="7391798" y="18470830"/>
              <a:ext cx="4454175" cy="3052512"/>
            </a:xfrm>
            <a:prstGeom prst="rect">
              <a:avLst/>
            </a:prstGeom>
            <a:noFill/>
            <a:ln>
              <a:noFill/>
            </a:ln>
            <a:extLst>
              <a:ext uri="{53640926-AAD7-44D8-BBD7-CCE9431645EC}">
                <a14:shadowObscured xmlns:a14="http://schemas.microsoft.com/office/drawing/2010/main"/>
              </a:ext>
            </a:extLst>
          </p:spPr>
        </p:pic>
        <p:cxnSp>
          <p:nvCxnSpPr>
            <p:cNvPr id="17" name="Straight Connector 16"/>
            <p:cNvCxnSpPr/>
            <p:nvPr/>
          </p:nvCxnSpPr>
          <p:spPr>
            <a:xfrm flipH="1">
              <a:off x="5880100" y="21142342"/>
              <a:ext cx="1511699" cy="1350115"/>
            </a:xfrm>
            <a:prstGeom prst="line">
              <a:avLst/>
            </a:prstGeom>
            <a:ln w="76200">
              <a:solidFill>
                <a:schemeClr val="bg1"/>
              </a:solidFill>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18" name="Rectangle 17"/>
            <p:cNvSpPr/>
            <p:nvPr/>
          </p:nvSpPr>
          <p:spPr>
            <a:xfrm>
              <a:off x="9025969" y="21686611"/>
              <a:ext cx="2820004" cy="954107"/>
            </a:xfrm>
            <a:prstGeom prst="rect">
              <a:avLst/>
            </a:prstGeom>
          </p:spPr>
          <p:txBody>
            <a:bodyPr wrap="square">
              <a:spAutoFit/>
            </a:bodyPr>
            <a:lstStyle/>
            <a:p>
              <a:pPr algn="r"/>
              <a:r>
                <a:rPr lang="en-AU" sz="2800" dirty="0" err="1" smtClean="0">
                  <a:latin typeface="Calibri" panose="020F0502020204030204" pitchFamily="34" charset="0"/>
                  <a:ea typeface="DengXian"/>
                  <a:cs typeface="Times New Roman" panose="02020603050405020304" pitchFamily="18" charset="0"/>
                </a:rPr>
                <a:t>Trenz</a:t>
              </a:r>
              <a:r>
                <a:rPr lang="en-AU" sz="2800" dirty="0" smtClean="0">
                  <a:latin typeface="Calibri" panose="020F0502020204030204" pitchFamily="34" charset="0"/>
                  <a:ea typeface="DengXian"/>
                  <a:cs typeface="Times New Roman" panose="02020603050405020304" pitchFamily="18" charset="0"/>
                </a:rPr>
                <a:t> </a:t>
              </a:r>
              <a:r>
                <a:rPr lang="en-AU" sz="2800" dirty="0">
                  <a:latin typeface="Calibri" panose="020F0502020204030204" pitchFamily="34" charset="0"/>
                  <a:ea typeface="DengXian"/>
                  <a:cs typeface="Times New Roman" panose="02020603050405020304" pitchFamily="18" charset="0"/>
                </a:rPr>
                <a:t>TE0808 FPGA module</a:t>
              </a:r>
              <a:endParaRPr lang="en-AU" sz="2800" dirty="0"/>
            </a:p>
          </p:txBody>
        </p:sp>
        <p:sp>
          <p:nvSpPr>
            <p:cNvPr id="19" name="Rectangle 18"/>
            <p:cNvSpPr/>
            <p:nvPr/>
          </p:nvSpPr>
          <p:spPr>
            <a:xfrm>
              <a:off x="8821318" y="23333906"/>
              <a:ext cx="3024656" cy="1384995"/>
            </a:xfrm>
            <a:prstGeom prst="rect">
              <a:avLst/>
            </a:prstGeom>
          </p:spPr>
          <p:txBody>
            <a:bodyPr wrap="square">
              <a:spAutoFit/>
            </a:bodyPr>
            <a:lstStyle/>
            <a:p>
              <a:r>
                <a:rPr lang="en-AU" sz="2800" dirty="0">
                  <a:latin typeface="Calibri" panose="020F0502020204030204" pitchFamily="34" charset="0"/>
                  <a:ea typeface="DengXian"/>
                  <a:cs typeface="Times New Roman" panose="02020603050405020304" pitchFamily="18" charset="0"/>
                </a:rPr>
                <a:t>FOFB+EOD processor unit prototype</a:t>
              </a:r>
              <a:endParaRPr lang="en-AU" sz="2800" dirty="0"/>
            </a:p>
          </p:txBody>
        </p:sp>
        <p:sp>
          <p:nvSpPr>
            <p:cNvPr id="20" name="Rectangle 19"/>
            <p:cNvSpPr/>
            <p:nvPr/>
          </p:nvSpPr>
          <p:spPr>
            <a:xfrm>
              <a:off x="1291521" y="18395023"/>
              <a:ext cx="5834847" cy="954107"/>
            </a:xfrm>
            <a:prstGeom prst="rect">
              <a:avLst/>
            </a:prstGeom>
          </p:spPr>
          <p:txBody>
            <a:bodyPr wrap="square">
              <a:spAutoFit/>
            </a:bodyPr>
            <a:lstStyle/>
            <a:p>
              <a:r>
                <a:rPr lang="en-AU" sz="2800" dirty="0" smtClean="0">
                  <a:latin typeface="Calibri" panose="020F0502020204030204" pitchFamily="34" charset="0"/>
                  <a:ea typeface="DengXian"/>
                  <a:cs typeface="Times New Roman" panose="02020603050405020304" pitchFamily="18" charset="0"/>
                </a:rPr>
                <a:t>Optical transmitter daughter board (power supply communication)</a:t>
              </a:r>
              <a:endParaRPr lang="en-AU" sz="2800" dirty="0"/>
            </a:p>
          </p:txBody>
        </p:sp>
        <p:cxnSp>
          <p:nvCxnSpPr>
            <p:cNvPr id="21" name="Straight Connector 20"/>
            <p:cNvCxnSpPr/>
            <p:nvPr/>
          </p:nvCxnSpPr>
          <p:spPr>
            <a:xfrm>
              <a:off x="3657600" y="19439945"/>
              <a:ext cx="391886" cy="1394494"/>
            </a:xfrm>
            <a:prstGeom prst="line">
              <a:avLst/>
            </a:prstGeom>
            <a:ln w="76200">
              <a:solidFill>
                <a:schemeClr val="bg1"/>
              </a:solidFill>
              <a:headEnd type="none" w="med" len="med"/>
              <a:tailEnd type="triangle" w="med" len="med"/>
            </a:ln>
          </p:spPr>
          <p:style>
            <a:lnRef idx="3">
              <a:schemeClr val="accent6"/>
            </a:lnRef>
            <a:fillRef idx="0">
              <a:schemeClr val="accent6"/>
            </a:fillRef>
            <a:effectRef idx="2">
              <a:schemeClr val="accent6"/>
            </a:effectRef>
            <a:fontRef idx="minor">
              <a:schemeClr val="tx1"/>
            </a:fontRef>
          </p:style>
        </p:cxnSp>
      </p:grpSp>
      <p:grpSp>
        <p:nvGrpSpPr>
          <p:cNvPr id="11" name="Group 10"/>
          <p:cNvGrpSpPr/>
          <p:nvPr/>
        </p:nvGrpSpPr>
        <p:grpSpPr>
          <a:xfrm>
            <a:off x="3014406" y="1447562"/>
            <a:ext cx="5436868" cy="4636422"/>
            <a:chOff x="3014406" y="1447562"/>
            <a:chExt cx="5436868" cy="4636422"/>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4406" y="1821465"/>
              <a:ext cx="5436868" cy="4262519"/>
            </a:xfrm>
            <a:prstGeom prst="rect">
              <a:avLst/>
            </a:prstGeom>
          </p:spPr>
        </p:pic>
        <p:cxnSp>
          <p:nvCxnSpPr>
            <p:cNvPr id="7" name="Straight Arrow Connector 6"/>
            <p:cNvCxnSpPr/>
            <p:nvPr/>
          </p:nvCxnSpPr>
          <p:spPr>
            <a:xfrm flipV="1">
              <a:off x="5551053" y="1874986"/>
              <a:ext cx="1800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569525" y="1452174"/>
              <a:ext cx="0" cy="864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721925" y="1447562"/>
              <a:ext cx="0" cy="1044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878937" y="1456798"/>
              <a:ext cx="0" cy="864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169877" y="1470658"/>
              <a:ext cx="0" cy="864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317665" y="1470658"/>
              <a:ext cx="0" cy="864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456210" y="1470658"/>
              <a:ext cx="0" cy="864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608639" y="1491382"/>
              <a:ext cx="0" cy="864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721925" y="1870374"/>
              <a:ext cx="1800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6146901" y="1865702"/>
              <a:ext cx="1800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317773" y="1861090"/>
              <a:ext cx="1800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6451701" y="1847242"/>
              <a:ext cx="1800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617766" y="1662576"/>
              <a:ext cx="731290" cy="369332"/>
            </a:xfrm>
            <a:prstGeom prst="rect">
              <a:avLst/>
            </a:prstGeom>
            <a:noFill/>
          </p:spPr>
          <p:txBody>
            <a:bodyPr wrap="none" rtlCol="0">
              <a:spAutoFit/>
            </a:bodyPr>
            <a:lstStyle/>
            <a:p>
              <a:r>
                <a:rPr lang="en-AU" dirty="0" smtClean="0">
                  <a:solidFill>
                    <a:schemeClr val="accent1"/>
                  </a:solidFill>
                  <a:latin typeface="Fira Sans" panose="020B0604020202020204" charset="0"/>
                </a:rPr>
                <a:t>10 Hz</a:t>
              </a:r>
              <a:endParaRPr lang="en-AU" dirty="0">
                <a:solidFill>
                  <a:schemeClr val="accent1"/>
                </a:solidFill>
                <a:latin typeface="Fira Sans" panose="020B0604020202020204" charset="0"/>
              </a:endParaRPr>
            </a:p>
          </p:txBody>
        </p:sp>
      </p:grpSp>
    </p:spTree>
    <p:extLst>
      <p:ext uri="{BB962C8B-B14F-4D97-AF65-F5344CB8AC3E}">
        <p14:creationId xmlns:p14="http://schemas.microsoft.com/office/powerpoint/2010/main" val="348656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9568" y="332508"/>
            <a:ext cx="11413331" cy="967222"/>
          </a:xfrm>
        </p:spPr>
        <p:txBody>
          <a:bodyPr/>
          <a:lstStyle/>
          <a:p>
            <a:r>
              <a:rPr lang="en-AU" dirty="0"/>
              <a:t>Comparison </a:t>
            </a:r>
            <a:r>
              <a:rPr lang="en-AU" dirty="0" smtClean="0"/>
              <a:t>of </a:t>
            </a:r>
            <a:r>
              <a:rPr lang="en-AU" dirty="0"/>
              <a:t>Fast and </a:t>
            </a:r>
            <a:r>
              <a:rPr lang="en-AU" dirty="0" smtClean="0"/>
              <a:t>Existing Methods</a:t>
            </a:r>
            <a:endParaRPr lang="en-AU" sz="3600" dirty="0">
              <a:latin typeface="Fira Sans Light" panose="02010600030101010101" charset="0"/>
            </a:endParaRPr>
          </a:p>
        </p:txBody>
      </p:sp>
      <p:grpSp>
        <p:nvGrpSpPr>
          <p:cNvPr id="14" name="Group 13"/>
          <p:cNvGrpSpPr/>
          <p:nvPr/>
        </p:nvGrpSpPr>
        <p:grpSpPr>
          <a:xfrm>
            <a:off x="1165575" y="17205213"/>
            <a:ext cx="10680797" cy="6919901"/>
            <a:chOff x="1165177" y="18395023"/>
            <a:chExt cx="10680797" cy="6919901"/>
          </a:xfrm>
        </p:grpSpPr>
        <p:pic>
          <p:nvPicPr>
            <p:cNvPr id="15" name="Picture 14"/>
            <p:cNvPicPr>
              <a:picLocks noChangeAspect="1"/>
            </p:cNvPicPr>
            <p:nvPr/>
          </p:nvPicPr>
          <p:blipFill rotWithShape="1">
            <a:blip r:embed="rId3"/>
            <a:srcRect b="3097"/>
            <a:stretch/>
          </p:blipFill>
          <p:spPr bwMode="auto">
            <a:xfrm>
              <a:off x="1165177" y="19439945"/>
              <a:ext cx="7595363" cy="5874979"/>
            </a:xfrm>
            <a:prstGeom prst="rect">
              <a:avLst/>
            </a:prstGeom>
            <a:ln>
              <a:noFill/>
            </a:ln>
            <a:extLst>
              <a:ext uri="{53640926-AAD7-44D8-BBD7-CCE9431645EC}">
                <a14:shadowObscured xmlns:a14="http://schemas.microsoft.com/office/drawing/2010/main"/>
              </a:ext>
            </a:extLst>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b="12729"/>
            <a:stretch/>
          </p:blipFill>
          <p:spPr bwMode="auto">
            <a:xfrm>
              <a:off x="7391798" y="18470830"/>
              <a:ext cx="4454175" cy="3052512"/>
            </a:xfrm>
            <a:prstGeom prst="rect">
              <a:avLst/>
            </a:prstGeom>
            <a:noFill/>
            <a:ln>
              <a:noFill/>
            </a:ln>
            <a:extLst>
              <a:ext uri="{53640926-AAD7-44D8-BBD7-CCE9431645EC}">
                <a14:shadowObscured xmlns:a14="http://schemas.microsoft.com/office/drawing/2010/main"/>
              </a:ext>
            </a:extLst>
          </p:spPr>
        </p:pic>
        <p:cxnSp>
          <p:nvCxnSpPr>
            <p:cNvPr id="17" name="Straight Connector 16"/>
            <p:cNvCxnSpPr/>
            <p:nvPr/>
          </p:nvCxnSpPr>
          <p:spPr>
            <a:xfrm flipH="1">
              <a:off x="5880100" y="21142342"/>
              <a:ext cx="1511699" cy="1350115"/>
            </a:xfrm>
            <a:prstGeom prst="line">
              <a:avLst/>
            </a:prstGeom>
            <a:ln w="76200">
              <a:solidFill>
                <a:schemeClr val="bg1"/>
              </a:solidFill>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18" name="Rectangle 17"/>
            <p:cNvSpPr/>
            <p:nvPr/>
          </p:nvSpPr>
          <p:spPr>
            <a:xfrm>
              <a:off x="9025969" y="21686611"/>
              <a:ext cx="2820004" cy="954107"/>
            </a:xfrm>
            <a:prstGeom prst="rect">
              <a:avLst/>
            </a:prstGeom>
          </p:spPr>
          <p:txBody>
            <a:bodyPr wrap="square">
              <a:spAutoFit/>
            </a:bodyPr>
            <a:lstStyle/>
            <a:p>
              <a:pPr algn="r"/>
              <a:r>
                <a:rPr lang="en-AU" sz="2800" dirty="0" err="1" smtClean="0">
                  <a:latin typeface="Calibri" panose="020F0502020204030204" pitchFamily="34" charset="0"/>
                  <a:ea typeface="DengXian"/>
                  <a:cs typeface="Times New Roman" panose="02020603050405020304" pitchFamily="18" charset="0"/>
                </a:rPr>
                <a:t>Trenz</a:t>
              </a:r>
              <a:r>
                <a:rPr lang="en-AU" sz="2800" dirty="0" smtClean="0">
                  <a:latin typeface="Calibri" panose="020F0502020204030204" pitchFamily="34" charset="0"/>
                  <a:ea typeface="DengXian"/>
                  <a:cs typeface="Times New Roman" panose="02020603050405020304" pitchFamily="18" charset="0"/>
                </a:rPr>
                <a:t> </a:t>
              </a:r>
              <a:r>
                <a:rPr lang="en-AU" sz="2800" dirty="0">
                  <a:latin typeface="Calibri" panose="020F0502020204030204" pitchFamily="34" charset="0"/>
                  <a:ea typeface="DengXian"/>
                  <a:cs typeface="Times New Roman" panose="02020603050405020304" pitchFamily="18" charset="0"/>
                </a:rPr>
                <a:t>TE0808 FPGA module</a:t>
              </a:r>
              <a:endParaRPr lang="en-AU" sz="2800" dirty="0"/>
            </a:p>
          </p:txBody>
        </p:sp>
        <p:sp>
          <p:nvSpPr>
            <p:cNvPr id="19" name="Rectangle 18"/>
            <p:cNvSpPr/>
            <p:nvPr/>
          </p:nvSpPr>
          <p:spPr>
            <a:xfrm>
              <a:off x="8821318" y="23333906"/>
              <a:ext cx="3024656" cy="1384995"/>
            </a:xfrm>
            <a:prstGeom prst="rect">
              <a:avLst/>
            </a:prstGeom>
          </p:spPr>
          <p:txBody>
            <a:bodyPr wrap="square">
              <a:spAutoFit/>
            </a:bodyPr>
            <a:lstStyle/>
            <a:p>
              <a:r>
                <a:rPr lang="en-AU" sz="2800" dirty="0">
                  <a:latin typeface="Calibri" panose="020F0502020204030204" pitchFamily="34" charset="0"/>
                  <a:ea typeface="DengXian"/>
                  <a:cs typeface="Times New Roman" panose="02020603050405020304" pitchFamily="18" charset="0"/>
                </a:rPr>
                <a:t>FOFB+EOD processor unit prototype</a:t>
              </a:r>
              <a:endParaRPr lang="en-AU" sz="2800" dirty="0"/>
            </a:p>
          </p:txBody>
        </p:sp>
        <p:sp>
          <p:nvSpPr>
            <p:cNvPr id="20" name="Rectangle 19"/>
            <p:cNvSpPr/>
            <p:nvPr/>
          </p:nvSpPr>
          <p:spPr>
            <a:xfrm>
              <a:off x="1291521" y="18395023"/>
              <a:ext cx="5834847" cy="954107"/>
            </a:xfrm>
            <a:prstGeom prst="rect">
              <a:avLst/>
            </a:prstGeom>
          </p:spPr>
          <p:txBody>
            <a:bodyPr wrap="square">
              <a:spAutoFit/>
            </a:bodyPr>
            <a:lstStyle/>
            <a:p>
              <a:r>
                <a:rPr lang="en-AU" sz="2800" dirty="0" smtClean="0">
                  <a:latin typeface="Calibri" panose="020F0502020204030204" pitchFamily="34" charset="0"/>
                  <a:ea typeface="DengXian"/>
                  <a:cs typeface="Times New Roman" panose="02020603050405020304" pitchFamily="18" charset="0"/>
                </a:rPr>
                <a:t>Optical transmitter daughter board (power supply communication)</a:t>
              </a:r>
              <a:endParaRPr lang="en-AU" sz="2800" dirty="0"/>
            </a:p>
          </p:txBody>
        </p:sp>
        <p:cxnSp>
          <p:nvCxnSpPr>
            <p:cNvPr id="21" name="Straight Connector 20"/>
            <p:cNvCxnSpPr/>
            <p:nvPr/>
          </p:nvCxnSpPr>
          <p:spPr>
            <a:xfrm>
              <a:off x="3657600" y="19439945"/>
              <a:ext cx="391886" cy="1394494"/>
            </a:xfrm>
            <a:prstGeom prst="line">
              <a:avLst/>
            </a:prstGeom>
            <a:ln w="76200">
              <a:solidFill>
                <a:schemeClr val="bg1"/>
              </a:solidFill>
              <a:headEnd type="none" w="med" len="med"/>
              <a:tailEnd type="triangle" w="med" len="med"/>
            </a:ln>
          </p:spPr>
          <p:style>
            <a:lnRef idx="3">
              <a:schemeClr val="accent6"/>
            </a:lnRef>
            <a:fillRef idx="0">
              <a:schemeClr val="accent6"/>
            </a:fillRef>
            <a:effectRef idx="2">
              <a:schemeClr val="accent6"/>
            </a:effectRef>
            <a:fontRef idx="minor">
              <a:schemeClr val="tx1"/>
            </a:fontRef>
          </p:style>
        </p:cxnSp>
      </p:grpSp>
      <p:pic>
        <p:nvPicPr>
          <p:cNvPr id="2" name="Picture 1"/>
          <p:cNvPicPr>
            <a:picLocks noChangeAspect="1"/>
          </p:cNvPicPr>
          <p:nvPr/>
        </p:nvPicPr>
        <p:blipFill>
          <a:blip r:embed="rId5"/>
          <a:stretch>
            <a:fillRect/>
          </a:stretch>
        </p:blipFill>
        <p:spPr>
          <a:xfrm>
            <a:off x="2736404" y="1299730"/>
            <a:ext cx="6024534" cy="5338763"/>
          </a:xfrm>
          <a:prstGeom prst="rect">
            <a:avLst/>
          </a:prstGeom>
        </p:spPr>
      </p:pic>
      <p:sp>
        <p:nvSpPr>
          <p:cNvPr id="3" name="Oval 2"/>
          <p:cNvSpPr/>
          <p:nvPr/>
        </p:nvSpPr>
        <p:spPr>
          <a:xfrm>
            <a:off x="3426692" y="1299730"/>
            <a:ext cx="895926" cy="1341870"/>
          </a:xfrm>
          <a:prstGeom prst="ellipse">
            <a:avLst/>
          </a:prstGeom>
          <a:solidFill>
            <a:schemeClr val="accent6">
              <a:lumMod val="60000"/>
              <a:lumOff val="4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p:cNvSpPr/>
          <p:nvPr/>
        </p:nvSpPr>
        <p:spPr>
          <a:xfrm>
            <a:off x="4852745" y="3298176"/>
            <a:ext cx="895926" cy="1341870"/>
          </a:xfrm>
          <a:prstGeom prst="ellipse">
            <a:avLst/>
          </a:prstGeom>
          <a:solidFill>
            <a:schemeClr val="accent6">
              <a:lumMod val="60000"/>
              <a:lumOff val="4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Oval 32"/>
          <p:cNvSpPr/>
          <p:nvPr/>
        </p:nvSpPr>
        <p:spPr>
          <a:xfrm>
            <a:off x="7550728" y="4766855"/>
            <a:ext cx="895926" cy="1341870"/>
          </a:xfrm>
          <a:prstGeom prst="ellipse">
            <a:avLst/>
          </a:prstGeom>
          <a:solidFill>
            <a:schemeClr val="accent6">
              <a:lumMod val="60000"/>
              <a:lumOff val="4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23547488"/>
      </p:ext>
    </p:extLst>
  </p:cSld>
  <p:clrMapOvr>
    <a:masterClrMapping/>
  </p:clrMapOvr>
  <p:timing>
    <p:tnLst>
      <p:par>
        <p:cTn id="1" dur="indefinite" restart="never" nodeType="tmRoot"/>
      </p:par>
    </p:tnLst>
  </p:timing>
</p:sld>
</file>

<file path=ppt/theme/theme1.xml><?xml version="1.0" encoding="utf-8"?>
<a:theme xmlns:a="http://schemas.openxmlformats.org/drawingml/2006/main" name="ANSTO-Presentation-Template (002)">
  <a:themeElements>
    <a:clrScheme name="">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STO-Presentation-Template (002).potx" id="{184A31D5-91C8-40B3-A59B-7452EB64DD6C}" vid="{3F5CB8C6-FE16-4A31-8484-8F89EA4ED7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ANSTO-Presentation-Template (002)</Template>
  <TotalTime>21292</TotalTime>
  <Words>1074</Words>
  <Application>Microsoft Office PowerPoint</Application>
  <PresentationFormat>Widescreen</PresentationFormat>
  <Paragraphs>119</Paragraphs>
  <Slides>7</Slides>
  <Notes>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vt:i4>
      </vt:variant>
    </vt:vector>
  </HeadingPairs>
  <TitlesOfParts>
    <vt:vector size="22" baseType="lpstr">
      <vt:lpstr>Fira Sans ExtraLight</vt:lpstr>
      <vt:lpstr>Arial</vt:lpstr>
      <vt:lpstr>Poppins</vt:lpstr>
      <vt:lpstr>Poppins Light</vt:lpstr>
      <vt:lpstr>Tahoma</vt:lpstr>
      <vt:lpstr>Fira Sans</vt:lpstr>
      <vt:lpstr>Calibri</vt:lpstr>
      <vt:lpstr>DengXian</vt:lpstr>
      <vt:lpstr>Courier New</vt:lpstr>
      <vt:lpstr>Fira Sans ExtraBold</vt:lpstr>
      <vt:lpstr>Wingdings</vt:lpstr>
      <vt:lpstr>Fira Sans Light</vt:lpstr>
      <vt:lpstr>DengXian</vt:lpstr>
      <vt:lpstr>Times New Roman</vt:lpstr>
      <vt:lpstr>ANSTO-Presentation-Template (002)</vt:lpstr>
      <vt:lpstr>Fast ORM Measurement in  Australian Synchrotron</vt:lpstr>
      <vt:lpstr>Project Motivation &amp; Features</vt:lpstr>
      <vt:lpstr>System Architecture </vt:lpstr>
      <vt:lpstr>Project Hardware &amp; Software</vt:lpstr>
      <vt:lpstr>System Performance</vt:lpstr>
      <vt:lpstr>Data Processing </vt:lpstr>
      <vt:lpstr>Comparison of Fast and Existing Methods</vt:lpstr>
    </vt:vector>
  </TitlesOfParts>
  <Company>ANSTO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GRAHAM, Victoria</dc:creator>
  <cp:lastModifiedBy>Simin Chen</cp:lastModifiedBy>
  <cp:revision>283</cp:revision>
  <dcterms:created xsi:type="dcterms:W3CDTF">2018-08-01T22:39:23Z</dcterms:created>
  <dcterms:modified xsi:type="dcterms:W3CDTF">2021-05-27T02:14:18Z</dcterms:modified>
</cp:coreProperties>
</file>