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271" r:id="rId8"/>
    <p:sldId id="279" r:id="rId9"/>
    <p:sldId id="280" r:id="rId10"/>
    <p:sldId id="276" r:id="rId11"/>
    <p:sldId id="277" r:id="rId12"/>
    <p:sldId id="291" r:id="rId13"/>
    <p:sldId id="278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275" r:id="rId23"/>
  </p:sldIdLst>
  <p:sldSz cx="12192000" cy="6858000"/>
  <p:notesSz cx="6858000" cy="9144000"/>
  <p:embeddedFontLst>
    <p:embeddedFont>
      <p:font typeface="Fira Sans ExtraBold" panose="020B0604020202020204" charset="0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Fira Sans Light" panose="020B0604020202020204" charset="0"/>
      <p:regular r:id="rId31"/>
      <p:italic r:id="rId32"/>
    </p:embeddedFont>
    <p:embeddedFont>
      <p:font typeface="Fira Sans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72D"/>
    <a:srgbClr val="136164"/>
    <a:srgbClr val="146464"/>
    <a:srgbClr val="145F64"/>
    <a:srgbClr val="1D6164"/>
    <a:srgbClr val="2A6164"/>
    <a:srgbClr val="49BFBE"/>
    <a:srgbClr val="49BDBE"/>
    <a:srgbClr val="54BDBE"/>
    <a:srgbClr val="6A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71"/>
  </p:normalViewPr>
  <p:slideViewPr>
    <p:cSldViewPr snapToGrid="0" snapToObjects="1">
      <p:cViewPr varScale="1">
        <p:scale>
          <a:sx n="94" d="100"/>
          <a:sy n="94" d="100"/>
        </p:scale>
        <p:origin x="10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 spc="-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43844DF-4E0B-3544-9922-8EB56AE67EB8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5/28/2021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59D8F-D370-3847-9360-24C49228DF77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F1E91D-5DA8-9746-970C-5CBFB20C5755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9082-63E2-2742-AF39-91BB6A3B01A0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EDF4D98-E277-7349-8057-8A7000E9D316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148A24-A711-F146-846F-2079683E28A9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EC91E7D-BAD0-8D4D-B6C3-5271994E8762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28/05/2021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0E861C-D2CE-4E42-83A9-FDB90A512CDF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qtepics/qeframewor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Automatic generation of Engineering GUIs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7EDE-F4D0-B34C-B228-C595FA1F9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Instrumentation and Controls Meeting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6558444" cy="749934"/>
          </a:xfrm>
        </p:spPr>
        <p:txBody>
          <a:bodyPr>
            <a:noAutofit/>
          </a:bodyPr>
          <a:lstStyle/>
          <a:p>
            <a:r>
              <a:rPr lang="en-US" sz="1800" spc="-50" dirty="0" smtClean="0"/>
              <a:t>Developed by Rosemary </a:t>
            </a:r>
            <a:r>
              <a:rPr lang="en-US" sz="1800" spc="-50" dirty="0" err="1" smtClean="0"/>
              <a:t>Waghorn</a:t>
            </a:r>
            <a:r>
              <a:rPr lang="en-US" sz="1800" spc="-50" dirty="0" smtClean="0"/>
              <a:t>, Zai Wang and Andrew </a:t>
            </a:r>
            <a:r>
              <a:rPr lang="en-US" sz="1800" spc="-50" dirty="0" err="1" smtClean="0"/>
              <a:t>Starritt</a:t>
            </a:r>
            <a:endParaRPr lang="en-US" sz="1800" spc="-50" dirty="0" smtClean="0"/>
          </a:p>
          <a:p>
            <a:r>
              <a:rPr lang="en-US" sz="1800" spc="-50" dirty="0" smtClean="0"/>
              <a:t>Presented by Andraz </a:t>
            </a:r>
            <a:r>
              <a:rPr lang="en-US" sz="1800" spc="-50" dirty="0" err="1" smtClean="0"/>
              <a:t>Pozar</a:t>
            </a:r>
            <a:endParaRPr lang="en-US" sz="1800" spc="-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621688"/>
            <a:ext cx="4233862" cy="792163"/>
          </a:xfrm>
        </p:spPr>
        <p:txBody>
          <a:bodyPr/>
          <a:lstStyle/>
          <a:p>
            <a:r>
              <a:rPr lang="en-US" dirty="0" smtClean="0"/>
              <a:t>28/05/2021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79FD-E3D3-9441-B52D-6D5D43707303}"/>
              </a:ext>
            </a:extLst>
          </p:cNvPr>
          <p:cNvSpPr/>
          <p:nvPr/>
        </p:nvSpPr>
        <p:spPr>
          <a:xfrm>
            <a:off x="766763" y="4577430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Common component types UI files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22" y="1343852"/>
            <a:ext cx="11141678" cy="51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component type groups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8" y="1348979"/>
            <a:ext cx="11424661" cy="52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Generating an Engineering GUI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258247"/>
            <a:ext cx="10378290" cy="48667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5400000">
            <a:off x="4237941" y="1888475"/>
            <a:ext cx="1776569" cy="1610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Engineering GUI – main window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30" y="1234758"/>
            <a:ext cx="9001257" cy="55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An Engineering GUI – assembly hierarchy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295388"/>
            <a:ext cx="8744626" cy="54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Engineering GUI – assembly view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20809"/>
            <a:ext cx="7918376" cy="53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Engineering GUI – </a:t>
            </a:r>
            <a:r>
              <a:rPr lang="en-AU" dirty="0" smtClean="0"/>
              <a:t>controls hierarchy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6" y="1293302"/>
            <a:ext cx="3470496" cy="4301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216" y="1293302"/>
            <a:ext cx="4494910" cy="1538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414" y="2881965"/>
            <a:ext cx="3384778" cy="36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2B4C-53DB-9F44-82F9-73D216DF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121" y="2946400"/>
            <a:ext cx="4069239" cy="8975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9</a:t>
            </a:r>
            <a:r>
              <a:rPr lang="en-AU" dirty="0" smtClean="0"/>
              <a:t> </a:t>
            </a:r>
            <a:r>
              <a:rPr lang="en-AU" dirty="0" smtClean="0"/>
              <a:t>new beamlines being built at the Australian Synchrotron</a:t>
            </a:r>
          </a:p>
          <a:p>
            <a:r>
              <a:rPr lang="en-AU" dirty="0" smtClean="0"/>
              <a:t>Standardisation is the name of the game</a:t>
            </a:r>
            <a:r>
              <a:rPr lang="en-AU" dirty="0"/>
              <a:t> </a:t>
            </a:r>
            <a:r>
              <a:rPr lang="en-AU" dirty="0" smtClean="0"/>
              <a:t>(devices, controllers, cables, connectors, PCs, computer screens, OS, software, and 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engineering interfaces</a:t>
            </a:r>
            <a:r>
              <a:rPr lang="en-AU" dirty="0" smtClean="0"/>
              <a:t>)</a:t>
            </a:r>
          </a:p>
          <a:p>
            <a:r>
              <a:rPr lang="en-AU" dirty="0" smtClean="0"/>
              <a:t>From standardisation comes reusability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grand idea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1"/>
            <a:ext cx="11304574" cy="45639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i="1" dirty="0">
                <a:solidFill>
                  <a:schemeClr val="accent3"/>
                </a:solidFill>
              </a:rPr>
              <a:t>“Wouldn’t it be amazing if we could, at a </a:t>
            </a:r>
            <a:r>
              <a:rPr lang="en-AU" i="1" dirty="0">
                <a:solidFill>
                  <a:srgbClr val="7030A0"/>
                </a:solidFill>
              </a:rPr>
              <a:t>click of a button</a:t>
            </a:r>
            <a:r>
              <a:rPr lang="en-AU" i="1" dirty="0">
                <a:solidFill>
                  <a:schemeClr val="accent3"/>
                </a:solidFill>
              </a:rPr>
              <a:t>, </a:t>
            </a:r>
            <a:r>
              <a:rPr lang="en-AU" i="1" dirty="0">
                <a:solidFill>
                  <a:srgbClr val="0070C0"/>
                </a:solidFill>
              </a:rPr>
              <a:t>automatically generate every GUI needed</a:t>
            </a:r>
            <a:r>
              <a:rPr lang="en-AU" i="1" dirty="0" smtClean="0">
                <a:solidFill>
                  <a:srgbClr val="0070C0"/>
                </a:solidFill>
              </a:rPr>
              <a:t> </a:t>
            </a:r>
            <a:r>
              <a:rPr lang="en-AU" i="1" dirty="0">
                <a:solidFill>
                  <a:schemeClr val="accent3"/>
                </a:solidFill>
              </a:rPr>
              <a:t>to commission and run a beamline?”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... click of a button ...</a:t>
            </a:r>
            <a:endParaRPr lang="en-AU" dirty="0" smtClean="0"/>
          </a:p>
          <a:p>
            <a:pPr marL="457200" lvl="1" indent="0">
              <a:buNone/>
            </a:pPr>
            <a:r>
              <a:rPr lang="en-AU" dirty="0" smtClean="0"/>
              <a:t>Someone needs to put in some effort somewhere</a:t>
            </a:r>
          </a:p>
          <a:p>
            <a:pPr marL="457200" lvl="1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.</a:t>
            </a:r>
            <a:r>
              <a:rPr lang="en-AU" dirty="0" smtClean="0">
                <a:solidFill>
                  <a:srgbClr val="0070C0"/>
                </a:solidFill>
              </a:rPr>
              <a:t>.. automatically generate every GUI needed</a:t>
            </a:r>
            <a:r>
              <a:rPr lang="en-AU" dirty="0"/>
              <a:t> </a:t>
            </a:r>
            <a:r>
              <a:rPr lang="en-AU" dirty="0" smtClean="0"/>
              <a:t>...</a:t>
            </a:r>
          </a:p>
          <a:p>
            <a:pPr marL="457200" lvl="1" indent="0">
              <a:buNone/>
            </a:pPr>
            <a:r>
              <a:rPr lang="en-AU" dirty="0" smtClean="0"/>
              <a:t>Every beamline and their scientists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35334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Information required to generate the GUIs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Existing:</a:t>
            </a:r>
            <a:endParaRPr lang="en-AU" dirty="0" smtClean="0"/>
          </a:p>
          <a:p>
            <a:pPr lvl="1"/>
            <a:r>
              <a:rPr lang="en-AU" dirty="0" smtClean="0"/>
              <a:t>Standardised </a:t>
            </a:r>
            <a:r>
              <a:rPr lang="en-AU" dirty="0" smtClean="0"/>
              <a:t>controls component types - </a:t>
            </a:r>
            <a:r>
              <a:rPr lang="en-AU" dirty="0" smtClean="0">
                <a:solidFill>
                  <a:srgbClr val="00B050"/>
                </a:solidFill>
              </a:rPr>
              <a:t>CSBS</a:t>
            </a:r>
          </a:p>
          <a:p>
            <a:pPr lvl="1"/>
            <a:r>
              <a:rPr lang="en-AU" dirty="0" smtClean="0"/>
              <a:t>Standard user interface (UI) files for each of those types </a:t>
            </a:r>
            <a:r>
              <a:rPr lang="en-AU" dirty="0" smtClean="0"/>
              <a:t>– </a:t>
            </a:r>
            <a:r>
              <a:rPr lang="en-AU" dirty="0">
                <a:solidFill>
                  <a:srgbClr val="00B050"/>
                </a:solidFill>
              </a:rPr>
              <a:t>Qt Designer and </a:t>
            </a:r>
            <a:r>
              <a:rPr lang="en-AU" dirty="0" err="1" smtClean="0">
                <a:solidFill>
                  <a:srgbClr val="00B050"/>
                </a:solidFill>
              </a:rPr>
              <a:t>QeFramework</a:t>
            </a:r>
            <a:endParaRPr lang="en-AU" dirty="0">
              <a:solidFill>
                <a:srgbClr val="00B050"/>
              </a:solidFill>
            </a:endParaRPr>
          </a:p>
          <a:p>
            <a:pPr lvl="1"/>
            <a:r>
              <a:rPr lang="en-AU" dirty="0" smtClean="0"/>
              <a:t>Relationships </a:t>
            </a:r>
            <a:r>
              <a:rPr lang="en-AU" dirty="0"/>
              <a:t>between controls components on each </a:t>
            </a:r>
            <a:r>
              <a:rPr lang="en-AU" dirty="0" smtClean="0"/>
              <a:t>beamline - </a:t>
            </a:r>
            <a:r>
              <a:rPr lang="en-AU" dirty="0" smtClean="0">
                <a:solidFill>
                  <a:srgbClr val="00B050"/>
                </a:solidFill>
              </a:rPr>
              <a:t>CSBS</a:t>
            </a:r>
            <a:endParaRPr lang="en-AU" dirty="0">
              <a:solidFill>
                <a:srgbClr val="00B050"/>
              </a:solidFill>
            </a:endParaRPr>
          </a:p>
          <a:p>
            <a:pPr lvl="1"/>
            <a:r>
              <a:rPr lang="en-AU" dirty="0" smtClean="0"/>
              <a:t>Component names so that the UI files can be instantiated with them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B050"/>
                </a:solidFill>
              </a:rPr>
              <a:t>CSBS</a:t>
            </a:r>
          </a:p>
          <a:p>
            <a:r>
              <a:rPr lang="en-AU" dirty="0" smtClean="0"/>
              <a:t>New:</a:t>
            </a:r>
          </a:p>
          <a:p>
            <a:pPr lvl="1"/>
            <a:r>
              <a:rPr lang="en-AU" dirty="0"/>
              <a:t>Linking of components and </a:t>
            </a:r>
            <a:r>
              <a:rPr lang="en-AU" dirty="0" smtClean="0"/>
              <a:t>assemblies from CSBS </a:t>
            </a:r>
            <a:r>
              <a:rPr lang="en-AU" dirty="0"/>
              <a:t>to UI </a:t>
            </a:r>
            <a:r>
              <a:rPr lang="en-AU" dirty="0" smtClean="0"/>
              <a:t>files created using Qt Designer </a:t>
            </a:r>
            <a:r>
              <a:rPr lang="en-AU" dirty="0"/>
              <a:t>- </a:t>
            </a:r>
            <a:r>
              <a:rPr lang="en-AU" dirty="0">
                <a:solidFill>
                  <a:schemeClr val="accent1"/>
                </a:solidFill>
              </a:rPr>
              <a:t>new Engineering GUIs web application</a:t>
            </a:r>
            <a:endParaRPr lang="en-AU" dirty="0"/>
          </a:p>
          <a:p>
            <a:pPr lvl="1"/>
            <a:r>
              <a:rPr lang="en-AU" dirty="0" smtClean="0"/>
              <a:t>Script </a:t>
            </a:r>
            <a:r>
              <a:rPr lang="en-AU" dirty="0"/>
              <a:t>to combine all of the information </a:t>
            </a:r>
            <a:r>
              <a:rPr lang="en-AU" dirty="0" smtClean="0"/>
              <a:t>end present it to users </a:t>
            </a:r>
            <a:r>
              <a:rPr lang="en-AU" dirty="0"/>
              <a:t>–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>
                <a:solidFill>
                  <a:schemeClr val="accent1"/>
                </a:solidFill>
              </a:rPr>
              <a:t>Engineering GUIs generator</a:t>
            </a: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blocks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258247"/>
            <a:ext cx="10378290" cy="48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CSBS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258247"/>
            <a:ext cx="10378290" cy="48667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7826" y="1317072"/>
            <a:ext cx="3623055" cy="1753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6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Qt Designer + </a:t>
            </a:r>
            <a:r>
              <a:rPr lang="en-AU" dirty="0" err="1" smtClean="0"/>
              <a:t>QeFramework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826" y="1626707"/>
            <a:ext cx="8977934" cy="5231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826" y="1155456"/>
            <a:ext cx="64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hlinkClick r:id="rId3"/>
              </a:rPr>
              <a:t>https://</a:t>
            </a:r>
            <a:r>
              <a:rPr lang="en-AU" sz="2400" dirty="0" smtClean="0">
                <a:hlinkClick r:id="rId3"/>
              </a:rPr>
              <a:t>github.com/qtepics/qeframework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1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Engineering GUIs web page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258247"/>
            <a:ext cx="10378290" cy="48667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860" y="3137483"/>
            <a:ext cx="3403019" cy="1610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0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 assembly UI files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" y="1234758"/>
            <a:ext cx="10679651" cy="53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69AA42AE-D526-B44A-B547-63CED81F3E1C}"/>
    </a:ext>
  </a:extLst>
</a:theme>
</file>

<file path=ppt/theme/theme2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D16FAA05-3DA8-F14D-842C-EFB52E22212E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E3F1BEE3-0D6F-0A43-BF38-EF93417307AD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0187362D-D8D4-7748-9442-5A3F9C811044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45049870-FAC7-D541-8A40-EF1B244BC2EA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AFDF4BAD-DAD5-664B-9F2B-BE4D436AC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ANSTO-Template-CorpFonts-2018-16x9 - Copy</Template>
  <TotalTime>563</TotalTime>
  <Words>275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Fira Sans ExtraBold</vt:lpstr>
      <vt:lpstr>Poppins</vt:lpstr>
      <vt:lpstr>Fira Sans Light</vt:lpstr>
      <vt:lpstr>Arial</vt:lpstr>
      <vt:lpstr>Fira Sans</vt:lpstr>
      <vt:lpstr>Calibri</vt:lpstr>
      <vt:lpstr>Wingdings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Automatic generation of Engineering GUIs</vt:lpstr>
      <vt:lpstr>Background</vt:lpstr>
      <vt:lpstr>The grand idea</vt:lpstr>
      <vt:lpstr>Information required to generate the GUIs</vt:lpstr>
      <vt:lpstr>Building blocks</vt:lpstr>
      <vt:lpstr>CSBS</vt:lpstr>
      <vt:lpstr>Qt Designer + QeFramework</vt:lpstr>
      <vt:lpstr>Engineering GUIs web page</vt:lpstr>
      <vt:lpstr>Custom assembly UI files</vt:lpstr>
      <vt:lpstr>Common component types UI files</vt:lpstr>
      <vt:lpstr>Common component type groups</vt:lpstr>
      <vt:lpstr>Generating an Engineering GUI</vt:lpstr>
      <vt:lpstr>An Engineering GUI – main window</vt:lpstr>
      <vt:lpstr>An Engineering GUI – assembly hierarchy</vt:lpstr>
      <vt:lpstr>An Engineering GUI – assembly view</vt:lpstr>
      <vt:lpstr>An Engineering GUI – controls hierarchy</vt:lpstr>
      <vt:lpstr>Thank you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generation of Engineering GUIs</dc:title>
  <dc:creator>POZAR, Andraz</dc:creator>
  <cp:lastModifiedBy>POZAR, Andraz</cp:lastModifiedBy>
  <cp:revision>34</cp:revision>
  <dcterms:created xsi:type="dcterms:W3CDTF">2021-05-25T04:00:36Z</dcterms:created>
  <dcterms:modified xsi:type="dcterms:W3CDTF">2021-05-28T04:21:36Z</dcterms:modified>
</cp:coreProperties>
</file>