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19"/>
  </p:notesMasterIdLst>
  <p:sldIdLst>
    <p:sldId id="256" r:id="rId4"/>
    <p:sldId id="352" r:id="rId5"/>
    <p:sldId id="907" r:id="rId6"/>
    <p:sldId id="375" r:id="rId7"/>
    <p:sldId id="353" r:id="rId8"/>
    <p:sldId id="897" r:id="rId9"/>
    <p:sldId id="389" r:id="rId10"/>
    <p:sldId id="380" r:id="rId11"/>
    <p:sldId id="908" r:id="rId12"/>
    <p:sldId id="369" r:id="rId13"/>
    <p:sldId id="898" r:id="rId14"/>
    <p:sldId id="384" r:id="rId15"/>
    <p:sldId id="909" r:id="rId16"/>
    <p:sldId id="910" r:id="rId17"/>
    <p:sldId id="281" r:id="rId18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E231F70-F3ED-4C41-95A8-5CBD756E2701}" v="294" dt="2020-10-22T15:54:57.00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502" autoAdjust="0"/>
    <p:restoredTop sz="81657" autoAdjust="0"/>
  </p:normalViewPr>
  <p:slideViewPr>
    <p:cSldViewPr snapToGrid="0">
      <p:cViewPr varScale="1">
        <p:scale>
          <a:sx n="124" d="100"/>
          <a:sy n="124" d="100"/>
        </p:scale>
        <p:origin x="948" y="10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microsoft.com/office/2016/11/relationships/changesInfo" Target="changesInfos/changesInfo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microsoft.com/office/2015/10/relationships/revisionInfo" Target="revisionInfo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uzie Sheehy" userId="ad1f98bf-0398-439b-84ef-746805798b92" providerId="ADAL" clId="{EE231F70-F3ED-4C41-95A8-5CBD756E2701}"/>
    <pc:docChg chg="custSel addSld delSld modSld sldOrd">
      <pc:chgData name="Suzie Sheehy" userId="ad1f98bf-0398-439b-84ef-746805798b92" providerId="ADAL" clId="{EE231F70-F3ED-4C41-95A8-5CBD756E2701}" dt="2020-10-22T15:54:57.004" v="1549"/>
      <pc:docMkLst>
        <pc:docMk/>
      </pc:docMkLst>
      <pc:sldChg chg="addSp modSp add mod">
        <pc:chgData name="Suzie Sheehy" userId="ad1f98bf-0398-439b-84ef-746805798b92" providerId="ADAL" clId="{EE231F70-F3ED-4C41-95A8-5CBD756E2701}" dt="2020-10-22T15:53:53.212" v="1360" actId="1076"/>
        <pc:sldMkLst>
          <pc:docMk/>
          <pc:sldMk cId="538662319" sldId="281"/>
        </pc:sldMkLst>
        <pc:spChg chg="add mod">
          <ac:chgData name="Suzie Sheehy" userId="ad1f98bf-0398-439b-84ef-746805798b92" providerId="ADAL" clId="{EE231F70-F3ED-4C41-95A8-5CBD756E2701}" dt="2020-10-22T15:53:53.212" v="1360" actId="1076"/>
          <ac:spMkLst>
            <pc:docMk/>
            <pc:sldMk cId="538662319" sldId="281"/>
            <ac:spMk id="3" creationId="{2EA2340B-C05A-7349-A7DA-54C7A5B1F7DB}"/>
          </ac:spMkLst>
        </pc:spChg>
      </pc:sldChg>
      <pc:sldChg chg="modSp mod">
        <pc:chgData name="Suzie Sheehy" userId="ad1f98bf-0398-439b-84ef-746805798b92" providerId="ADAL" clId="{EE231F70-F3ED-4C41-95A8-5CBD756E2701}" dt="2020-10-22T15:48:28.104" v="947" actId="13926"/>
        <pc:sldMkLst>
          <pc:docMk/>
          <pc:sldMk cId="333803040" sldId="380"/>
        </pc:sldMkLst>
        <pc:spChg chg="mod">
          <ac:chgData name="Suzie Sheehy" userId="ad1f98bf-0398-439b-84ef-746805798b92" providerId="ADAL" clId="{EE231F70-F3ED-4C41-95A8-5CBD756E2701}" dt="2020-10-22T15:48:28.104" v="947" actId="13926"/>
          <ac:spMkLst>
            <pc:docMk/>
            <pc:sldMk cId="333803040" sldId="380"/>
            <ac:spMk id="8" creationId="{3467C845-1CB7-417D-AB42-868D08EA03FA}"/>
          </ac:spMkLst>
        </pc:spChg>
      </pc:sldChg>
      <pc:sldChg chg="addSp delSp modSp add mod delAnim">
        <pc:chgData name="Suzie Sheehy" userId="ad1f98bf-0398-439b-84ef-746805798b92" providerId="ADAL" clId="{EE231F70-F3ED-4C41-95A8-5CBD756E2701}" dt="2020-10-22T15:52:38.785" v="1226" actId="1076"/>
        <pc:sldMkLst>
          <pc:docMk/>
          <pc:sldMk cId="4096612002" sldId="384"/>
        </pc:sldMkLst>
        <pc:spChg chg="mod">
          <ac:chgData name="Suzie Sheehy" userId="ad1f98bf-0398-439b-84ef-746805798b92" providerId="ADAL" clId="{EE231F70-F3ED-4C41-95A8-5CBD756E2701}" dt="2020-10-22T15:50:11.859" v="969" actId="14100"/>
          <ac:spMkLst>
            <pc:docMk/>
            <pc:sldMk cId="4096612002" sldId="384"/>
            <ac:spMk id="2" creationId="{B3BFA2BF-C3DF-6342-9B66-07ECCA15A53B}"/>
          </ac:spMkLst>
        </pc:spChg>
        <pc:spChg chg="add mod">
          <ac:chgData name="Suzie Sheehy" userId="ad1f98bf-0398-439b-84ef-746805798b92" providerId="ADAL" clId="{EE231F70-F3ED-4C41-95A8-5CBD756E2701}" dt="2020-10-22T15:52:38.785" v="1226" actId="1076"/>
          <ac:spMkLst>
            <pc:docMk/>
            <pc:sldMk cId="4096612002" sldId="384"/>
            <ac:spMk id="8" creationId="{DED44CC2-F2FF-EB44-AFC9-5316A89F801E}"/>
          </ac:spMkLst>
        </pc:spChg>
        <pc:spChg chg="mod">
          <ac:chgData name="Suzie Sheehy" userId="ad1f98bf-0398-439b-84ef-746805798b92" providerId="ADAL" clId="{EE231F70-F3ED-4C41-95A8-5CBD756E2701}" dt="2020-10-22T15:52:33.212" v="1223" actId="14100"/>
          <ac:spMkLst>
            <pc:docMk/>
            <pc:sldMk cId="4096612002" sldId="384"/>
            <ac:spMk id="12" creationId="{85FDAAD0-B85B-2E41-BC83-010FD724C228}"/>
          </ac:spMkLst>
        </pc:spChg>
        <pc:spChg chg="del">
          <ac:chgData name="Suzie Sheehy" userId="ad1f98bf-0398-439b-84ef-746805798b92" providerId="ADAL" clId="{EE231F70-F3ED-4C41-95A8-5CBD756E2701}" dt="2020-10-22T15:49:58.543" v="961" actId="478"/>
          <ac:spMkLst>
            <pc:docMk/>
            <pc:sldMk cId="4096612002" sldId="384"/>
            <ac:spMk id="13" creationId="{89CF7223-5914-2C47-AFF0-4474D994EE36}"/>
          </ac:spMkLst>
        </pc:spChg>
        <pc:picChg chg="mod">
          <ac:chgData name="Suzie Sheehy" userId="ad1f98bf-0398-439b-84ef-746805798b92" providerId="ADAL" clId="{EE231F70-F3ED-4C41-95A8-5CBD756E2701}" dt="2020-10-22T15:51:28.199" v="1125" actId="1076"/>
          <ac:picMkLst>
            <pc:docMk/>
            <pc:sldMk cId="4096612002" sldId="384"/>
            <ac:picMk id="3" creationId="{E4A0D204-B80F-8848-8506-E8D6A2A8681B}"/>
          </ac:picMkLst>
        </pc:picChg>
        <pc:picChg chg="add mod">
          <ac:chgData name="Suzie Sheehy" userId="ad1f98bf-0398-439b-84ef-746805798b92" providerId="ADAL" clId="{EE231F70-F3ED-4C41-95A8-5CBD756E2701}" dt="2020-10-22T15:51:29.475" v="1126" actId="1076"/>
          <ac:picMkLst>
            <pc:docMk/>
            <pc:sldMk cId="4096612002" sldId="384"/>
            <ac:picMk id="9" creationId="{B0381087-BF14-294A-B1AA-25A19F6A3152}"/>
          </ac:picMkLst>
        </pc:picChg>
        <pc:picChg chg="add mod">
          <ac:chgData name="Suzie Sheehy" userId="ad1f98bf-0398-439b-84ef-746805798b92" providerId="ADAL" clId="{EE231F70-F3ED-4C41-95A8-5CBD756E2701}" dt="2020-10-22T15:51:30.337" v="1127" actId="1076"/>
          <ac:picMkLst>
            <pc:docMk/>
            <pc:sldMk cId="4096612002" sldId="384"/>
            <ac:picMk id="10" creationId="{874CBDAE-BE07-2442-ACB0-A3FB536BBC3C}"/>
          </ac:picMkLst>
        </pc:picChg>
        <pc:picChg chg="mod">
          <ac:chgData name="Suzie Sheehy" userId="ad1f98bf-0398-439b-84ef-746805798b92" providerId="ADAL" clId="{EE231F70-F3ED-4C41-95A8-5CBD756E2701}" dt="2020-10-22T15:52:36.603" v="1225" actId="1076"/>
          <ac:picMkLst>
            <pc:docMk/>
            <pc:sldMk cId="4096612002" sldId="384"/>
            <ac:picMk id="11" creationId="{4401991F-2BF0-B44E-B26E-01DF004FCCEB}"/>
          </ac:picMkLst>
        </pc:picChg>
      </pc:sldChg>
      <pc:sldChg chg="del">
        <pc:chgData name="Suzie Sheehy" userId="ad1f98bf-0398-439b-84ef-746805798b92" providerId="ADAL" clId="{EE231F70-F3ED-4C41-95A8-5CBD756E2701}" dt="2020-10-22T15:36:34.112" v="157" actId="2696"/>
        <pc:sldMkLst>
          <pc:docMk/>
          <pc:sldMk cId="822767603" sldId="385"/>
        </pc:sldMkLst>
      </pc:sldChg>
      <pc:sldChg chg="del">
        <pc:chgData name="Suzie Sheehy" userId="ad1f98bf-0398-439b-84ef-746805798b92" providerId="ADAL" clId="{EE231F70-F3ED-4C41-95A8-5CBD756E2701}" dt="2020-10-22T15:43:21.980" v="884" actId="2696"/>
        <pc:sldMkLst>
          <pc:docMk/>
          <pc:sldMk cId="3011308435" sldId="895"/>
        </pc:sldMkLst>
      </pc:sldChg>
      <pc:sldChg chg="addSp delSp modSp mod delAnim">
        <pc:chgData name="Suzie Sheehy" userId="ad1f98bf-0398-439b-84ef-746805798b92" providerId="ADAL" clId="{EE231F70-F3ED-4C41-95A8-5CBD756E2701}" dt="2020-10-22T15:47:55.669" v="945" actId="20577"/>
        <pc:sldMkLst>
          <pc:docMk/>
          <pc:sldMk cId="1345373028" sldId="897"/>
        </pc:sldMkLst>
        <pc:spChg chg="mod">
          <ac:chgData name="Suzie Sheehy" userId="ad1f98bf-0398-439b-84ef-746805798b92" providerId="ADAL" clId="{EE231F70-F3ED-4C41-95A8-5CBD756E2701}" dt="2020-10-22T15:34:37.829" v="136" actId="20577"/>
          <ac:spMkLst>
            <pc:docMk/>
            <pc:sldMk cId="1345373028" sldId="897"/>
            <ac:spMk id="2" creationId="{718C913A-AC42-B641-A6D0-A34AAA72ECD4}"/>
          </ac:spMkLst>
        </pc:spChg>
        <pc:spChg chg="del mod">
          <ac:chgData name="Suzie Sheehy" userId="ad1f98bf-0398-439b-84ef-746805798b92" providerId="ADAL" clId="{EE231F70-F3ED-4C41-95A8-5CBD756E2701}" dt="2020-10-22T15:32:53.599" v="55" actId="478"/>
          <ac:spMkLst>
            <pc:docMk/>
            <pc:sldMk cId="1345373028" sldId="897"/>
            <ac:spMk id="3" creationId="{BEBDB359-63D8-0E4A-BB4C-560653AEDD29}"/>
          </ac:spMkLst>
        </pc:spChg>
        <pc:spChg chg="add del mod">
          <ac:chgData name="Suzie Sheehy" userId="ad1f98bf-0398-439b-84ef-746805798b92" providerId="ADAL" clId="{EE231F70-F3ED-4C41-95A8-5CBD756E2701}" dt="2020-10-22T15:32:56.331" v="56" actId="478"/>
          <ac:spMkLst>
            <pc:docMk/>
            <pc:sldMk cId="1345373028" sldId="897"/>
            <ac:spMk id="6" creationId="{A3636C05-B672-9D4D-9911-5D833B5ADCC8}"/>
          </ac:spMkLst>
        </pc:spChg>
        <pc:spChg chg="add mod">
          <ac:chgData name="Suzie Sheehy" userId="ad1f98bf-0398-439b-84ef-746805798b92" providerId="ADAL" clId="{EE231F70-F3ED-4C41-95A8-5CBD756E2701}" dt="2020-10-22T15:32:50.942" v="54" actId="404"/>
          <ac:spMkLst>
            <pc:docMk/>
            <pc:sldMk cId="1345373028" sldId="897"/>
            <ac:spMk id="9" creationId="{B5269234-1339-6D47-B310-4BA870DBFB0B}"/>
          </ac:spMkLst>
        </pc:spChg>
        <pc:spChg chg="mod">
          <ac:chgData name="Suzie Sheehy" userId="ad1f98bf-0398-439b-84ef-746805798b92" providerId="ADAL" clId="{EE231F70-F3ED-4C41-95A8-5CBD756E2701}" dt="2020-10-22T15:47:55.669" v="945" actId="20577"/>
          <ac:spMkLst>
            <pc:docMk/>
            <pc:sldMk cId="1345373028" sldId="897"/>
            <ac:spMk id="13" creationId="{DA13F2AC-1E5F-FB45-AC32-757A785C398A}"/>
          </ac:spMkLst>
        </pc:spChg>
        <pc:spChg chg="mod">
          <ac:chgData name="Suzie Sheehy" userId="ad1f98bf-0398-439b-84ef-746805798b92" providerId="ADAL" clId="{EE231F70-F3ED-4C41-95A8-5CBD756E2701}" dt="2020-10-22T15:47:44.222" v="935" actId="404"/>
          <ac:spMkLst>
            <pc:docMk/>
            <pc:sldMk cId="1345373028" sldId="897"/>
            <ac:spMk id="14" creationId="{2A7FD249-B823-4043-A73C-802A64970554}"/>
          </ac:spMkLst>
        </pc:spChg>
        <pc:spChg chg="mod">
          <ac:chgData name="Suzie Sheehy" userId="ad1f98bf-0398-439b-84ef-746805798b92" providerId="ADAL" clId="{EE231F70-F3ED-4C41-95A8-5CBD756E2701}" dt="2020-10-22T15:32:24.695" v="35" actId="14100"/>
          <ac:spMkLst>
            <pc:docMk/>
            <pc:sldMk cId="1345373028" sldId="897"/>
            <ac:spMk id="15" creationId="{A3EB6159-F441-3542-B7C1-AA54593AA8A9}"/>
          </ac:spMkLst>
        </pc:spChg>
        <pc:spChg chg="mod">
          <ac:chgData name="Suzie Sheehy" userId="ad1f98bf-0398-439b-84ef-746805798b92" providerId="ADAL" clId="{EE231F70-F3ED-4C41-95A8-5CBD756E2701}" dt="2020-10-22T15:32:28.520" v="37" actId="14100"/>
          <ac:spMkLst>
            <pc:docMk/>
            <pc:sldMk cId="1345373028" sldId="897"/>
            <ac:spMk id="16" creationId="{D56683DA-61EE-CB4E-BD95-B026BF18EB17}"/>
          </ac:spMkLst>
        </pc:spChg>
        <pc:picChg chg="add mod">
          <ac:chgData name="Suzie Sheehy" userId="ad1f98bf-0398-439b-84ef-746805798b92" providerId="ADAL" clId="{EE231F70-F3ED-4C41-95A8-5CBD756E2701}" dt="2020-10-22T15:36:03.003" v="141" actId="1076"/>
          <ac:picMkLst>
            <pc:docMk/>
            <pc:sldMk cId="1345373028" sldId="897"/>
            <ac:picMk id="12" creationId="{B245BF1E-043C-D64B-8C7A-75B96645BC30}"/>
          </ac:picMkLst>
        </pc:picChg>
        <pc:picChg chg="add mod">
          <ac:chgData name="Suzie Sheehy" userId="ad1f98bf-0398-439b-84ef-746805798b92" providerId="ADAL" clId="{EE231F70-F3ED-4C41-95A8-5CBD756E2701}" dt="2020-10-22T15:36:01.507" v="140" actId="1076"/>
          <ac:picMkLst>
            <pc:docMk/>
            <pc:sldMk cId="1345373028" sldId="897"/>
            <ac:picMk id="17" creationId="{52C96BEA-3BC1-CC4F-912E-43EA74674060}"/>
          </ac:picMkLst>
        </pc:picChg>
      </pc:sldChg>
      <pc:sldChg chg="addSp delSp modSp mod ord">
        <pc:chgData name="Suzie Sheehy" userId="ad1f98bf-0398-439b-84ef-746805798b92" providerId="ADAL" clId="{EE231F70-F3ED-4C41-95A8-5CBD756E2701}" dt="2020-10-22T15:52:42.547" v="1227" actId="404"/>
        <pc:sldMkLst>
          <pc:docMk/>
          <pc:sldMk cId="401219562" sldId="898"/>
        </pc:sldMkLst>
        <pc:spChg chg="mod">
          <ac:chgData name="Suzie Sheehy" userId="ad1f98bf-0398-439b-84ef-746805798b92" providerId="ADAL" clId="{EE231F70-F3ED-4C41-95A8-5CBD756E2701}" dt="2020-10-22T15:50:19.904" v="975" actId="20577"/>
          <ac:spMkLst>
            <pc:docMk/>
            <pc:sldMk cId="401219562" sldId="898"/>
            <ac:spMk id="2" creationId="{B935910F-F3DC-394C-8F42-FB0AF3F68245}"/>
          </ac:spMkLst>
        </pc:spChg>
        <pc:spChg chg="mod">
          <ac:chgData name="Suzie Sheehy" userId="ad1f98bf-0398-439b-84ef-746805798b92" providerId="ADAL" clId="{EE231F70-F3ED-4C41-95A8-5CBD756E2701}" dt="2020-10-22T15:52:42.547" v="1227" actId="404"/>
          <ac:spMkLst>
            <pc:docMk/>
            <pc:sldMk cId="401219562" sldId="898"/>
            <ac:spMk id="16" creationId="{C7430FFC-B1DF-8D4F-AC4A-1F03469C72D1}"/>
          </ac:spMkLst>
        </pc:spChg>
        <pc:picChg chg="add del mod">
          <ac:chgData name="Suzie Sheehy" userId="ad1f98bf-0398-439b-84ef-746805798b92" providerId="ADAL" clId="{EE231F70-F3ED-4C41-95A8-5CBD756E2701}" dt="2020-10-22T15:46:43.893" v="933" actId="478"/>
          <ac:picMkLst>
            <pc:docMk/>
            <pc:sldMk cId="401219562" sldId="898"/>
            <ac:picMk id="8" creationId="{DE1B69C3-2267-354E-87BF-E195468E4CAC}"/>
          </ac:picMkLst>
        </pc:picChg>
      </pc:sldChg>
      <pc:sldChg chg="del">
        <pc:chgData name="Suzie Sheehy" userId="ad1f98bf-0398-439b-84ef-746805798b92" providerId="ADAL" clId="{EE231F70-F3ED-4C41-95A8-5CBD756E2701}" dt="2020-10-22T15:43:29.582" v="885" actId="2696"/>
        <pc:sldMkLst>
          <pc:docMk/>
          <pc:sldMk cId="953858130" sldId="899"/>
        </pc:sldMkLst>
      </pc:sldChg>
      <pc:sldChg chg="addSp delSp modSp add mod modAnim">
        <pc:chgData name="Suzie Sheehy" userId="ad1f98bf-0398-439b-84ef-746805798b92" providerId="ADAL" clId="{EE231F70-F3ED-4C41-95A8-5CBD756E2701}" dt="2020-10-22T15:54:57.004" v="1549"/>
        <pc:sldMkLst>
          <pc:docMk/>
          <pc:sldMk cId="3563884234" sldId="909"/>
        </pc:sldMkLst>
        <pc:spChg chg="mod">
          <ac:chgData name="Suzie Sheehy" userId="ad1f98bf-0398-439b-84ef-746805798b92" providerId="ADAL" clId="{EE231F70-F3ED-4C41-95A8-5CBD756E2701}" dt="2020-10-22T15:36:45.238" v="176" actId="20577"/>
          <ac:spMkLst>
            <pc:docMk/>
            <pc:sldMk cId="3563884234" sldId="909"/>
            <ac:spMk id="2" creationId="{718C913A-AC42-B641-A6D0-A34AAA72ECD4}"/>
          </ac:spMkLst>
        </pc:spChg>
        <pc:spChg chg="add mod">
          <ac:chgData name="Suzie Sheehy" userId="ad1f98bf-0398-439b-84ef-746805798b92" providerId="ADAL" clId="{EE231F70-F3ED-4C41-95A8-5CBD756E2701}" dt="2020-10-22T15:44:01.924" v="894" actId="1076"/>
          <ac:spMkLst>
            <pc:docMk/>
            <pc:sldMk cId="3563884234" sldId="909"/>
            <ac:spMk id="3" creationId="{A794F67B-8355-F043-BF8C-4147824B4778}"/>
          </ac:spMkLst>
        </pc:spChg>
        <pc:spChg chg="mod">
          <ac:chgData name="Suzie Sheehy" userId="ad1f98bf-0398-439b-84ef-746805798b92" providerId="ADAL" clId="{EE231F70-F3ED-4C41-95A8-5CBD756E2701}" dt="2020-10-22T15:44:14.592" v="898" actId="1076"/>
          <ac:spMkLst>
            <pc:docMk/>
            <pc:sldMk cId="3563884234" sldId="909"/>
            <ac:spMk id="13" creationId="{DA13F2AC-1E5F-FB45-AC32-757A785C398A}"/>
          </ac:spMkLst>
        </pc:spChg>
        <pc:spChg chg="add mod">
          <ac:chgData name="Suzie Sheehy" userId="ad1f98bf-0398-439b-84ef-746805798b92" providerId="ADAL" clId="{EE231F70-F3ED-4C41-95A8-5CBD756E2701}" dt="2020-10-22T15:44:05.073" v="895" actId="1076"/>
          <ac:spMkLst>
            <pc:docMk/>
            <pc:sldMk cId="3563884234" sldId="909"/>
            <ac:spMk id="18" creationId="{BD184266-51C8-1246-BB96-A7B256852011}"/>
          </ac:spMkLst>
        </pc:spChg>
        <pc:spChg chg="add mod">
          <ac:chgData name="Suzie Sheehy" userId="ad1f98bf-0398-439b-84ef-746805798b92" providerId="ADAL" clId="{EE231F70-F3ED-4C41-95A8-5CBD756E2701}" dt="2020-10-22T15:43:59.318" v="893" actId="1076"/>
          <ac:spMkLst>
            <pc:docMk/>
            <pc:sldMk cId="3563884234" sldId="909"/>
            <ac:spMk id="19" creationId="{7BEE67F9-C315-8542-94BC-AEC4403ACB1F}"/>
          </ac:spMkLst>
        </pc:spChg>
        <pc:spChg chg="add mod">
          <ac:chgData name="Suzie Sheehy" userId="ad1f98bf-0398-439b-84ef-746805798b92" providerId="ADAL" clId="{EE231F70-F3ED-4C41-95A8-5CBD756E2701}" dt="2020-10-22T15:45:36.843" v="929" actId="14100"/>
          <ac:spMkLst>
            <pc:docMk/>
            <pc:sldMk cId="3563884234" sldId="909"/>
            <ac:spMk id="20" creationId="{DD0D4FF5-90CC-974F-8255-39AF5E837EA2}"/>
          </ac:spMkLst>
        </pc:spChg>
        <pc:spChg chg="add mod">
          <ac:chgData name="Suzie Sheehy" userId="ad1f98bf-0398-439b-84ef-746805798b92" providerId="ADAL" clId="{EE231F70-F3ED-4C41-95A8-5CBD756E2701}" dt="2020-10-22T15:45:03.020" v="912" actId="1076"/>
          <ac:spMkLst>
            <pc:docMk/>
            <pc:sldMk cId="3563884234" sldId="909"/>
            <ac:spMk id="21" creationId="{CA401C58-5519-C440-8ADA-68ED3ACF52BA}"/>
          </ac:spMkLst>
        </pc:spChg>
        <pc:spChg chg="add mod">
          <ac:chgData name="Suzie Sheehy" userId="ad1f98bf-0398-439b-84ef-746805798b92" providerId="ADAL" clId="{EE231F70-F3ED-4C41-95A8-5CBD756E2701}" dt="2020-10-22T15:54:51.568" v="1548" actId="1076"/>
          <ac:spMkLst>
            <pc:docMk/>
            <pc:sldMk cId="3563884234" sldId="909"/>
            <ac:spMk id="33" creationId="{B030FC84-A917-6B4A-A5E6-2BC661B512B6}"/>
          </ac:spMkLst>
        </pc:spChg>
        <pc:picChg chg="del">
          <ac:chgData name="Suzie Sheehy" userId="ad1f98bf-0398-439b-84ef-746805798b92" providerId="ADAL" clId="{EE231F70-F3ED-4C41-95A8-5CBD756E2701}" dt="2020-10-22T15:37:29.278" v="267" actId="478"/>
          <ac:picMkLst>
            <pc:docMk/>
            <pc:sldMk cId="3563884234" sldId="909"/>
            <ac:picMk id="12" creationId="{B245BF1E-043C-D64B-8C7A-75B96645BC30}"/>
          </ac:picMkLst>
        </pc:picChg>
        <pc:picChg chg="del">
          <ac:chgData name="Suzie Sheehy" userId="ad1f98bf-0398-439b-84ef-746805798b92" providerId="ADAL" clId="{EE231F70-F3ED-4C41-95A8-5CBD756E2701}" dt="2020-10-22T15:37:28.258" v="266" actId="478"/>
          <ac:picMkLst>
            <pc:docMk/>
            <pc:sldMk cId="3563884234" sldId="909"/>
            <ac:picMk id="17" creationId="{52C96BEA-3BC1-CC4F-912E-43EA74674060}"/>
          </ac:picMkLst>
        </pc:picChg>
        <pc:cxnChg chg="add del mod">
          <ac:chgData name="Suzie Sheehy" userId="ad1f98bf-0398-439b-84ef-746805798b92" providerId="ADAL" clId="{EE231F70-F3ED-4C41-95A8-5CBD756E2701}" dt="2020-10-22T15:42:42.250" v="880" actId="478"/>
          <ac:cxnSpMkLst>
            <pc:docMk/>
            <pc:sldMk cId="3563884234" sldId="909"/>
            <ac:cxnSpMk id="6" creationId="{7A2D1207-1409-1544-AA46-36B8423634F4}"/>
          </ac:cxnSpMkLst>
        </pc:cxnChg>
        <pc:cxnChg chg="add del mod">
          <ac:chgData name="Suzie Sheehy" userId="ad1f98bf-0398-439b-84ef-746805798b92" providerId="ADAL" clId="{EE231F70-F3ED-4C41-95A8-5CBD756E2701}" dt="2020-10-22T15:42:42.250" v="880" actId="478"/>
          <ac:cxnSpMkLst>
            <pc:docMk/>
            <pc:sldMk cId="3563884234" sldId="909"/>
            <ac:cxnSpMk id="22" creationId="{BFFA56CE-D799-F04A-A8D8-B4E0B5DC95E3}"/>
          </ac:cxnSpMkLst>
        </pc:cxnChg>
        <pc:cxnChg chg="add del mod">
          <ac:chgData name="Suzie Sheehy" userId="ad1f98bf-0398-439b-84ef-746805798b92" providerId="ADAL" clId="{EE231F70-F3ED-4C41-95A8-5CBD756E2701}" dt="2020-10-22T15:42:42.250" v="880" actId="478"/>
          <ac:cxnSpMkLst>
            <pc:docMk/>
            <pc:sldMk cId="3563884234" sldId="909"/>
            <ac:cxnSpMk id="23" creationId="{D9F796CC-F1F8-AE47-9095-FDE2D0F57001}"/>
          </ac:cxnSpMkLst>
        </pc:cxnChg>
        <pc:cxnChg chg="add del mod">
          <ac:chgData name="Suzie Sheehy" userId="ad1f98bf-0398-439b-84ef-746805798b92" providerId="ADAL" clId="{EE231F70-F3ED-4C41-95A8-5CBD756E2701}" dt="2020-10-22T15:42:42.250" v="880" actId="478"/>
          <ac:cxnSpMkLst>
            <pc:docMk/>
            <pc:sldMk cId="3563884234" sldId="909"/>
            <ac:cxnSpMk id="26" creationId="{F6B4CDF0-BB03-CC42-B896-865CDD720AC0}"/>
          </ac:cxnSpMkLst>
        </pc:cxnChg>
        <pc:cxnChg chg="add del mod">
          <ac:chgData name="Suzie Sheehy" userId="ad1f98bf-0398-439b-84ef-746805798b92" providerId="ADAL" clId="{EE231F70-F3ED-4C41-95A8-5CBD756E2701}" dt="2020-10-22T15:42:43.916" v="881" actId="478"/>
          <ac:cxnSpMkLst>
            <pc:docMk/>
            <pc:sldMk cId="3563884234" sldId="909"/>
            <ac:cxnSpMk id="29" creationId="{64163F44-57DB-C745-B6B7-65180047AA3D}"/>
          </ac:cxnSpMkLst>
        </pc:cxnChg>
        <pc:cxnChg chg="add del mod">
          <ac:chgData name="Suzie Sheehy" userId="ad1f98bf-0398-439b-84ef-746805798b92" providerId="ADAL" clId="{EE231F70-F3ED-4C41-95A8-5CBD756E2701}" dt="2020-10-22T15:42:33.419" v="876" actId="478"/>
          <ac:cxnSpMkLst>
            <pc:docMk/>
            <pc:sldMk cId="3563884234" sldId="909"/>
            <ac:cxnSpMk id="31" creationId="{35A65D1C-F7ED-D448-8B26-1A7BDB85CFD4}"/>
          </ac:cxnSpMkLst>
        </pc:cxnChg>
      </pc:sldChg>
      <pc:sldChg chg="addSp delSp modSp new del mod modClrScheme chgLayout">
        <pc:chgData name="Suzie Sheehy" userId="ad1f98bf-0398-439b-84ef-746805798b92" providerId="ADAL" clId="{EE231F70-F3ED-4C41-95A8-5CBD756E2701}" dt="2020-10-22T15:53:07.363" v="1229" actId="2696"/>
        <pc:sldMkLst>
          <pc:docMk/>
          <pc:sldMk cId="621536524" sldId="910"/>
        </pc:sldMkLst>
        <pc:spChg chg="del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2" creationId="{8654BBC4-ED5D-1644-8BC7-47C0A73851C5}"/>
          </ac:spMkLst>
        </pc:spChg>
        <pc:spChg chg="del mod ord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3" creationId="{B26CC40C-8217-584A-A484-6CFA92EFD604}"/>
          </ac:spMkLst>
        </pc:spChg>
        <pc:spChg chg="mod ord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4" creationId="{2316766A-6559-824C-9991-A6D397662D1D}"/>
          </ac:spMkLst>
        </pc:spChg>
        <pc:spChg chg="add mod ord">
          <ac:chgData name="Suzie Sheehy" userId="ad1f98bf-0398-439b-84ef-746805798b92" providerId="ADAL" clId="{EE231F70-F3ED-4C41-95A8-5CBD756E2701}" dt="2020-10-22T15:49:09.690" v="957" actId="20577"/>
          <ac:spMkLst>
            <pc:docMk/>
            <pc:sldMk cId="621536524" sldId="910"/>
            <ac:spMk id="5" creationId="{DE388713-11D3-9A40-BEEC-FB26E33055E4}"/>
          </ac:spMkLst>
        </pc:spChg>
        <pc:spChg chg="add mod ord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6" creationId="{61FFDD97-3EF4-2849-8432-37BA8D7177FA}"/>
          </ac:spMkLst>
        </pc:spChg>
        <pc:spChg chg="add mod ord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7" creationId="{5CAA8B23-A04D-244B-B29A-7236299FCC53}"/>
          </ac:spMkLst>
        </pc:spChg>
        <pc:spChg chg="add del mod ord">
          <ac:chgData name="Suzie Sheehy" userId="ad1f98bf-0398-439b-84ef-746805798b92" providerId="ADAL" clId="{EE231F70-F3ED-4C41-95A8-5CBD756E2701}" dt="2020-10-22T15:49:14.837" v="958" actId="478"/>
          <ac:spMkLst>
            <pc:docMk/>
            <pc:sldMk cId="621536524" sldId="910"/>
            <ac:spMk id="8" creationId="{F7C55238-64FF-8D45-8CCB-715BE76CA157}"/>
          </ac:spMkLst>
        </pc:spChg>
        <pc:spChg chg="add mod ord">
          <ac:chgData name="Suzie Sheehy" userId="ad1f98bf-0398-439b-84ef-746805798b92" providerId="ADAL" clId="{EE231F70-F3ED-4C41-95A8-5CBD756E2701}" dt="2020-10-22T15:49:07.041" v="949" actId="700"/>
          <ac:spMkLst>
            <pc:docMk/>
            <pc:sldMk cId="621536524" sldId="910"/>
            <ac:spMk id="9" creationId="{3A02BA6C-0A39-4740-A1A2-71B9F588505B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25/10/2020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CH" dirty="0" err="1"/>
              <a:t>Why</a:t>
            </a:r>
            <a:r>
              <a:rPr lang="fr-CH" dirty="0"/>
              <a:t>?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7005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04181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432000" tIns="1296000" rIns="270000" bIns="270000">
            <a:noAutofit/>
          </a:bodyPr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4903986" cy="5143499"/>
          </a:xfrm>
          <a:solidFill>
            <a:schemeClr val="bg1">
              <a:lumMod val="85000"/>
            </a:schemeClr>
          </a:solidFill>
        </p:spPr>
        <p:txBody>
          <a:bodyPr lIns="270000" tIns="270000" rIns="540000" bIns="270000">
            <a:normAutofit/>
          </a:bodyPr>
          <a:lstStyle>
            <a:lvl1pPr algn="r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611166" y="0"/>
            <a:ext cx="5542359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5441" y="462475"/>
            <a:ext cx="945000" cy="945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197226" y="875685"/>
            <a:ext cx="3412331" cy="3164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580635" y="0"/>
            <a:ext cx="5563366" cy="5159745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1728000" tIns="2025000" rIns="540000" bIns="1350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2086868" cy="530423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70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874519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270000" tIns="270000" rIns="270000" bIns="270000">
            <a:noAutofit/>
          </a:bodyPr>
          <a:lstStyle>
            <a:lvl1pPr algn="r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270000" tIns="270000" rIns="270000" bIns="270000">
            <a:noAutofit/>
          </a:bodyPr>
          <a:lstStyle>
            <a:lvl1pPr algn="r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4050527" cy="66552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431260" y="325101"/>
            <a:ext cx="3387637" cy="481839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237268" y="1149312"/>
            <a:ext cx="4884833" cy="3341128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1"/>
            <a:ext cx="4745002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325102"/>
            <a:ext cx="3622028" cy="4304274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1"/>
            <a:ext cx="4745002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325103"/>
            <a:ext cx="3622028" cy="209228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1"/>
            <a:ext cx="4745002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325102"/>
            <a:ext cx="1755000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099236" y="325102"/>
            <a:ext cx="1719662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196870" y="325102"/>
            <a:ext cx="1755000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1"/>
            <a:ext cx="4745002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092344" y="325102"/>
            <a:ext cx="1726554" cy="99887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92344" y="1465024"/>
            <a:ext cx="1726554" cy="95512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59" y="75817"/>
            <a:ext cx="933929" cy="10235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102" y="325103"/>
            <a:ext cx="8493797" cy="4493296"/>
          </a:xfrm>
          <a:solidFill>
            <a:schemeClr val="bg1">
              <a:lumMod val="85000"/>
            </a:schemeClr>
          </a:solidFill>
        </p:spPr>
        <p:txBody>
          <a:bodyPr lIns="702000" tIns="135000" rIns="135000" bIns="135000">
            <a:normAutofit/>
          </a:bodyPr>
          <a:lstStyle>
            <a:lvl1pPr algn="l"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325103" y="325103"/>
            <a:ext cx="540000" cy="5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1505284"/>
            <a:ext cx="2224340" cy="619850"/>
          </a:xfrm>
        </p:spPr>
        <p:txBody>
          <a:bodyPr/>
          <a:lstStyle>
            <a:lvl1pPr>
              <a:spcBef>
                <a:spcPts val="375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1500">
                <a:solidFill>
                  <a:schemeClr val="bg1"/>
                </a:solidFill>
              </a:defRPr>
            </a:lvl2pPr>
            <a:lvl3pPr marL="0" indent="0">
              <a:buNone/>
              <a:defRPr sz="1500" b="0">
                <a:solidFill>
                  <a:schemeClr val="bg1"/>
                </a:solidFill>
              </a:defRPr>
            </a:lvl3pPr>
            <a:lvl4pPr>
              <a:defRPr sz="1500" b="0">
                <a:solidFill>
                  <a:schemeClr val="bg1"/>
                </a:solidFill>
              </a:defRPr>
            </a:lvl4pPr>
            <a:lvl5pPr>
              <a:defRPr sz="1500" b="0">
                <a:solidFill>
                  <a:schemeClr val="bg1"/>
                </a:solidFill>
              </a:defRPr>
            </a:lvl5pPr>
            <a:lvl6pPr>
              <a:defRPr sz="1500" b="0">
                <a:solidFill>
                  <a:schemeClr val="bg1"/>
                </a:solidFill>
              </a:defRPr>
            </a:lvl6pPr>
            <a:lvl7pPr>
              <a:defRPr sz="1500" b="0">
                <a:solidFill>
                  <a:schemeClr val="bg1"/>
                </a:solidFill>
              </a:defRPr>
            </a:lvl7pPr>
            <a:lvl8pPr>
              <a:defRPr sz="1500">
                <a:solidFill>
                  <a:schemeClr val="bg1"/>
                </a:solidFill>
              </a:defRPr>
            </a:lvl8pPr>
            <a:lvl9pPr>
              <a:defRPr sz="15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1505284"/>
            <a:ext cx="2224340" cy="619850"/>
          </a:xfrm>
        </p:spPr>
        <p:txBody>
          <a:bodyPr/>
          <a:lstStyle>
            <a:lvl1pPr>
              <a:spcBef>
                <a:spcPts val="375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1500">
                <a:solidFill>
                  <a:schemeClr val="tx2"/>
                </a:solidFill>
              </a:defRPr>
            </a:lvl2pPr>
            <a:lvl3pPr marL="0" indent="0">
              <a:buNone/>
              <a:defRPr sz="1500" b="0">
                <a:solidFill>
                  <a:schemeClr val="tx2"/>
                </a:solidFill>
              </a:defRPr>
            </a:lvl3pPr>
            <a:lvl4pPr>
              <a:defRPr sz="1500" b="0">
                <a:solidFill>
                  <a:schemeClr val="tx2"/>
                </a:solidFill>
              </a:defRPr>
            </a:lvl4pPr>
            <a:lvl5pPr>
              <a:defRPr sz="1500" b="0">
                <a:solidFill>
                  <a:schemeClr val="tx2"/>
                </a:solidFill>
              </a:defRPr>
            </a:lvl5pPr>
            <a:lvl6pPr>
              <a:defRPr sz="1500" b="0">
                <a:solidFill>
                  <a:schemeClr val="tx2"/>
                </a:solidFill>
              </a:defRPr>
            </a:lvl6pPr>
            <a:lvl7pPr>
              <a:defRPr sz="1500" b="0">
                <a:solidFill>
                  <a:schemeClr val="tx2"/>
                </a:solidFill>
              </a:defRPr>
            </a:lvl7pPr>
            <a:lvl8pPr>
              <a:defRPr sz="1500">
                <a:solidFill>
                  <a:schemeClr val="tx2"/>
                </a:solidFill>
              </a:defRPr>
            </a:lvl8pPr>
            <a:lvl9pPr>
              <a:defRPr sz="15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04181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270000" tIns="270000" rIns="270000" bIns="270000">
            <a:noAutofit/>
          </a:bodyPr>
          <a:lstStyle>
            <a:lvl1pPr algn="r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2641638"/>
            <a:ext cx="3579152" cy="920726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Bef>
                <a:spcPts val="375"/>
              </a:spcBef>
              <a:spcAft>
                <a:spcPts val="0"/>
              </a:spcAft>
              <a:buNone/>
              <a:defRPr sz="15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375"/>
              </a:spcBef>
              <a:buNone/>
              <a:defRPr sz="1500" b="0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386153" y="1894407"/>
            <a:ext cx="2373168" cy="51552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en-AU" sz="29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04181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432000" tIns="1296000" rIns="270000" bIns="270000">
            <a:noAutofit/>
          </a:bodyPr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 marL="243000" indent="-243000">
              <a:buFont typeface="Arial" charset="0"/>
              <a:buChar char="•"/>
              <a:tabLst/>
              <a:defRPr sz="1350">
                <a:solidFill>
                  <a:schemeClr val="tx2"/>
                </a:solidFill>
              </a:defRPr>
            </a:lvl2pPr>
            <a:lvl3pPr marL="486000" indent="-243000">
              <a:buSzPct val="100000"/>
              <a:buFont typeface="Arial" panose="020B0604020202020204" pitchFamily="34" charset="0"/>
              <a:buChar char="•"/>
              <a:tabLst/>
              <a:defRPr>
                <a:solidFill>
                  <a:schemeClr val="tx2"/>
                </a:solidFill>
              </a:defRPr>
            </a:lvl3pPr>
            <a:lvl4pPr marL="729000" indent="-243000">
              <a:buSzPct val="100000"/>
              <a:buFont typeface="Arial" charset="0"/>
              <a:buChar char="•"/>
              <a:tabLst/>
              <a:defRPr>
                <a:solidFill>
                  <a:schemeClr val="tx2"/>
                </a:solidFill>
              </a:defRPr>
            </a:lvl4pPr>
            <a:lvl5pPr marL="1543050" indent="-171450">
              <a:buSzPct val="100000"/>
              <a:buFont typeface="Arial" charset="0"/>
              <a:buChar char="•"/>
              <a:defRPr>
                <a:solidFill>
                  <a:schemeClr val="tx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ED6D585-D452-F44C-919B-4BD50B6631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1B478EFE-6141-4244-92ED-79EEE922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793A62-AA7E-5A4D-A43E-DF1B3593C4E5}" type="datetime1">
              <a:rPr lang="en-US" smtClean="0"/>
              <a:t>10/25/2020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FF044A7-6055-B744-AD25-E9D675BBE6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M. Vretenar | NIMMS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72E3875-F7E3-A247-8E75-A4EC4E7942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78593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9153000" cy="5143499"/>
          </a:xfrm>
          <a:solidFill>
            <a:schemeClr val="bg1">
              <a:lumMod val="85000"/>
            </a:schemeClr>
          </a:solidFill>
        </p:spPr>
        <p:txBody>
          <a:bodyPr lIns="270000" tIns="270000" rIns="270000" bIns="270000">
            <a:normAutofit/>
          </a:bodyPr>
          <a:lstStyle>
            <a:lvl1pPr algn="r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" y="0"/>
            <a:ext cx="4296962" cy="5143499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432000" tIns="1863000" rIns="10530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455441" y="462475"/>
            <a:ext cx="1080000" cy="108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5047" y="3949003"/>
            <a:ext cx="2675334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441" y="39070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4704180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900"/>
              </a:spcAft>
              <a:buNone/>
              <a:defRPr sz="29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71000" y="515163"/>
            <a:ext cx="2824180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315799" y="340333"/>
            <a:ext cx="1246715" cy="1249910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04181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432000" tIns="1296000" rIns="270000" bIns="270000">
            <a:noAutofit/>
          </a:bodyPr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47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5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3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51394" y="473180"/>
            <a:ext cx="216000" cy="81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4499468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942585" cy="945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4874518" y="-1"/>
            <a:ext cx="4278479" cy="5159745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7" y="4046203"/>
            <a:ext cx="3579152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400422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237269" y="1149311"/>
            <a:ext cx="8556305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237269" y="1149311"/>
            <a:ext cx="4050000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35306" y="1149311"/>
            <a:ext cx="4050000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37269" y="1149311"/>
            <a:ext cx="8556305" cy="3344393"/>
          </a:xfrm>
        </p:spPr>
        <p:txBody>
          <a:bodyPr numCol="2" spcCol="27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9" y="1149311"/>
            <a:ext cx="8556305" cy="3344392"/>
          </a:xfrm>
        </p:spPr>
        <p:txBody>
          <a:bodyPr numCol="3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51435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75048" y="1865831"/>
            <a:ext cx="3579152" cy="1704698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67500" tIns="67500" rIns="67500" bIns="67500" anchor="t" anchorCtr="0">
            <a:noAutofit/>
          </a:bodyPr>
          <a:lstStyle>
            <a:lvl1pPr marL="0" indent="0" algn="l">
              <a:spcAft>
                <a:spcPts val="450"/>
              </a:spcAft>
              <a:buNone/>
              <a:defRPr sz="29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1800"/>
              </a:spcBef>
              <a:buNone/>
              <a:defRPr sz="1500" b="1">
                <a:solidFill>
                  <a:schemeClr val="accent2"/>
                </a:solidFill>
              </a:defRPr>
            </a:lvl2pPr>
            <a:lvl3pPr marL="0" indent="0" algn="l">
              <a:buNone/>
              <a:defRPr sz="1400">
                <a:solidFill>
                  <a:schemeClr val="accent2"/>
                </a:solidFill>
              </a:defRPr>
            </a:lvl3pPr>
            <a:lvl4pPr marL="0" indent="0" algn="l">
              <a:buNone/>
              <a:defRPr sz="1200" b="0"/>
            </a:lvl4pPr>
            <a:lvl5pPr marL="0" indent="0" algn="l">
              <a:buNone/>
              <a:defRPr sz="1200"/>
            </a:lvl5pPr>
            <a:lvl6pPr marL="0" indent="0" algn="l">
              <a:buNone/>
              <a:defRPr sz="1200"/>
            </a:lvl6pPr>
            <a:lvl7pPr marL="0" indent="0" algn="l">
              <a:buNone/>
              <a:defRPr sz="1200"/>
            </a:lvl7pPr>
            <a:lvl8pPr marL="0" indent="0" algn="l">
              <a:buNone/>
              <a:defRPr sz="1200"/>
            </a:lvl8pPr>
            <a:lvl9pPr marL="0" indent="0" algn="l">
              <a:buNone/>
              <a:defRPr sz="12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04181" y="772611"/>
            <a:ext cx="4439819" cy="436906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432000" tIns="1296000" rIns="270000" bIns="270000">
            <a:noAutofit/>
          </a:bodyPr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55441" y="462475"/>
            <a:ext cx="1080000" cy="1082767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47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5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3" y="4057650"/>
            <a:ext cx="1454741" cy="692944"/>
          </a:xfrm>
        </p:spPr>
        <p:txBody>
          <a:bodyPr/>
          <a:lstStyle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871000" y="515163"/>
            <a:ext cx="2832628" cy="530423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450"/>
              </a:spcAft>
              <a:defRPr sz="12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2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2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2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2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51394" y="473180"/>
            <a:ext cx="216000" cy="81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2"/>
            <a:ext cx="5669573" cy="444340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4835267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102675" y="325102"/>
            <a:ext cx="2716222" cy="430427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325102" y="1593652"/>
            <a:ext cx="5581739" cy="303572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9" y="1149311"/>
            <a:ext cx="4745001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325102"/>
            <a:ext cx="3622028" cy="4304274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9" y="1149312"/>
            <a:ext cx="4745001" cy="2920624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96870" y="325103"/>
            <a:ext cx="3622028" cy="209228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9" y="1149311"/>
            <a:ext cx="4745001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196870" y="325102"/>
            <a:ext cx="1755000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7099236" y="325102"/>
            <a:ext cx="1719662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9" y="1149311"/>
            <a:ext cx="4745001" cy="3344393"/>
          </a:xfrm>
        </p:spPr>
        <p:txBody>
          <a:bodyPr numCol="1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3910696" cy="66552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196870" y="2539030"/>
            <a:ext cx="3622028" cy="2090346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196870" y="325102"/>
            <a:ext cx="1755000" cy="209228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092344" y="325102"/>
            <a:ext cx="1726554" cy="99887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92344" y="1465024"/>
            <a:ext cx="1726554" cy="955127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102" y="325103"/>
            <a:ext cx="8493797" cy="4493296"/>
          </a:xfrm>
          <a:solidFill>
            <a:schemeClr val="bg1">
              <a:lumMod val="85000"/>
            </a:schemeClr>
          </a:solidFill>
        </p:spPr>
        <p:txBody>
          <a:bodyPr lIns="702000" tIns="135000" rIns="135000" bIns="135000">
            <a:normAutofit/>
          </a:bodyPr>
          <a:lstStyle>
            <a:lvl1pPr algn="l" rtl="0"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325103" y="325103"/>
            <a:ext cx="540000" cy="5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1505284"/>
            <a:ext cx="2224340" cy="619850"/>
          </a:xfrm>
        </p:spPr>
        <p:txBody>
          <a:bodyPr/>
          <a:lstStyle>
            <a:lvl1pPr>
              <a:spcBef>
                <a:spcPts val="375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1500">
                <a:solidFill>
                  <a:schemeClr val="bg1"/>
                </a:solidFill>
              </a:defRPr>
            </a:lvl2pPr>
            <a:lvl3pPr marL="0" indent="0">
              <a:buNone/>
              <a:defRPr sz="1500" b="0">
                <a:solidFill>
                  <a:schemeClr val="bg1"/>
                </a:solidFill>
              </a:defRPr>
            </a:lvl3pPr>
            <a:lvl4pPr>
              <a:defRPr sz="1500" b="0">
                <a:solidFill>
                  <a:schemeClr val="bg1"/>
                </a:solidFill>
              </a:defRPr>
            </a:lvl4pPr>
            <a:lvl5pPr>
              <a:defRPr sz="1500" b="0">
                <a:solidFill>
                  <a:schemeClr val="bg1"/>
                </a:solidFill>
              </a:defRPr>
            </a:lvl5pPr>
            <a:lvl6pPr>
              <a:defRPr sz="1500" b="0">
                <a:solidFill>
                  <a:schemeClr val="bg1"/>
                </a:solidFill>
              </a:defRPr>
            </a:lvl6pPr>
            <a:lvl7pPr>
              <a:defRPr sz="1500" b="0">
                <a:solidFill>
                  <a:schemeClr val="bg1"/>
                </a:solidFill>
              </a:defRPr>
            </a:lvl7pPr>
            <a:lvl8pPr>
              <a:defRPr sz="1500">
                <a:solidFill>
                  <a:schemeClr val="bg1"/>
                </a:solidFill>
              </a:defRPr>
            </a:lvl8pPr>
            <a:lvl9pPr>
              <a:defRPr sz="15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1505284"/>
            <a:ext cx="2224340" cy="619850"/>
          </a:xfrm>
        </p:spPr>
        <p:txBody>
          <a:bodyPr/>
          <a:lstStyle>
            <a:lvl1pPr>
              <a:spcBef>
                <a:spcPts val="375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1500">
                <a:solidFill>
                  <a:schemeClr val="tx2"/>
                </a:solidFill>
              </a:defRPr>
            </a:lvl2pPr>
            <a:lvl3pPr marL="0" indent="0">
              <a:buNone/>
              <a:defRPr sz="1500" b="0">
                <a:solidFill>
                  <a:schemeClr val="tx2"/>
                </a:solidFill>
              </a:defRPr>
            </a:lvl3pPr>
            <a:lvl4pPr>
              <a:defRPr sz="1500" b="0">
                <a:solidFill>
                  <a:schemeClr val="tx2"/>
                </a:solidFill>
              </a:defRPr>
            </a:lvl4pPr>
            <a:lvl5pPr>
              <a:defRPr sz="1500" b="0">
                <a:solidFill>
                  <a:schemeClr val="tx2"/>
                </a:solidFill>
              </a:defRPr>
            </a:lvl5pPr>
            <a:lvl6pPr>
              <a:defRPr sz="1500" b="0">
                <a:solidFill>
                  <a:schemeClr val="tx2"/>
                </a:solidFill>
              </a:defRPr>
            </a:lvl6pPr>
            <a:lvl7pPr>
              <a:defRPr sz="1500" b="0">
                <a:solidFill>
                  <a:schemeClr val="tx2"/>
                </a:solidFill>
              </a:defRPr>
            </a:lvl7pPr>
            <a:lvl8pPr>
              <a:defRPr sz="1500">
                <a:solidFill>
                  <a:schemeClr val="tx2"/>
                </a:solidFill>
              </a:defRPr>
            </a:lvl8pPr>
            <a:lvl9pPr>
              <a:defRPr sz="15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237267" y="1149311"/>
            <a:ext cx="8556307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237268" y="1149311"/>
            <a:ext cx="4050000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43574" y="1149311"/>
            <a:ext cx="4050000" cy="3282708"/>
          </a:xfrm>
        </p:spPr>
        <p:txBody>
          <a:bodyPr/>
          <a:lstStyle>
            <a:lvl1pPr marL="0" marR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37268" y="1149311"/>
            <a:ext cx="8556306" cy="3344393"/>
          </a:xfrm>
        </p:spPr>
        <p:txBody>
          <a:bodyPr numCol="2" spcCol="27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71574" y="296300"/>
            <a:ext cx="7722000" cy="66552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25/10/2020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37268" y="1149311"/>
            <a:ext cx="8556306" cy="3344392"/>
          </a:xfrm>
        </p:spPr>
        <p:txBody>
          <a:bodyPr numCol="3" spcCol="27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665520"/>
          </a:xfrm>
          <a:prstGeom prst="rect">
            <a:avLst/>
          </a:prstGeom>
        </p:spPr>
        <p:txBody>
          <a:bodyPr vert="horz" lIns="68580" tIns="34290" rIns="68580" bIns="3429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37267" y="1149311"/>
            <a:ext cx="8556307" cy="328270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4629376"/>
            <a:ext cx="18630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37268" y="4629376"/>
            <a:ext cx="6026567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4" y="4629376"/>
            <a:ext cx="634500" cy="273844"/>
          </a:xfrm>
          <a:prstGeom prst="rect">
            <a:avLst/>
          </a:prstGeom>
        </p:spPr>
        <p:txBody>
          <a:bodyPr vert="horz" lIns="68580" tIns="34290" rIns="0" bIns="3429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5102" y="324000"/>
            <a:ext cx="538620" cy="54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  <p:sldLayoutId id="2147483769" r:id="rId21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162000" indent="-16200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324000" indent="-162000" algn="l" defTabSz="685800" rtl="0" eaLnBrk="1" latinLnBrk="0" hangingPunct="1">
        <a:lnSpc>
          <a:spcPct val="100000"/>
        </a:lnSpc>
        <a:spcBef>
          <a:spcPts val="375"/>
        </a:spcBef>
        <a:buFont typeface="Calibri" panose="020F0502020204030204" pitchFamily="34" charset="0"/>
        <a:buChar char="–"/>
        <a:defRPr sz="15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None/>
        <a:defRPr sz="15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665520"/>
          </a:xfrm>
          <a:prstGeom prst="rect">
            <a:avLst/>
          </a:prstGeom>
        </p:spPr>
        <p:txBody>
          <a:bodyPr vert="horz" lIns="68580" tIns="34290" rIns="68580" bIns="3429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37269" y="1149311"/>
            <a:ext cx="8556305" cy="328270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4629376"/>
            <a:ext cx="18630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1574" y="4629376"/>
            <a:ext cx="519226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5" y="4629376"/>
            <a:ext cx="565261" cy="273844"/>
          </a:xfrm>
          <a:prstGeom prst="rect">
            <a:avLst/>
          </a:prstGeom>
        </p:spPr>
        <p:txBody>
          <a:bodyPr vert="horz" lIns="68580" tIns="34290" rIns="0" bIns="3429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5102" y="324000"/>
            <a:ext cx="538620" cy="54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None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162000" indent="-16200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324000" indent="-162000" algn="l" defTabSz="685800" rtl="0" eaLnBrk="1" latinLnBrk="0" hangingPunct="1">
        <a:lnSpc>
          <a:spcPct val="100000"/>
        </a:lnSpc>
        <a:spcBef>
          <a:spcPts val="375"/>
        </a:spcBef>
        <a:buFont typeface="Calibri" panose="020F0502020204030204" pitchFamily="34" charset="0"/>
        <a:buChar char="–"/>
        <a:defRPr sz="15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/>
        </p:nvSpPr>
        <p:spPr>
          <a:xfrm>
            <a:off x="4573" y="0"/>
            <a:ext cx="4825092" cy="1987714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665520"/>
          </a:xfrm>
          <a:prstGeom prst="rect">
            <a:avLst/>
          </a:prstGeom>
        </p:spPr>
        <p:txBody>
          <a:bodyPr vert="horz" lIns="68580" tIns="34290" rIns="68580" bIns="3429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37269" y="1149311"/>
            <a:ext cx="8556305" cy="328270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4629376"/>
            <a:ext cx="18630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25/10/2020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1574" y="4629376"/>
            <a:ext cx="519226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5" y="4629376"/>
            <a:ext cx="565261" cy="273844"/>
          </a:xfrm>
          <a:prstGeom prst="rect">
            <a:avLst/>
          </a:prstGeom>
        </p:spPr>
        <p:txBody>
          <a:bodyPr vert="horz" lIns="68580" tIns="34290" rIns="0" bIns="3429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5102" y="324000"/>
            <a:ext cx="538620" cy="54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None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162000" indent="-16200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324000" indent="-162000" algn="l" defTabSz="685800" rtl="0" eaLnBrk="1" latinLnBrk="0" hangingPunct="1">
        <a:lnSpc>
          <a:spcPct val="100000"/>
        </a:lnSpc>
        <a:spcBef>
          <a:spcPts val="375"/>
        </a:spcBef>
        <a:buFont typeface="Calibri" panose="020F0502020204030204" pitchFamily="34" charset="0"/>
        <a:buChar char="–"/>
        <a:defRPr sz="15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5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.emf"/><Relationship Id="rId5" Type="http://schemas.openxmlformats.org/officeDocument/2006/relationships/image" Target="../media/image36.emf"/><Relationship Id="rId4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1.png"/><Relationship Id="rId4" Type="http://schemas.openxmlformats.org/officeDocument/2006/relationships/image" Target="../media/image40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mailto:suzie.sheehy@unimelb.edu.au" TargetMode="External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tiff"/><Relationship Id="rId2" Type="http://schemas.openxmlformats.org/officeDocument/2006/relationships/image" Target="../media/image21.tiff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86547264-5A9B-407D-8576-4CD8673C22A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2" b="892"/>
          <a:stretch/>
        </p:blipFill>
        <p:spPr>
          <a:xfrm flipH="1">
            <a:off x="-166078" y="0"/>
            <a:ext cx="9310077" cy="5143500"/>
          </a:xfr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25E47BF9-74E4-4842-8F2A-FBE62E0DAAF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166077" y="1"/>
            <a:ext cx="4296962" cy="5143499"/>
          </a:xfrm>
        </p:spPr>
        <p:txBody>
          <a:bodyPr/>
          <a:lstStyle/>
          <a:p>
            <a:r>
              <a:rPr lang="en-GB" sz="1800" dirty="0"/>
              <a:t>Technology options and challenges in the design of future ion therapy facilities</a:t>
            </a:r>
            <a:endParaRPr lang="en-AU" sz="1100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E50E431-47EE-47E6-B9CB-AD719F0F0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13CB51E-D72F-47E2-8C09-8796BEA8ED2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5153" y="3435535"/>
            <a:ext cx="4263796" cy="1080000"/>
          </a:xfrm>
        </p:spPr>
        <p:txBody>
          <a:bodyPr>
            <a:noAutofit/>
          </a:bodyPr>
          <a:lstStyle/>
          <a:p>
            <a:r>
              <a:rPr lang="en-AU" sz="1400" dirty="0" err="1"/>
              <a:t>Dr.</a:t>
            </a:r>
            <a:r>
              <a:rPr lang="en-AU" sz="1400" dirty="0"/>
              <a:t> Suzie Sheehy</a:t>
            </a:r>
            <a:endParaRPr lang="en-AU" sz="1100" dirty="0"/>
          </a:p>
          <a:p>
            <a:r>
              <a:rPr lang="en-US" sz="1100" dirty="0"/>
              <a:t>Senior Lecturer, University of Melbourne</a:t>
            </a:r>
          </a:p>
          <a:p>
            <a:r>
              <a:rPr lang="en-US" sz="1100" dirty="0"/>
              <a:t>Baker/ANSTO Fellow in Medical Accelerator Physics</a:t>
            </a:r>
          </a:p>
          <a:p>
            <a:r>
              <a:rPr lang="en-AU" sz="1400" dirty="0"/>
              <a:t>@</a:t>
            </a:r>
            <a:r>
              <a:rPr lang="en-AU" sz="1400" dirty="0" err="1"/>
              <a:t>suziesheehy</a:t>
            </a:r>
            <a:endParaRPr lang="en-AU" sz="1400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A643A86-D425-45AA-86FB-5D405161931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5441" y="3330837"/>
            <a:ext cx="216000" cy="8100"/>
          </a:xfrm>
        </p:spPr>
        <p:txBody>
          <a:bodyPr/>
          <a:lstStyle/>
          <a:p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024241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7C21FAC-8579-424D-8B95-045C5AF867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Advanced synchrotron design, key </a:t>
            </a:r>
            <a:r>
              <a:rPr lang="fr-CH" dirty="0" err="1"/>
              <a:t>elements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D197E1-CF60-4654-A9FF-93A693A1C2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0E56EAA-0769-41CA-89D6-25D81AA1C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3887" y="513235"/>
            <a:ext cx="138564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68580" tIns="34290" rIns="68580" bIns="3429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sz="1050"/>
          </a:p>
        </p:txBody>
      </p:sp>
      <p:pic>
        <p:nvPicPr>
          <p:cNvPr id="16" name="Picture 7168">
            <a:extLst>
              <a:ext uri="{FF2B5EF4-FFF2-40B4-BE49-F238E27FC236}">
                <a16:creationId xmlns:a16="http://schemas.microsoft.com/office/drawing/2014/main" id="{FF74B8AB-8CE8-4EC1-A3A7-11AFEA09E3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13542" y="992682"/>
            <a:ext cx="1663564" cy="1416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6AA46F30-12D3-4736-AF97-D65E2DF76FB3}"/>
              </a:ext>
            </a:extLst>
          </p:cNvPr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4692" y="919778"/>
            <a:ext cx="1929708" cy="1549408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B29ACE0C-E8A3-48E4-9025-914A7161D93E}"/>
              </a:ext>
            </a:extLst>
          </p:cNvPr>
          <p:cNvSpPr txBox="1"/>
          <p:nvPr/>
        </p:nvSpPr>
        <p:spPr>
          <a:xfrm>
            <a:off x="446872" y="2580620"/>
            <a:ext cx="185742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i="1" dirty="0"/>
              <a:t>Multiple flat-top </a:t>
            </a:r>
            <a:r>
              <a:rPr lang="fr-CH" sz="1200" i="1" dirty="0" err="1"/>
              <a:t>operation</a:t>
            </a:r>
            <a:r>
              <a:rPr lang="fr-CH" sz="1200" i="1" dirty="0"/>
              <a:t> </a:t>
            </a:r>
            <a:r>
              <a:rPr lang="fr-CH" sz="1050" i="1" dirty="0"/>
              <a:t>(</a:t>
            </a:r>
            <a:r>
              <a:rPr lang="fr-CH" sz="1050" i="1" dirty="0" err="1"/>
              <a:t>from</a:t>
            </a:r>
            <a:r>
              <a:rPr lang="fr-CH" sz="1050" i="1" dirty="0"/>
              <a:t> HIMAC, Japan)</a:t>
            </a:r>
            <a:endParaRPr lang="en-GB" sz="1200" i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5C8E290-659B-42BB-8CB0-F1BBE5B7C329}"/>
              </a:ext>
            </a:extLst>
          </p:cNvPr>
          <p:cNvSpPr txBox="1"/>
          <p:nvPr/>
        </p:nvSpPr>
        <p:spPr>
          <a:xfrm>
            <a:off x="2334779" y="2571750"/>
            <a:ext cx="2492910" cy="530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i="1" dirty="0"/>
              <a:t>Optimisation of multi-</a:t>
            </a:r>
            <a:r>
              <a:rPr lang="fr-CH" sz="1200" i="1" dirty="0" err="1"/>
              <a:t>turn</a:t>
            </a:r>
            <a:r>
              <a:rPr lang="fr-CH" sz="1200" i="1" dirty="0"/>
              <a:t> injection: phase </a:t>
            </a:r>
            <a:r>
              <a:rPr lang="fr-CH" sz="1200" i="1" dirty="0" err="1"/>
              <a:t>space</a:t>
            </a:r>
            <a:r>
              <a:rPr lang="fr-CH" sz="1200" i="1" dirty="0"/>
              <a:t> </a:t>
            </a:r>
            <a:r>
              <a:rPr lang="fr-CH" sz="1200" i="1" dirty="0" err="1"/>
              <a:t>after</a:t>
            </a:r>
            <a:r>
              <a:rPr lang="fr-CH" sz="1200" i="1" dirty="0"/>
              <a:t> 30 </a:t>
            </a:r>
            <a:r>
              <a:rPr lang="fr-CH" sz="1200" i="1" dirty="0" err="1"/>
              <a:t>turns</a:t>
            </a:r>
            <a:r>
              <a:rPr lang="fr-CH" sz="1200" i="1" dirty="0"/>
              <a:t> </a:t>
            </a:r>
          </a:p>
          <a:p>
            <a:pPr algn="l"/>
            <a:r>
              <a:rPr lang="fr-CH" sz="1050" i="1" dirty="0"/>
              <a:t>(A. Avdic, U. Sarajevo)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49B54100-B47C-431C-AC47-3BEDFF9EEAC3}"/>
              </a:ext>
            </a:extLst>
          </p:cNvPr>
          <p:cNvPicPr/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69018" y="919778"/>
            <a:ext cx="1929708" cy="1581843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15AC8BD-A342-442D-97E5-2F8D0565662F}"/>
              </a:ext>
            </a:extLst>
          </p:cNvPr>
          <p:cNvSpPr txBox="1"/>
          <p:nvPr/>
        </p:nvSpPr>
        <p:spPr>
          <a:xfrm>
            <a:off x="4827689" y="2574567"/>
            <a:ext cx="3554311" cy="66941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200" i="1" dirty="0"/>
              <a:t>Alternative lattice based on Double Bend Achromat cells, </a:t>
            </a:r>
            <a:r>
              <a:rPr lang="en-GB" sz="1050" i="1" dirty="0"/>
              <a:t>with dispersion-free drift sections and only 12 dipoles and 14 quadrupoles (16 dipoles and 24 quadrupoles in PIMMS)</a:t>
            </a:r>
          </a:p>
          <a:p>
            <a:pPr algn="l"/>
            <a:r>
              <a:rPr lang="en-GB" sz="1050" i="1" dirty="0">
                <a:highlight>
                  <a:srgbClr val="FFFF00"/>
                </a:highlight>
              </a:rPr>
              <a:t>(X. Zhang, U. Melbourne)</a:t>
            </a:r>
            <a:endParaRPr lang="en-GB" sz="1200" i="1" dirty="0">
              <a:highlight>
                <a:srgbClr val="FFFF00"/>
              </a:highlight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61FFB9BC-240B-45BC-ADAA-6623BE6DF059}"/>
              </a:ext>
            </a:extLst>
          </p:cNvPr>
          <p:cNvPicPr/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62890" y="1145993"/>
            <a:ext cx="1617556" cy="1129412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34DDA0D3-698B-D645-B4D9-02765DD5AC2A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E8DA0BF-1A1D-064B-9BAF-46848635F16B}"/>
              </a:ext>
            </a:extLst>
          </p:cNvPr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4659" y="3338760"/>
            <a:ext cx="2949683" cy="165638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5E52E60-CB21-E740-B718-3306BEC736B7}"/>
              </a:ext>
            </a:extLst>
          </p:cNvPr>
          <p:cNvSpPr/>
          <p:nvPr/>
        </p:nvSpPr>
        <p:spPr>
          <a:xfrm>
            <a:off x="3481192" y="3551396"/>
            <a:ext cx="531238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Higher beam intensity for faster treatment (2x10</a:t>
            </a:r>
            <a:r>
              <a:rPr lang="en-GB" sz="1100" baseline="30000" dirty="0"/>
              <a:t>10</a:t>
            </a:r>
            <a:r>
              <a:rPr lang="en-GB" sz="1100" dirty="0"/>
              <a:t>, 20 times higher)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Multiple energy extraction (multiple flat-tops)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Additional fast extraction for FLASH operation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Redesigned </a:t>
            </a:r>
            <a:r>
              <a:rPr lang="en-GB" sz="1100" dirty="0" err="1"/>
              <a:t>linac</a:t>
            </a:r>
            <a:r>
              <a:rPr lang="en-GB" sz="1100" dirty="0"/>
              <a:t> at higher frequency, for lower cost and parallel isotope production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Multiple particles: p, He, C, O 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GB" sz="1100" dirty="0"/>
              <a:t>Optimised layout of beam transport, for both research and therapy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71DC663-1332-7A4F-8B74-F29C6EE81B37}"/>
              </a:ext>
            </a:extLst>
          </p:cNvPr>
          <p:cNvSpPr txBox="1"/>
          <p:nvPr/>
        </p:nvSpPr>
        <p:spPr>
          <a:xfrm>
            <a:off x="4333169" y="4724420"/>
            <a:ext cx="40005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Design study together with SEEIST project</a:t>
            </a:r>
          </a:p>
        </p:txBody>
      </p:sp>
    </p:spTree>
    <p:extLst>
      <p:ext uri="{BB962C8B-B14F-4D97-AF65-F5344CB8AC3E}">
        <p14:creationId xmlns:p14="http://schemas.microsoft.com/office/powerpoint/2010/main" val="1193901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35910F-F3DC-394C-8F42-FB0AF3F682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0774" y="182090"/>
            <a:ext cx="7722000" cy="665520"/>
          </a:xfrm>
        </p:spPr>
        <p:txBody>
          <a:bodyPr/>
          <a:lstStyle/>
          <a:p>
            <a:r>
              <a:rPr lang="en-US" sz="2000" dirty="0"/>
              <a:t>The FFA: Fixed Field alternating gradient Accelerator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23C67CE-2945-BD43-8FD2-E8EB8B7D70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11</a:t>
            </a:fld>
            <a:endParaRPr lang="en-AU" noProof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25F4068-2523-9147-B4FC-6F008D634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7024" y="2916391"/>
            <a:ext cx="3350839" cy="140011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A13E728-7B35-DF41-AD8F-5C3F108297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8583" y="1165504"/>
            <a:ext cx="1603764" cy="152246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ED4704A-E0DC-2841-B6BA-389F5E5A25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1045" y="1165504"/>
            <a:ext cx="1160327" cy="152246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14AB9DD-402D-5E4F-81C6-EE3E1AEF05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19917" y="961820"/>
            <a:ext cx="3112807" cy="1741639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C7430FFC-B1DF-8D4F-AC4A-1F03469C72D1}"/>
              </a:ext>
            </a:extLst>
          </p:cNvPr>
          <p:cNvSpPr/>
          <p:nvPr/>
        </p:nvSpPr>
        <p:spPr>
          <a:xfrm>
            <a:off x="4084976" y="2703459"/>
            <a:ext cx="4572000" cy="196977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200" dirty="0">
                <a:solidFill>
                  <a:srgbClr val="000000"/>
                </a:solidFill>
              </a:rPr>
              <a:t>Advantages: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Rapid variable energy &lt;1kHz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Pencil beam scan quickly in 3D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Protons &amp; carbon for therapy and imaging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Sufficient dose rate, rescanning capability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Design driven by demanding future clinical requirements</a:t>
            </a:r>
          </a:p>
          <a:p>
            <a:endParaRPr lang="en-GB" sz="1200" dirty="0">
              <a:solidFill>
                <a:srgbClr val="000000"/>
              </a:solidFill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Disadvantages: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Similar size to synchrotron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rgbClr val="000000"/>
                </a:solidFill>
              </a:rPr>
              <a:t>Many novel parts (magnets)</a:t>
            </a:r>
            <a:endParaRPr lang="en-GB" sz="1200" dirty="0">
              <a:solidFill>
                <a:srgbClr val="000000"/>
              </a:solidFill>
              <a:effectLst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89986BF3-8AE1-4847-B54E-95D9EFFA878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58934" y="2327140"/>
            <a:ext cx="1689387" cy="1106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2195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BFA2BF-C3DF-6342-9B66-07ECCA15A5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533489"/>
          </a:xfrm>
        </p:spPr>
        <p:txBody>
          <a:bodyPr/>
          <a:lstStyle/>
          <a:p>
            <a:r>
              <a:rPr lang="en-US" dirty="0"/>
              <a:t>Alternative tech: Fixed Field Accelerators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2F37F6-3E40-AF4A-AF12-5B47380A2F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12</a:t>
            </a:fld>
            <a:endParaRPr lang="en-AU" noProof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401991F-2BF0-B44E-B26E-01DF004FCC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104" y="2006740"/>
            <a:ext cx="3695263" cy="246574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4A0D204-B80F-8848-8506-E8D6A2A868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8271" y="961820"/>
            <a:ext cx="3214882" cy="1907134"/>
          </a:xfrm>
          <a:prstGeom prst="rect">
            <a:avLst/>
          </a:prstGeom>
        </p:spPr>
      </p:pic>
      <p:sp>
        <p:nvSpPr>
          <p:cNvPr id="12" name="Content Placeholder 1">
            <a:extLst>
              <a:ext uri="{FF2B5EF4-FFF2-40B4-BE49-F238E27FC236}">
                <a16:creationId xmlns:a16="http://schemas.microsoft.com/office/drawing/2014/main" id="{85FDAAD0-B85B-2E41-BC83-010FD724C2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3200" y="888474"/>
            <a:ext cx="4368799" cy="1192854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This type of accelerator has been built and now studied in detail.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More de-risking needed: scaled down beamline test at </a:t>
            </a:r>
            <a:r>
              <a:rPr lang="en-US" sz="1400" dirty="0" err="1"/>
              <a:t>UniMelb</a:t>
            </a:r>
            <a:endParaRPr lang="en-US" sz="14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ED44CC2-F2FF-EB44-AFC9-5316A89F801E}"/>
              </a:ext>
            </a:extLst>
          </p:cNvPr>
          <p:cNvSpPr/>
          <p:nvPr/>
        </p:nvSpPr>
        <p:spPr>
          <a:xfrm>
            <a:off x="2279384" y="4708700"/>
            <a:ext cx="507656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S. L. Sheehy et al., </a:t>
            </a:r>
            <a:r>
              <a:rPr lang="en-US" sz="1200" dirty="0" err="1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Prog</a:t>
            </a:r>
            <a:r>
              <a:rPr lang="en-US" sz="1200" dirty="0">
                <a:solidFill>
                  <a:srgbClr val="000099"/>
                </a:solidFill>
                <a:ea typeface="ＭＳ Ｐゴシック" charset="-128"/>
                <a:cs typeface="ＭＳ Ｐゴシック" charset="-128"/>
              </a:rPr>
              <a:t>. Theor. Exp. Phys. 7, 073G01, July 2016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0381087-BF14-294A-B1AA-25A19F6A315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91852" y="2884881"/>
            <a:ext cx="1728192" cy="1728192"/>
          </a:xfrm>
          <a:prstGeom prst="rect">
            <a:avLst/>
          </a:prstGeom>
        </p:spPr>
      </p:pic>
      <p:pic>
        <p:nvPicPr>
          <p:cNvPr id="10" name="Picture 1" descr="phasespace_1.png">
            <a:extLst>
              <a:ext uri="{FF2B5EF4-FFF2-40B4-BE49-F238E27FC236}">
                <a16:creationId xmlns:a16="http://schemas.microsoft.com/office/drawing/2014/main" id="{874CBDAE-BE07-2442-ACB0-A3FB536BBC3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96850" y="3062172"/>
            <a:ext cx="1831979" cy="13736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9661200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8C913A-AC42-B641-A6D0-A34AAA72EC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583032"/>
          </a:xfrm>
        </p:spPr>
        <p:txBody>
          <a:bodyPr/>
          <a:lstStyle/>
          <a:p>
            <a:r>
              <a:rPr lang="en-US" dirty="0"/>
              <a:t>Future needs/concepts: work in Melbourne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1BD704-4682-2344-B486-D3819A56D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13</a:t>
            </a:fld>
            <a:endParaRPr lang="en-AU" noProof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A13F2AC-1E5F-FB45-AC32-757A785C398A}"/>
              </a:ext>
            </a:extLst>
          </p:cNvPr>
          <p:cNvSpPr txBox="1"/>
          <p:nvPr/>
        </p:nvSpPr>
        <p:spPr>
          <a:xfrm>
            <a:off x="3319042" y="1093019"/>
            <a:ext cx="2919177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Accelerator tech/concepts: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Superconducting magnets (novel CCT/helical coil)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Beamline and beam delivery challenges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extraction and control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New synchrotron designs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High current operation accelerator (synchrotron or FFA?)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switching ion species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Magnetic field interactions in beam delivery systems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A7FD249-B823-4043-A73C-802A64970554}"/>
              </a:ext>
            </a:extLst>
          </p:cNvPr>
          <p:cNvSpPr/>
          <p:nvPr/>
        </p:nvSpPr>
        <p:spPr>
          <a:xfrm>
            <a:off x="489745" y="981280"/>
            <a:ext cx="2560320" cy="8928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Smaller/cheaper/higher throughput accelerators &amp; gantries</a:t>
            </a:r>
          </a:p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3EB6159-F441-3542-B7C1-AA54593AA8A9}"/>
              </a:ext>
            </a:extLst>
          </p:cNvPr>
          <p:cNvSpPr/>
          <p:nvPr/>
        </p:nvSpPr>
        <p:spPr>
          <a:xfrm>
            <a:off x="489745" y="1988718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‘FLASH’ proton/ion therapy</a:t>
            </a:r>
          </a:p>
          <a:p>
            <a:pPr marL="162000" lvl="1" algn="ctr"/>
            <a:r>
              <a:rPr lang="en-US" sz="1100" dirty="0"/>
              <a:t>(Higher dose rate/beam current)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6683DA-61EE-CB4E-BD95-B026BF18EB17}"/>
              </a:ext>
            </a:extLst>
          </p:cNvPr>
          <p:cNvSpPr/>
          <p:nvPr/>
        </p:nvSpPr>
        <p:spPr>
          <a:xfrm>
            <a:off x="489745" y="2686320"/>
            <a:ext cx="2560320" cy="940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Multi-ion therapy:</a:t>
            </a:r>
          </a:p>
          <a:p>
            <a:pPr algn="ctr"/>
            <a:r>
              <a:rPr lang="en-US" sz="1100" dirty="0"/>
              <a:t>Dose optimization and conformality using multiple ion species within treatment planning (see M. </a:t>
            </a:r>
            <a:r>
              <a:rPr lang="en-US" sz="1100" dirty="0" err="1"/>
              <a:t>Safavi-Naeini</a:t>
            </a:r>
            <a:r>
              <a:rPr lang="en-US" sz="1100" dirty="0"/>
              <a:t>)</a:t>
            </a:r>
          </a:p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5269234-1339-6D47-B310-4BA870DBFB0B}"/>
              </a:ext>
            </a:extLst>
          </p:cNvPr>
          <p:cNvSpPr/>
          <p:nvPr/>
        </p:nvSpPr>
        <p:spPr>
          <a:xfrm>
            <a:off x="489745" y="3766090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MRI-guided proton/ion therapy</a:t>
            </a:r>
          </a:p>
          <a:p>
            <a:pPr marL="447750" lvl="1" indent="-285750" algn="ctr"/>
            <a:r>
              <a:rPr lang="en-US" sz="1100" dirty="0"/>
              <a:t>See P. </a:t>
            </a:r>
            <a:r>
              <a:rPr lang="en-US" sz="1100" dirty="0" err="1"/>
              <a:t>Keall</a:t>
            </a:r>
            <a:r>
              <a:rPr lang="en-US" sz="1100" dirty="0"/>
              <a:t>, B. </a:t>
            </a:r>
            <a:r>
              <a:rPr lang="en-US" sz="1100" dirty="0" err="1"/>
              <a:t>Oborn</a:t>
            </a:r>
            <a:r>
              <a:rPr lang="en-US" sz="1100" dirty="0"/>
              <a:t> et al</a:t>
            </a:r>
            <a:endParaRPr lang="en-US" sz="1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794F67B-8355-F043-BF8C-4147824B4778}"/>
              </a:ext>
            </a:extLst>
          </p:cNvPr>
          <p:cNvSpPr txBox="1"/>
          <p:nvPr/>
        </p:nvSpPr>
        <p:spPr>
          <a:xfrm>
            <a:off x="6507196" y="1589096"/>
            <a:ext cx="254863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Hannah Norman (joint PhD Manchester)</a:t>
            </a:r>
            <a:r>
              <a:rPr lang="en-US" dirty="0"/>
              <a:t>: beam dynamics studies with superconducting magnets using </a:t>
            </a:r>
            <a:r>
              <a:rPr lang="en-US" dirty="0" err="1"/>
              <a:t>pyZGOUBI</a:t>
            </a:r>
            <a:endParaRPr lang="en-US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84266-51C8-1246-BB96-A7B256852011}"/>
              </a:ext>
            </a:extLst>
          </p:cNvPr>
          <p:cNvSpPr txBox="1"/>
          <p:nvPr/>
        </p:nvSpPr>
        <p:spPr>
          <a:xfrm>
            <a:off x="6507196" y="2543203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Elodie Higgins (Masters)</a:t>
            </a:r>
            <a:r>
              <a:rPr lang="en-US" dirty="0"/>
              <a:t>: design of a scaled FFA gantry at </a:t>
            </a:r>
            <a:r>
              <a:rPr lang="en-US" dirty="0" err="1"/>
              <a:t>UniMelb</a:t>
            </a:r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EE67F9-C315-8542-94BC-AEC4403ACB1F}"/>
              </a:ext>
            </a:extLst>
          </p:cNvPr>
          <p:cNvSpPr txBox="1"/>
          <p:nvPr/>
        </p:nvSpPr>
        <p:spPr>
          <a:xfrm>
            <a:off x="6507196" y="876917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Jacinta Yap (PDRA)</a:t>
            </a:r>
            <a:r>
              <a:rPr lang="en-US" dirty="0"/>
              <a:t>: scaled beamline design and future ion therapy design for Australia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D0D4FF5-90CC-974F-8255-39AF5E837EA2}"/>
              </a:ext>
            </a:extLst>
          </p:cNvPr>
          <p:cNvSpPr txBox="1"/>
          <p:nvPr/>
        </p:nvSpPr>
        <p:spPr>
          <a:xfrm>
            <a:off x="6507196" y="3264096"/>
            <a:ext cx="26368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Frank Zhang (PhD)</a:t>
            </a:r>
            <a:r>
              <a:rPr lang="en-US" dirty="0"/>
              <a:t>: novel synchrotron lattice designs for ion therapy and injection/extraction </a:t>
            </a:r>
            <a:r>
              <a:rPr lang="en-US" dirty="0" err="1"/>
              <a:t>optimisation</a:t>
            </a:r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A401C58-5519-C440-8ADA-68ED3ACF52BA}"/>
              </a:ext>
            </a:extLst>
          </p:cNvPr>
          <p:cNvSpPr txBox="1"/>
          <p:nvPr/>
        </p:nvSpPr>
        <p:spPr>
          <a:xfrm>
            <a:off x="6507196" y="4200432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Adam Steinberg (joint PhD Manchester): </a:t>
            </a:r>
            <a:r>
              <a:rPr lang="en-US" dirty="0"/>
              <a:t>design of an FFA accelerator for ion therapy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B030FC84-A917-6B4A-A5E6-2BC661B512B6}"/>
              </a:ext>
            </a:extLst>
          </p:cNvPr>
          <p:cNvSpPr/>
          <p:nvPr/>
        </p:nvSpPr>
        <p:spPr>
          <a:xfrm>
            <a:off x="1489329" y="2171699"/>
            <a:ext cx="6730715" cy="1617138"/>
          </a:xfrm>
          <a:prstGeom prst="rect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i="1" dirty="0"/>
              <a:t>Australia should be at the forefront of developing the next generation of ion therapy accelerator, not just becoming a user. We are well underway….</a:t>
            </a:r>
          </a:p>
        </p:txBody>
      </p:sp>
    </p:spTree>
    <p:extLst>
      <p:ext uri="{BB962C8B-B14F-4D97-AF65-F5344CB8AC3E}">
        <p14:creationId xmlns:p14="http://schemas.microsoft.com/office/powerpoint/2010/main" val="3563884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8C913A-AC42-B641-A6D0-A34AAA72EC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583032"/>
          </a:xfrm>
        </p:spPr>
        <p:txBody>
          <a:bodyPr/>
          <a:lstStyle/>
          <a:p>
            <a:r>
              <a:rPr lang="en-US" dirty="0"/>
              <a:t>Future needs/concepts: work in Melbourne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1BD704-4682-2344-B486-D3819A56D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14</a:t>
            </a:fld>
            <a:endParaRPr lang="en-AU" noProof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A13F2AC-1E5F-FB45-AC32-757A785C398A}"/>
              </a:ext>
            </a:extLst>
          </p:cNvPr>
          <p:cNvSpPr txBox="1"/>
          <p:nvPr/>
        </p:nvSpPr>
        <p:spPr>
          <a:xfrm>
            <a:off x="3319042" y="1093019"/>
            <a:ext cx="2919177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Accelerator tech/concepts: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Superconducting magnets (novel CCT/helical coil)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Beamline and beam delivery challenges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extraction and control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New synchrotron designs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High current operation accelerator (synchrotron or FFA?)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switching ion species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Magnetic field interactions in beam delivery systems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A7FD249-B823-4043-A73C-802A64970554}"/>
              </a:ext>
            </a:extLst>
          </p:cNvPr>
          <p:cNvSpPr/>
          <p:nvPr/>
        </p:nvSpPr>
        <p:spPr>
          <a:xfrm>
            <a:off x="489745" y="981280"/>
            <a:ext cx="2560320" cy="8928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Smaller/cheaper/higher throughput accelerators &amp; gantries</a:t>
            </a:r>
          </a:p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3EB6159-F441-3542-B7C1-AA54593AA8A9}"/>
              </a:ext>
            </a:extLst>
          </p:cNvPr>
          <p:cNvSpPr/>
          <p:nvPr/>
        </p:nvSpPr>
        <p:spPr>
          <a:xfrm>
            <a:off x="489745" y="1988718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‘FLASH’ proton/ion therapy</a:t>
            </a:r>
          </a:p>
          <a:p>
            <a:pPr marL="162000" lvl="1" algn="ctr"/>
            <a:r>
              <a:rPr lang="en-US" sz="1100" dirty="0"/>
              <a:t>(Higher dose rate/beam current)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6683DA-61EE-CB4E-BD95-B026BF18EB17}"/>
              </a:ext>
            </a:extLst>
          </p:cNvPr>
          <p:cNvSpPr/>
          <p:nvPr/>
        </p:nvSpPr>
        <p:spPr>
          <a:xfrm>
            <a:off x="489745" y="2686320"/>
            <a:ext cx="2560320" cy="940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Multi-ion therapy:</a:t>
            </a:r>
          </a:p>
          <a:p>
            <a:pPr algn="ctr"/>
            <a:r>
              <a:rPr lang="en-US" sz="1100" dirty="0"/>
              <a:t>Dose optimization and conformality using multiple ion species within treatment planning (see M. </a:t>
            </a:r>
            <a:r>
              <a:rPr lang="en-US" sz="1100" dirty="0" err="1"/>
              <a:t>Safavi-Naeini</a:t>
            </a:r>
            <a:r>
              <a:rPr lang="en-US" sz="1100" dirty="0"/>
              <a:t>)</a:t>
            </a:r>
          </a:p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5269234-1339-6D47-B310-4BA870DBFB0B}"/>
              </a:ext>
            </a:extLst>
          </p:cNvPr>
          <p:cNvSpPr/>
          <p:nvPr/>
        </p:nvSpPr>
        <p:spPr>
          <a:xfrm>
            <a:off x="489745" y="3766090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MRI-guided proton/ion therapy</a:t>
            </a:r>
          </a:p>
          <a:p>
            <a:pPr marL="447750" lvl="1" indent="-285750" algn="ctr"/>
            <a:r>
              <a:rPr lang="en-US" sz="1100" dirty="0"/>
              <a:t>See P. </a:t>
            </a:r>
            <a:r>
              <a:rPr lang="en-US" sz="1100" dirty="0" err="1"/>
              <a:t>Keall</a:t>
            </a:r>
            <a:r>
              <a:rPr lang="en-US" sz="1100" dirty="0"/>
              <a:t>, B. </a:t>
            </a:r>
            <a:r>
              <a:rPr lang="en-US" sz="1100" dirty="0" err="1"/>
              <a:t>Oborn</a:t>
            </a:r>
            <a:r>
              <a:rPr lang="en-US" sz="1100" dirty="0"/>
              <a:t> et al</a:t>
            </a:r>
            <a:endParaRPr lang="en-US" sz="1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794F67B-8355-F043-BF8C-4147824B4778}"/>
              </a:ext>
            </a:extLst>
          </p:cNvPr>
          <p:cNvSpPr txBox="1"/>
          <p:nvPr/>
        </p:nvSpPr>
        <p:spPr>
          <a:xfrm>
            <a:off x="6507196" y="1589096"/>
            <a:ext cx="254863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Hannah Norman (joint PhD Manchester)</a:t>
            </a:r>
            <a:r>
              <a:rPr lang="en-US" dirty="0"/>
              <a:t>: beam dynamics studies with superconducting magnets using </a:t>
            </a:r>
            <a:r>
              <a:rPr lang="en-US" dirty="0" err="1"/>
              <a:t>pyZGOUBI</a:t>
            </a:r>
            <a:endParaRPr lang="en-US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84266-51C8-1246-BB96-A7B256852011}"/>
              </a:ext>
            </a:extLst>
          </p:cNvPr>
          <p:cNvSpPr txBox="1"/>
          <p:nvPr/>
        </p:nvSpPr>
        <p:spPr>
          <a:xfrm>
            <a:off x="6507196" y="2543203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Elodie Higgins (Masters)</a:t>
            </a:r>
            <a:r>
              <a:rPr lang="en-US" dirty="0"/>
              <a:t>: design of a scaled FFA gantry at </a:t>
            </a:r>
            <a:r>
              <a:rPr lang="en-US" dirty="0" err="1"/>
              <a:t>UniMelb</a:t>
            </a:r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EE67F9-C315-8542-94BC-AEC4403ACB1F}"/>
              </a:ext>
            </a:extLst>
          </p:cNvPr>
          <p:cNvSpPr txBox="1"/>
          <p:nvPr/>
        </p:nvSpPr>
        <p:spPr>
          <a:xfrm>
            <a:off x="6507196" y="876917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Jacinta Yap (PDRA)</a:t>
            </a:r>
            <a:r>
              <a:rPr lang="en-US" dirty="0"/>
              <a:t>: scaled beamline design and future ion therapy design for Australia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D0D4FF5-90CC-974F-8255-39AF5E837EA2}"/>
              </a:ext>
            </a:extLst>
          </p:cNvPr>
          <p:cNvSpPr txBox="1"/>
          <p:nvPr/>
        </p:nvSpPr>
        <p:spPr>
          <a:xfrm>
            <a:off x="6507196" y="3264096"/>
            <a:ext cx="26368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Frank Zhang (PhD)</a:t>
            </a:r>
            <a:r>
              <a:rPr lang="en-US" dirty="0"/>
              <a:t>: novel synchrotron lattice designs for ion therapy and injection/extraction </a:t>
            </a:r>
            <a:r>
              <a:rPr lang="en-US" dirty="0" err="1"/>
              <a:t>optimisation</a:t>
            </a:r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A401C58-5519-C440-8ADA-68ED3ACF52BA}"/>
              </a:ext>
            </a:extLst>
          </p:cNvPr>
          <p:cNvSpPr txBox="1"/>
          <p:nvPr/>
        </p:nvSpPr>
        <p:spPr>
          <a:xfrm>
            <a:off x="6507196" y="4200432"/>
            <a:ext cx="25486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Adam Steinberg (joint PhD Manchester): </a:t>
            </a:r>
            <a:r>
              <a:rPr lang="en-US" dirty="0"/>
              <a:t>design of an FFA accelerator for ion therapy</a:t>
            </a:r>
          </a:p>
        </p:txBody>
      </p:sp>
    </p:spTree>
    <p:extLst>
      <p:ext uri="{BB962C8B-B14F-4D97-AF65-F5344CB8AC3E}">
        <p14:creationId xmlns:p14="http://schemas.microsoft.com/office/powerpoint/2010/main" val="620847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DA800FA1-A941-4B74-B4B1-456B34634C6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dirty="0"/>
              <a:t>Thankyou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9789322-BFEC-4985-BD44-E2B3A03FBBC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892618" y="515163"/>
            <a:ext cx="1811010" cy="530423"/>
          </a:xfrm>
        </p:spPr>
        <p:txBody>
          <a:bodyPr/>
          <a:lstStyle/>
          <a:p>
            <a:r>
              <a:rPr lang="en-AU" dirty="0" err="1"/>
              <a:t>Dr.</a:t>
            </a:r>
            <a:r>
              <a:rPr lang="en-AU" dirty="0"/>
              <a:t> Suzie Sheehy</a:t>
            </a:r>
          </a:p>
          <a:p>
            <a:r>
              <a:rPr lang="en-AU" dirty="0"/>
              <a:t>@</a:t>
            </a:r>
            <a:r>
              <a:rPr lang="en-AU" dirty="0" err="1"/>
              <a:t>suziesheehy</a:t>
            </a:r>
            <a:endParaRPr lang="en-AU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C248F2A3-9AD2-A44B-B06C-B047938B19A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EA2340B-C05A-7349-A7DA-54C7A5B1F7DB}"/>
              </a:ext>
            </a:extLst>
          </p:cNvPr>
          <p:cNvSpPr txBox="1"/>
          <p:nvPr/>
        </p:nvSpPr>
        <p:spPr>
          <a:xfrm>
            <a:off x="375048" y="2571750"/>
            <a:ext cx="33983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hlinkClick r:id="rId3"/>
              </a:rPr>
              <a:t>suzie.sheehy@unimelb.edu.au</a:t>
            </a:r>
            <a:endParaRPr lang="en-US" sz="1200" dirty="0"/>
          </a:p>
          <a:p>
            <a:endParaRPr lang="en-US" sz="1200" dirty="0"/>
          </a:p>
          <a:p>
            <a:r>
              <a:rPr lang="en-US" sz="1200" dirty="0"/>
              <a:t>Please talk to members of my group, many of whom are attending this meeting!</a:t>
            </a:r>
          </a:p>
        </p:txBody>
      </p:sp>
    </p:spTree>
    <p:extLst>
      <p:ext uri="{BB962C8B-B14F-4D97-AF65-F5344CB8AC3E}">
        <p14:creationId xmlns:p14="http://schemas.microsoft.com/office/powerpoint/2010/main" val="5386623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6181E2D-B701-46AB-83F6-4BA9E2D05F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Hadron </a:t>
            </a:r>
            <a:r>
              <a:rPr lang="fr-CH" dirty="0" err="1"/>
              <a:t>therapy</a:t>
            </a:r>
            <a:r>
              <a:rPr lang="fr-CH" dirty="0"/>
              <a:t> (protons or ions)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750323-A20C-4FA5-99B6-6CCC3B2E5A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5400DB5-508A-4258-968C-9AC098CE0291}"/>
              </a:ext>
            </a:extLst>
          </p:cNvPr>
          <p:cNvPicPr/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55354" y="1043640"/>
            <a:ext cx="3017365" cy="228115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FD1E1632-F94A-4C5A-800D-4275E51CC6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33579" y="3520467"/>
            <a:ext cx="2687046" cy="1447463"/>
          </a:xfrm>
        </p:spPr>
        <p:txBody>
          <a:bodyPr>
            <a:noAutofit/>
          </a:bodyPr>
          <a:lstStyle/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First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experimental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treatment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1954, Berkeley.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First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hospital-based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proton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treatment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facility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1993,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Loma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Linda, US.</a:t>
            </a:r>
          </a:p>
          <a:p>
            <a:pPr marL="171450" indent="-17145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First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treatment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facility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with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carbon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ions: 1994, HIMAC, </a:t>
            </a:r>
            <a:r>
              <a:rPr lang="fr-CH" sz="12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Japan</a:t>
            </a:r>
            <a:r>
              <a:rPr lang="fr-CH" sz="12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4E363A-DB41-4934-B716-361F600B98BA}"/>
              </a:ext>
            </a:extLst>
          </p:cNvPr>
          <p:cNvSpPr txBox="1"/>
          <p:nvPr/>
        </p:nvSpPr>
        <p:spPr>
          <a:xfrm>
            <a:off x="6663848" y="3520467"/>
            <a:ext cx="2062216" cy="1107996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dirty="0">
                <a:solidFill>
                  <a:schemeClr val="tx1"/>
                </a:solidFill>
              </a:rPr>
              <a:t>Hadron </a:t>
            </a:r>
            <a:r>
              <a:rPr lang="fr-CH" sz="1200" dirty="0" err="1">
                <a:solidFill>
                  <a:schemeClr val="tx1"/>
                </a:solidFill>
              </a:rPr>
              <a:t>therapy</a:t>
            </a:r>
            <a:r>
              <a:rPr lang="fr-CH" sz="1200" dirty="0">
                <a:solidFill>
                  <a:schemeClr val="tx1"/>
                </a:solidFill>
              </a:rPr>
              <a:t> </a:t>
            </a:r>
            <a:r>
              <a:rPr lang="fr-CH" sz="1200" dirty="0" err="1">
                <a:solidFill>
                  <a:schemeClr val="tx1"/>
                </a:solidFill>
              </a:rPr>
              <a:t>remains</a:t>
            </a:r>
            <a:r>
              <a:rPr lang="fr-CH" sz="1200" dirty="0">
                <a:solidFill>
                  <a:schemeClr val="tx1"/>
                </a:solidFill>
              </a:rPr>
              <a:t> a niche in cancer </a:t>
            </a:r>
            <a:r>
              <a:rPr lang="fr-CH" sz="1200" dirty="0" err="1">
                <a:solidFill>
                  <a:schemeClr val="tx1"/>
                </a:solidFill>
              </a:rPr>
              <a:t>therapy</a:t>
            </a:r>
            <a:r>
              <a:rPr lang="fr-CH" sz="1200" dirty="0">
                <a:solidFill>
                  <a:schemeClr val="tx1"/>
                </a:solidFill>
              </a:rPr>
              <a:t>:</a:t>
            </a:r>
          </a:p>
          <a:p>
            <a:pPr algn="l"/>
            <a:r>
              <a:rPr lang="en-GB" sz="1200" dirty="0">
                <a:solidFill>
                  <a:schemeClr val="tx1"/>
                </a:solidFill>
              </a:rPr>
              <a:t>22,000 patients/year (2018) treated with particle beams against 25,000,000 patients/year with conventional RT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A052A7C-0204-4648-91FF-D187D17A4BEB}"/>
              </a:ext>
            </a:extLst>
          </p:cNvPr>
          <p:cNvSpPr txBox="1"/>
          <p:nvPr/>
        </p:nvSpPr>
        <p:spPr>
          <a:xfrm>
            <a:off x="87013" y="3503032"/>
            <a:ext cx="3546566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200" dirty="0"/>
              <a:t>Protons (and ions) </a:t>
            </a:r>
            <a:r>
              <a:rPr lang="fr-CH" sz="1200" dirty="0" err="1"/>
              <a:t>deposit</a:t>
            </a:r>
            <a:r>
              <a:rPr lang="fr-CH" sz="1200" dirty="0"/>
              <a:t> </a:t>
            </a:r>
            <a:r>
              <a:rPr lang="fr-CH" sz="1200" dirty="0" err="1"/>
              <a:t>their</a:t>
            </a:r>
            <a:r>
              <a:rPr lang="fr-CH" sz="1200" dirty="0"/>
              <a:t> </a:t>
            </a:r>
            <a:r>
              <a:rPr lang="fr-CH" sz="1200" dirty="0" err="1"/>
              <a:t>energy</a:t>
            </a:r>
            <a:r>
              <a:rPr lang="fr-CH" sz="1200" dirty="0"/>
              <a:t> at a </a:t>
            </a:r>
            <a:r>
              <a:rPr lang="fr-CH" sz="1200" dirty="0" err="1"/>
              <a:t>given</a:t>
            </a:r>
            <a:r>
              <a:rPr lang="fr-CH" sz="1200" dirty="0"/>
              <a:t> </a:t>
            </a:r>
            <a:r>
              <a:rPr lang="fr-CH" sz="1200" dirty="0" err="1"/>
              <a:t>depth</a:t>
            </a:r>
            <a:r>
              <a:rPr lang="fr-CH" sz="1200" dirty="0"/>
              <a:t> </a:t>
            </a:r>
            <a:r>
              <a:rPr lang="fr-CH" sz="1200" dirty="0" err="1"/>
              <a:t>inside</a:t>
            </a:r>
            <a:r>
              <a:rPr lang="fr-CH" sz="1200" dirty="0"/>
              <a:t> the tissues, </a:t>
            </a:r>
            <a:r>
              <a:rPr lang="fr-CH" sz="1200" b="1" dirty="0" err="1">
                <a:solidFill>
                  <a:srgbClr val="FF0000"/>
                </a:solidFill>
              </a:rPr>
              <a:t>minimising</a:t>
            </a:r>
            <a:r>
              <a:rPr lang="fr-CH" sz="1200" b="1" dirty="0">
                <a:solidFill>
                  <a:srgbClr val="FF0000"/>
                </a:solidFill>
              </a:rPr>
              <a:t> dose to the </a:t>
            </a:r>
            <a:r>
              <a:rPr lang="fr-CH" sz="1200" b="1" dirty="0" err="1">
                <a:solidFill>
                  <a:srgbClr val="FF0000"/>
                </a:solidFill>
              </a:rPr>
              <a:t>organs</a:t>
            </a:r>
            <a:r>
              <a:rPr lang="fr-CH" sz="1200" b="1" dirty="0">
                <a:solidFill>
                  <a:srgbClr val="FF0000"/>
                </a:solidFill>
              </a:rPr>
              <a:t> close to the </a:t>
            </a:r>
            <a:r>
              <a:rPr lang="fr-CH" sz="1200" b="1" dirty="0" err="1">
                <a:solidFill>
                  <a:srgbClr val="FF0000"/>
                </a:solidFill>
              </a:rPr>
              <a:t>tumour</a:t>
            </a:r>
            <a:r>
              <a:rPr lang="fr-CH" sz="1200" b="1" dirty="0">
                <a:solidFill>
                  <a:srgbClr val="FF0000"/>
                </a:solidFill>
              </a:rPr>
              <a:t>,</a:t>
            </a:r>
            <a:r>
              <a:rPr lang="fr-CH" sz="1200" dirty="0"/>
              <a:t> </a:t>
            </a:r>
            <a:r>
              <a:rPr lang="fr-CH" sz="1200" dirty="0" err="1"/>
              <a:t>sparing</a:t>
            </a:r>
            <a:r>
              <a:rPr lang="fr-CH" sz="1200" dirty="0"/>
              <a:t> </a:t>
            </a:r>
            <a:r>
              <a:rPr lang="fr-CH" sz="1200" dirty="0" err="1"/>
              <a:t>nearby</a:t>
            </a:r>
            <a:r>
              <a:rPr lang="fr-CH" sz="1200" dirty="0"/>
              <a:t> </a:t>
            </a:r>
            <a:r>
              <a:rPr lang="fr-CH" sz="1200" dirty="0" err="1"/>
              <a:t>organs</a:t>
            </a:r>
            <a:r>
              <a:rPr lang="fr-CH" sz="1200" dirty="0"/>
              <a:t>.</a:t>
            </a:r>
          </a:p>
          <a:p>
            <a:endParaRPr lang="fr-CH" sz="750" dirty="0"/>
          </a:p>
          <a:p>
            <a:r>
              <a:rPr lang="fr-CH" sz="1050" dirty="0" err="1"/>
              <a:t>Required</a:t>
            </a:r>
            <a:r>
              <a:rPr lang="fr-CH" sz="1050" dirty="0"/>
              <a:t> </a:t>
            </a:r>
            <a:r>
              <a:rPr lang="fr-CH" sz="1050" dirty="0" err="1"/>
              <a:t>energy</a:t>
            </a:r>
            <a:r>
              <a:rPr lang="fr-CH" sz="1050" dirty="0"/>
              <a:t> for full-body </a:t>
            </a:r>
            <a:r>
              <a:rPr lang="fr-CH" sz="1050" dirty="0" err="1"/>
              <a:t>penetration</a:t>
            </a:r>
            <a:r>
              <a:rPr lang="fr-CH" sz="1050" dirty="0"/>
              <a:t>: 230 MeV protons, 450 MeV/u C-ions.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5A232412-7C75-48FF-A0CB-E5536D01DF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40782" y="1082000"/>
            <a:ext cx="1708349" cy="2107060"/>
          </a:xfrm>
          <a:prstGeom prst="rect">
            <a:avLst/>
          </a:prstGeom>
          <a:noFill/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6F8D391E-A7C7-4937-8375-F88E71C2B21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0963" y="1125888"/>
            <a:ext cx="2886328" cy="228115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31427E8-8F5B-9F48-A992-F0A3C99A33F6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</p:spTree>
    <p:extLst>
      <p:ext uri="{BB962C8B-B14F-4D97-AF65-F5344CB8AC3E}">
        <p14:creationId xmlns:p14="http://schemas.microsoft.com/office/powerpoint/2010/main" val="286291207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02C3F92-8F5E-274B-A0F4-005CFD58B0D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5ECCF39-BA5B-B148-807A-A5588B19A1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078714-7F73-0B4B-9C92-F50D419FA6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39C1AD7-6343-9244-A288-2961331E56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07719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7882F02-2045-4D47-8028-2AA4573919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 err="1"/>
              <a:t>Therapy</a:t>
            </a:r>
            <a:r>
              <a:rPr lang="fr-CH" dirty="0"/>
              <a:t> </a:t>
            </a:r>
            <a:r>
              <a:rPr lang="fr-CH" dirty="0" err="1"/>
              <a:t>with</a:t>
            </a:r>
            <a:r>
              <a:rPr lang="fr-CH" dirty="0"/>
              <a:t> </a:t>
            </a:r>
            <a:r>
              <a:rPr lang="fr-CH" dirty="0" err="1"/>
              <a:t>heavier</a:t>
            </a:r>
            <a:r>
              <a:rPr lang="fr-CH" dirty="0"/>
              <a:t> ions (Carbon and </a:t>
            </a:r>
            <a:r>
              <a:rPr lang="fr-CH" dirty="0" err="1"/>
              <a:t>others</a:t>
            </a:r>
            <a:r>
              <a:rPr lang="fr-CH" dirty="0"/>
              <a:t>)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EF81A8-46AC-4014-9137-BE5A142210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793A62-AA7E-5A4D-A43E-DF1B3593C4E5}" type="datetime1">
              <a:rPr lang="en-US" smtClean="0"/>
              <a:t>10/25/2020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D8FD97-B680-4A93-B2CD-AB31A852DE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C7567A2-C832-4C92-A1FA-A9A250774113}"/>
              </a:ext>
            </a:extLst>
          </p:cNvPr>
          <p:cNvSpPr txBox="1"/>
          <p:nvPr/>
        </p:nvSpPr>
        <p:spPr>
          <a:xfrm>
            <a:off x="1371075" y="1058861"/>
            <a:ext cx="5398257" cy="2074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342900">
              <a:spcAft>
                <a:spcPts val="450"/>
              </a:spcAft>
            </a:pPr>
            <a:r>
              <a:rPr lang="fr-CH" sz="1200" dirty="0">
                <a:solidFill>
                  <a:prstClr val="black"/>
                </a:solidFill>
                <a:latin typeface="Calibri"/>
              </a:rPr>
              <a:t>Heavy ions </a:t>
            </a:r>
            <a:r>
              <a:rPr lang="en-GB" sz="1200" dirty="0">
                <a:solidFill>
                  <a:prstClr val="black"/>
                </a:solidFill>
                <a:latin typeface="Calibri"/>
              </a:rPr>
              <a:t>are </a:t>
            </a:r>
            <a:r>
              <a:rPr lang="en-GB" sz="1200" b="1" dirty="0">
                <a:solidFill>
                  <a:srgbClr val="FF0000"/>
                </a:solidFill>
                <a:latin typeface="Calibri"/>
              </a:rPr>
              <a:t>more effective than protons or X-rays </a:t>
            </a:r>
            <a:r>
              <a:rPr lang="en-GB" sz="1200" dirty="0">
                <a:solidFill>
                  <a:prstClr val="black"/>
                </a:solidFill>
                <a:latin typeface="Calibri"/>
              </a:rPr>
              <a:t>in attacking cancer:</a:t>
            </a:r>
          </a:p>
          <a:p>
            <a:pPr marL="257175" indent="-257175" defTabSz="342900">
              <a:spcAft>
                <a:spcPts val="450"/>
              </a:spcAft>
              <a:buAutoNum type="arabicPeriod"/>
            </a:pPr>
            <a:r>
              <a:rPr lang="en-GB" sz="1200" dirty="0">
                <a:latin typeface="Calibri"/>
              </a:rPr>
              <a:t>The higher energy deposition (and ionisation) per length generates a large number of </a:t>
            </a:r>
            <a:r>
              <a:rPr lang="en-GB" sz="1200" dirty="0">
                <a:solidFill>
                  <a:srgbClr val="FF0000"/>
                </a:solidFill>
                <a:latin typeface="Calibri"/>
              </a:rPr>
              <a:t>double-strand DNA breaks </a:t>
            </a:r>
            <a:r>
              <a:rPr lang="en-GB" sz="1200" dirty="0">
                <a:latin typeface="Calibri"/>
              </a:rPr>
              <a:t>that are not reparable by the cell itself.</a:t>
            </a:r>
          </a:p>
          <a:p>
            <a:pPr marL="257175" indent="-257175" defTabSz="342900">
              <a:spcAft>
                <a:spcPts val="450"/>
              </a:spcAft>
              <a:buAutoNum type="arabicPeriod"/>
            </a:pPr>
            <a:r>
              <a:rPr lang="en-GB" sz="1200" dirty="0">
                <a:latin typeface="Calibri"/>
              </a:rPr>
              <a:t>The different damage mechanism makes them </a:t>
            </a:r>
            <a:r>
              <a:rPr lang="en-GB" sz="1200" dirty="0">
                <a:solidFill>
                  <a:srgbClr val="FF0000"/>
                </a:solidFill>
                <a:latin typeface="Calibri"/>
              </a:rPr>
              <a:t>effective on hypoxic radioresistant tumours</a:t>
            </a:r>
            <a:r>
              <a:rPr lang="en-GB" sz="1200" dirty="0">
                <a:latin typeface="Calibri"/>
              </a:rPr>
              <a:t> </a:t>
            </a:r>
          </a:p>
          <a:p>
            <a:pPr marL="257175" indent="-257175" defTabSz="342900">
              <a:spcAft>
                <a:spcPts val="450"/>
              </a:spcAft>
              <a:buAutoNum type="arabicPeriod"/>
            </a:pPr>
            <a:r>
              <a:rPr lang="en-GB" sz="1200" dirty="0">
                <a:latin typeface="Calibri"/>
              </a:rPr>
              <a:t>Are </a:t>
            </a:r>
            <a:r>
              <a:rPr lang="en-GB" sz="1200" dirty="0">
                <a:solidFill>
                  <a:srgbClr val="FF0000"/>
                </a:solidFill>
                <a:latin typeface="Calibri"/>
              </a:rPr>
              <a:t>more precise</a:t>
            </a:r>
            <a:r>
              <a:rPr lang="en-GB" sz="1200" dirty="0">
                <a:latin typeface="Calibri"/>
              </a:rPr>
              <a:t>, with lower straggling and scattering.</a:t>
            </a:r>
          </a:p>
          <a:p>
            <a:pPr marL="257175" indent="-257175" defTabSz="342900">
              <a:spcAft>
                <a:spcPts val="450"/>
              </a:spcAft>
              <a:buAutoNum type="arabicPeriod"/>
            </a:pPr>
            <a:r>
              <a:rPr lang="en-GB" sz="1200" dirty="0">
                <a:latin typeface="Calibri"/>
              </a:rPr>
              <a:t>Recent studies show that ion therapy combined with immunotherapy may be successful in treating diffused cancers and metastasis. </a:t>
            </a:r>
          </a:p>
          <a:p>
            <a:pPr defTabSz="342900">
              <a:spcAft>
                <a:spcPts val="450"/>
              </a:spcAft>
            </a:pPr>
            <a:r>
              <a:rPr lang="en-GB" sz="1200" dirty="0">
                <a:solidFill>
                  <a:prstClr val="black"/>
                </a:solidFill>
                <a:latin typeface="Calibri"/>
              </a:rPr>
              <a:t>So far, </a:t>
            </a:r>
            <a:r>
              <a:rPr lang="en-GB" sz="1200" dirty="0">
                <a:solidFill>
                  <a:srgbClr val="FF0000"/>
                </a:solidFill>
                <a:latin typeface="Calibri"/>
              </a:rPr>
              <a:t>2/3 of cases at the mixed facilities like CNAO are treated with carbon.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515A602-9F92-478E-A5F2-B2C09E4817F4}"/>
              </a:ext>
            </a:extLst>
          </p:cNvPr>
          <p:cNvSpPr txBox="1"/>
          <p:nvPr/>
        </p:nvSpPr>
        <p:spPr>
          <a:xfrm>
            <a:off x="2107417" y="3468170"/>
            <a:ext cx="4929165" cy="861774"/>
          </a:xfrm>
          <a:prstGeom prst="rect">
            <a:avLst/>
          </a:prstGeom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wrap="square" lIns="0" tIns="0" rIns="0" bIns="0" rtlCol="0">
            <a:spAutoFit/>
          </a:bodyPr>
          <a:lstStyle/>
          <a:p>
            <a:r>
              <a:rPr lang="en-GB" dirty="0">
                <a:latin typeface="+mn-lt"/>
              </a:rPr>
              <a:t>The development of ion therapy needs to be supported by tests with </a:t>
            </a:r>
            <a:r>
              <a:rPr lang="en-GB" b="1" dirty="0">
                <a:solidFill>
                  <a:srgbClr val="FF0000"/>
                </a:solidFill>
                <a:latin typeface="+mn-lt"/>
              </a:rPr>
              <a:t>o</a:t>
            </a:r>
            <a:r>
              <a:rPr lang="fr-CH" b="1" dirty="0" err="1">
                <a:solidFill>
                  <a:srgbClr val="FF0000"/>
                </a:solidFill>
                <a:latin typeface="+mn-lt"/>
              </a:rPr>
              <a:t>ther</a:t>
            </a:r>
            <a:r>
              <a:rPr lang="fr-CH" b="1" dirty="0">
                <a:solidFill>
                  <a:srgbClr val="FF0000"/>
                </a:solidFill>
                <a:latin typeface="+mn-lt"/>
              </a:rPr>
              <a:t> ions (He, O, etc.) </a:t>
            </a:r>
            <a:r>
              <a:rPr lang="fr-CH" dirty="0">
                <a:latin typeface="+mn-lt"/>
              </a:rPr>
              <a:t>and by </a:t>
            </a:r>
            <a:r>
              <a:rPr lang="en-GB" dirty="0">
                <a:latin typeface="+mn-lt"/>
              </a:rPr>
              <a:t>a strong experimental effort covering: Pre-clinical radiobiology; Medical physics; Animal studies; Clinical trials on patients.</a:t>
            </a:r>
          </a:p>
        </p:txBody>
      </p:sp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EFDEF1E1-E488-41A4-AEFD-8F25CB9771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94447" y="4767263"/>
            <a:ext cx="4929166" cy="273844"/>
          </a:xfrm>
        </p:spPr>
        <p:txBody>
          <a:bodyPr/>
          <a:lstStyle/>
          <a:p>
            <a:r>
              <a:rPr lang="en-US" dirty="0"/>
              <a:t>M. Vretenar | NIMMS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76EE7C4-0C8F-3F40-9AC5-167397B25F31}"/>
              </a:ext>
            </a:extLst>
          </p:cNvPr>
          <p:cNvSpPr/>
          <p:nvPr/>
        </p:nvSpPr>
        <p:spPr>
          <a:xfrm>
            <a:off x="7241237" y="1036457"/>
            <a:ext cx="117211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CH">
                <a:highlight>
                  <a:srgbClr val="FFFF00"/>
                </a:highlight>
              </a:rPr>
              <a:t>(M. </a:t>
            </a:r>
            <a:r>
              <a:rPr lang="fr-CH" dirty="0" err="1">
                <a:highlight>
                  <a:srgbClr val="FFFF00"/>
                </a:highlight>
              </a:rPr>
              <a:t>Vretenar</a:t>
            </a:r>
            <a:r>
              <a:rPr lang="fr-CH" dirty="0">
                <a:highlight>
                  <a:srgbClr val="FFFF00"/>
                </a:highlight>
              </a:rPr>
              <a:t>)</a:t>
            </a:r>
            <a:endParaRPr lang="en-US" dirty="0">
              <a:highlight>
                <a:srgbClr val="FFFF00"/>
              </a:highlight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882A2DA-8758-D345-9EC7-7807E5AFF1B1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</p:spTree>
    <p:extLst>
      <p:ext uri="{BB962C8B-B14F-4D97-AF65-F5344CB8AC3E}">
        <p14:creationId xmlns:p14="http://schemas.microsoft.com/office/powerpoint/2010/main" val="17216650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2E2ABA8-756C-41CD-90B1-B33273A503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6268" y="273687"/>
            <a:ext cx="7722000" cy="665520"/>
          </a:xfrm>
        </p:spPr>
        <p:txBody>
          <a:bodyPr/>
          <a:lstStyle/>
          <a:p>
            <a:r>
              <a:rPr lang="fr-CH" dirty="0"/>
              <a:t>CERN </a:t>
            </a:r>
            <a:r>
              <a:rPr lang="fr-CH" dirty="0" err="1"/>
              <a:t>Strategy</a:t>
            </a:r>
            <a:endParaRPr lang="en-GB" dirty="0">
              <a:highlight>
                <a:srgbClr val="FFFF00"/>
              </a:highlight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C64D8D-58D6-4423-82B9-91E258D0A5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793A62-AA7E-5A4D-A43E-DF1B3593C4E5}" type="datetime1">
              <a:rPr lang="en-US" smtClean="0"/>
              <a:t>10/25/2020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FC3F8F-C48A-4992-B608-0567CF1E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7" name="Content Placeholder 1">
            <a:extLst>
              <a:ext uri="{FF2B5EF4-FFF2-40B4-BE49-F238E27FC236}">
                <a16:creationId xmlns:a16="http://schemas.microsoft.com/office/drawing/2014/main" id="{FDD6699B-710F-4508-901F-466F731767EE}"/>
              </a:ext>
            </a:extLst>
          </p:cNvPr>
          <p:cNvSpPr txBox="1">
            <a:spLocks/>
          </p:cNvSpPr>
          <p:nvPr/>
        </p:nvSpPr>
        <p:spPr>
          <a:xfrm>
            <a:off x="4415240" y="930655"/>
            <a:ext cx="2544630" cy="86267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324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SzPct val="100000"/>
              <a:buFont typeface="Arial" charset="0"/>
              <a:buChar char="•"/>
              <a:tabLst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 typeface="Arial" charset="0"/>
              <a:buChar char="•"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50"/>
              </a:spcBef>
            </a:pPr>
            <a:r>
              <a:rPr lang="fr-CH" sz="1575" dirty="0" err="1"/>
              <a:t>Specifications</a:t>
            </a:r>
            <a:r>
              <a:rPr lang="fr-CH" sz="1575" dirty="0"/>
              <a:t> </a:t>
            </a:r>
            <a:r>
              <a:rPr lang="fr-CH" sz="1575" dirty="0" err="1"/>
              <a:t>from</a:t>
            </a:r>
            <a:r>
              <a:rPr lang="fr-CH" sz="1575" dirty="0"/>
              <a:t> the </a:t>
            </a:r>
            <a:r>
              <a:rPr lang="fr-CH" sz="1575" dirty="0" err="1"/>
              <a:t>scientific</a:t>
            </a:r>
            <a:r>
              <a:rPr lang="fr-CH" sz="1575" dirty="0"/>
              <a:t> </a:t>
            </a:r>
            <a:r>
              <a:rPr lang="fr-CH" sz="1575" dirty="0" err="1"/>
              <a:t>community</a:t>
            </a:r>
            <a:endParaRPr lang="fr-CH" sz="1575" dirty="0"/>
          </a:p>
          <a:p>
            <a:pPr>
              <a:spcBef>
                <a:spcPts val="450"/>
              </a:spcBef>
            </a:pPr>
            <a:r>
              <a:rPr lang="fr-CH" sz="1050" dirty="0"/>
              <a:t>(Archamps Workshop, June 2018)</a:t>
            </a:r>
            <a:endParaRPr lang="en-GB" sz="105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1F640B8-7A2B-4B88-8C15-180AC4DC1EF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2877" y="3558373"/>
            <a:ext cx="1761123" cy="1170258"/>
          </a:xfrm>
          <a:prstGeom prst="rect">
            <a:avLst/>
          </a:prstGeom>
        </p:spPr>
      </p:pic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BB578C8C-D6F5-4CCF-8CE7-B68FF900CD3E}"/>
              </a:ext>
            </a:extLst>
          </p:cNvPr>
          <p:cNvSpPr txBox="1">
            <a:spLocks/>
          </p:cNvSpPr>
          <p:nvPr/>
        </p:nvSpPr>
        <p:spPr>
          <a:xfrm>
            <a:off x="170421" y="930655"/>
            <a:ext cx="3683738" cy="2408485"/>
          </a:xfrm>
          <a:prstGeom prst="rect">
            <a:avLst/>
          </a:prstGeom>
        </p:spPr>
        <p:txBody>
          <a:bodyPr vert="horz">
            <a:noAutofit/>
          </a:bodyPr>
          <a:lstStyle>
            <a:lvl1pPr marL="493776" indent="-457200" algn="l" rtl="0" eaLnBrk="1" latinLnBrk="0" hangingPunct="1">
              <a:spcBef>
                <a:spcPct val="20000"/>
              </a:spcBef>
              <a:buClr>
                <a:schemeClr val="tx1"/>
              </a:buClr>
              <a:buSzPct val="80000"/>
              <a:buFont typeface="Arial"/>
              <a:buChar char="•"/>
              <a:defRPr kumimoji="0"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05256" indent="-457200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92708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85000"/>
              <a:buFont typeface="Arial"/>
              <a:buChar char="•"/>
              <a:defRPr kumimoji="0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85316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9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50492" indent="-342900" algn="l" rtl="0" eaLnBrk="1" latinLnBrk="0" hangingPunct="1">
              <a:spcBef>
                <a:spcPct val="20000"/>
              </a:spcBef>
              <a:buClr>
                <a:schemeClr val="tx1"/>
              </a:buClr>
              <a:buSzPct val="100000"/>
              <a:buFont typeface="Arial"/>
              <a:buChar char="•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00784" indent="-182880" algn="l" rtl="0" eaLnBrk="1" latinLnBrk="0" hangingPunct="1">
              <a:spcBef>
                <a:spcPct val="20000"/>
              </a:spcBef>
              <a:buClr>
                <a:schemeClr val="accent5"/>
              </a:buClr>
              <a:buFont typeface="Arial"/>
              <a:buChar char="-"/>
              <a:defRPr kumimoji="0" sz="20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100000"/>
              <a:buFont typeface="Arial"/>
              <a:buChar char="•"/>
              <a:defRPr kumimoji="0"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9696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▪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331720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Font typeface="Arial"/>
              <a:buChar char="•"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900"/>
              </a:spcBef>
              <a:buFont typeface="Wingdings" panose="05000000000000000000" pitchFamily="2" charset="2"/>
              <a:buChar char="Ø"/>
            </a:pPr>
            <a:r>
              <a:rPr lang="en-GB" sz="1200" b="1" dirty="0">
                <a:solidFill>
                  <a:srgbClr val="FF0000"/>
                </a:solidFill>
              </a:rPr>
              <a:t>Proton</a:t>
            </a:r>
            <a:r>
              <a:rPr lang="en-GB" sz="1200" dirty="0"/>
              <a:t> therapy is now commercial, 4 companies offer turnkey treatment facilities (3 SC cyclotrons, one conventional synchrotron), and in competition with conventional radiation therapy (X-rays).</a:t>
            </a:r>
          </a:p>
          <a:p>
            <a:pPr>
              <a:spcBef>
                <a:spcPts val="900"/>
              </a:spcBef>
              <a:buFont typeface="Wingdings" panose="05000000000000000000" pitchFamily="2" charset="2"/>
              <a:buChar char="Ø"/>
            </a:pPr>
            <a:r>
              <a:rPr lang="en-GB" sz="1200" b="1" dirty="0">
                <a:solidFill>
                  <a:srgbClr val="FF0000"/>
                </a:solidFill>
              </a:rPr>
              <a:t>Heavy ion </a:t>
            </a:r>
            <a:r>
              <a:rPr lang="en-GB" sz="1200" dirty="0"/>
              <a:t>therapy (mainly </a:t>
            </a:r>
            <a:r>
              <a:rPr lang="en-GB" sz="1200" b="1" dirty="0">
                <a:solidFill>
                  <a:srgbClr val="FF0000"/>
                </a:solidFill>
              </a:rPr>
              <a:t>carbon</a:t>
            </a:r>
            <a:r>
              <a:rPr lang="en-GB" sz="1200" dirty="0"/>
              <a:t>) is still in an early phase (13 facilities worldwide, 4 in Europe) in spite of its several advantages but its diffusion is limited mainly by: </a:t>
            </a:r>
          </a:p>
          <a:p>
            <a:pPr lvl="1">
              <a:spcBef>
                <a:spcPts val="450"/>
              </a:spcBef>
              <a:buFont typeface="Wingdings" panose="05000000000000000000" pitchFamily="2" charset="2"/>
              <a:buChar char="ü"/>
            </a:pPr>
            <a:r>
              <a:rPr lang="en-GB" sz="1200" b="1" dirty="0">
                <a:solidFill>
                  <a:srgbClr val="FF0000"/>
                </a:solidFill>
              </a:rPr>
              <a:t>Size and cost of the accelerator</a:t>
            </a:r>
            <a:r>
              <a:rPr lang="en-GB" sz="1200" dirty="0"/>
              <a:t>;</a:t>
            </a:r>
          </a:p>
          <a:p>
            <a:pPr lvl="1">
              <a:spcBef>
                <a:spcPts val="450"/>
              </a:spcBef>
              <a:buFont typeface="Wingdings" panose="05000000000000000000" pitchFamily="2" charset="2"/>
              <a:buChar char="ü"/>
            </a:pPr>
            <a:r>
              <a:rPr lang="en-GB" sz="1200" b="1" dirty="0">
                <a:solidFill>
                  <a:srgbClr val="FF0000"/>
                </a:solidFill>
              </a:rPr>
              <a:t>Lack of experimental data</a:t>
            </a:r>
            <a:r>
              <a:rPr lang="en-GB" sz="1200" dirty="0"/>
              <a:t>.</a:t>
            </a:r>
          </a:p>
        </p:txBody>
      </p:sp>
      <p:sp>
        <p:nvSpPr>
          <p:cNvPr id="14" name="Arrow: Down 13">
            <a:extLst>
              <a:ext uri="{FF2B5EF4-FFF2-40B4-BE49-F238E27FC236}">
                <a16:creationId xmlns:a16="http://schemas.microsoft.com/office/drawing/2014/main" id="{67D38AD8-489F-47F3-B3B5-F57FB383C40C}"/>
              </a:ext>
            </a:extLst>
          </p:cNvPr>
          <p:cNvSpPr/>
          <p:nvPr/>
        </p:nvSpPr>
        <p:spPr>
          <a:xfrm>
            <a:off x="1741884" y="3283331"/>
            <a:ext cx="378372" cy="28608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619745-8D34-410F-BFC9-03E4F3E31EBE}"/>
              </a:ext>
            </a:extLst>
          </p:cNvPr>
          <p:cNvSpPr txBox="1"/>
          <p:nvPr/>
        </p:nvSpPr>
        <p:spPr>
          <a:xfrm>
            <a:off x="240042" y="3641794"/>
            <a:ext cx="354449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GB" sz="1200" dirty="0"/>
              <a:t>Opportunity for a strong impact on the medical field with an R&amp;D programme based on critical accelerator technologies for a next generation ion </a:t>
            </a:r>
            <a:r>
              <a:rPr lang="en-GB" sz="1200" dirty="0">
                <a:solidFill>
                  <a:srgbClr val="FF0000"/>
                </a:solidFill>
              </a:rPr>
              <a:t>therapy and research </a:t>
            </a:r>
            <a:r>
              <a:rPr lang="en-GB" sz="1200" dirty="0"/>
              <a:t>facility, </a:t>
            </a:r>
            <a:r>
              <a:rPr lang="en-GB" sz="1200" dirty="0">
                <a:solidFill>
                  <a:srgbClr val="FF0000"/>
                </a:solidFill>
              </a:rPr>
              <a:t>smaller</a:t>
            </a:r>
            <a:r>
              <a:rPr lang="en-GB" sz="1200" dirty="0"/>
              <a:t>, possibly </a:t>
            </a:r>
            <a:r>
              <a:rPr lang="en-GB" sz="1200" dirty="0">
                <a:solidFill>
                  <a:srgbClr val="FF0000"/>
                </a:solidFill>
              </a:rPr>
              <a:t>less expensive </a:t>
            </a:r>
            <a:r>
              <a:rPr lang="en-GB" sz="1200" dirty="0">
                <a:solidFill>
                  <a:srgbClr val="0070C0"/>
                </a:solidFill>
              </a:rPr>
              <a:t>and</a:t>
            </a:r>
            <a:r>
              <a:rPr lang="en-GB" sz="1200" dirty="0">
                <a:solidFill>
                  <a:srgbClr val="FF0000"/>
                </a:solidFill>
              </a:rPr>
              <a:t> more performant </a:t>
            </a:r>
            <a:r>
              <a:rPr lang="en-GB" sz="1200" dirty="0"/>
              <a:t>than the present reference design</a:t>
            </a:r>
            <a:r>
              <a:rPr lang="en-GB" sz="1050" dirty="0"/>
              <a:t>.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12AAE231-C089-4D4D-AD8C-85CD5B7BEE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28670" y="1719418"/>
            <a:ext cx="3339680" cy="2643567"/>
          </a:xfrm>
        </p:spPr>
        <p:txBody>
          <a:bodyPr>
            <a:noAutofit/>
          </a:bodyPr>
          <a:lstStyle/>
          <a:p>
            <a:pPr marL="27432">
              <a:spcBef>
                <a:spcPts val="0"/>
              </a:spcBef>
            </a:pPr>
            <a:r>
              <a:rPr lang="fr-CH" sz="1200" b="1" dirty="0"/>
              <a:t>Accelerator</a:t>
            </a:r>
            <a:endParaRPr lang="fr-CH" sz="1200" dirty="0"/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>
                <a:solidFill>
                  <a:srgbClr val="FF0000"/>
                </a:solidFill>
              </a:rPr>
              <a:t>Lower cost</a:t>
            </a:r>
            <a:r>
              <a:rPr lang="en-GB" sz="1200" dirty="0"/>
              <a:t>, compared to present (~120 M€);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>
                <a:solidFill>
                  <a:srgbClr val="FF0000"/>
                </a:solidFill>
              </a:rPr>
              <a:t>Higher beam intensities </a:t>
            </a:r>
            <a:r>
              <a:rPr lang="en-GB" sz="1200" dirty="0"/>
              <a:t>than present (10</a:t>
            </a:r>
            <a:r>
              <a:rPr lang="en-GB" sz="1200" baseline="30000" dirty="0"/>
              <a:t>10</a:t>
            </a:r>
            <a:r>
              <a:rPr lang="en-GB" sz="1200" dirty="0"/>
              <a:t> </a:t>
            </a:r>
            <a:r>
              <a:rPr lang="en-GB" sz="1200" dirty="0" err="1"/>
              <a:t>ppp</a:t>
            </a:r>
            <a:r>
              <a:rPr lang="en-GB" sz="1200" dirty="0"/>
              <a:t>);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>
                <a:solidFill>
                  <a:srgbClr val="FF0000"/>
                </a:solidFill>
              </a:rPr>
              <a:t>Reduced footprint, </a:t>
            </a:r>
            <a:r>
              <a:rPr lang="en-GB" sz="1200" dirty="0"/>
              <a:t>to about 1’000 m</a:t>
            </a:r>
            <a:r>
              <a:rPr lang="en-GB" sz="1200" baseline="30000" dirty="0"/>
              <a:t>2</a:t>
            </a:r>
            <a:r>
              <a:rPr lang="en-GB" sz="1200" dirty="0"/>
              <a:t>;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/>
              <a:t>Lower </a:t>
            </a:r>
            <a:r>
              <a:rPr lang="en-GB" sz="1200" dirty="0">
                <a:solidFill>
                  <a:srgbClr val="FF0000"/>
                </a:solidFill>
              </a:rPr>
              <a:t>running costs</a:t>
            </a:r>
            <a:r>
              <a:rPr lang="en-GB" sz="1200" dirty="0"/>
              <a:t>.</a:t>
            </a:r>
          </a:p>
          <a:p>
            <a:pPr marL="27432">
              <a:spcBef>
                <a:spcPts val="0"/>
              </a:spcBef>
            </a:pPr>
            <a:endParaRPr lang="fr-CH" sz="788" b="1" dirty="0"/>
          </a:p>
          <a:p>
            <a:pPr marL="27432">
              <a:spcBef>
                <a:spcPts val="0"/>
              </a:spcBef>
            </a:pPr>
            <a:r>
              <a:rPr lang="fr-CH" sz="1200" b="1" dirty="0"/>
              <a:t>Delivery</a:t>
            </a:r>
            <a:endParaRPr lang="en-GB" sz="1200" dirty="0"/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>
                <a:solidFill>
                  <a:srgbClr val="FF0000"/>
                </a:solidFill>
              </a:rPr>
              <a:t>Fast dose delivery </a:t>
            </a:r>
            <a:r>
              <a:rPr lang="en-GB" sz="1200" dirty="0"/>
              <a:t>(possibly with 3D feedback);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/>
              <a:t>Equipped with a </a:t>
            </a:r>
            <a:r>
              <a:rPr lang="en-GB" sz="1200" dirty="0">
                <a:solidFill>
                  <a:srgbClr val="FF0000"/>
                </a:solidFill>
              </a:rPr>
              <a:t>rotating gantry</a:t>
            </a:r>
            <a:r>
              <a:rPr lang="en-GB" sz="1200" dirty="0"/>
              <a:t>;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/>
              <a:t>Using </a:t>
            </a:r>
            <a:r>
              <a:rPr lang="en-GB" sz="1200" dirty="0">
                <a:solidFill>
                  <a:srgbClr val="FF0000"/>
                </a:solidFill>
              </a:rPr>
              <a:t>multiple ions;</a:t>
            </a:r>
            <a:endParaRPr lang="en-GB" sz="1200" dirty="0"/>
          </a:p>
          <a:p>
            <a:pPr>
              <a:spcBef>
                <a:spcPts val="0"/>
              </a:spcBef>
              <a:buFont typeface="Wingdings" panose="05000000000000000000" pitchFamily="2" charset="2"/>
              <a:buChar char="q"/>
            </a:pPr>
            <a:r>
              <a:rPr lang="en-GB" sz="1200" dirty="0"/>
              <a:t>With </a:t>
            </a:r>
            <a:r>
              <a:rPr lang="en-GB" sz="1200" dirty="0">
                <a:solidFill>
                  <a:srgbClr val="FF0000"/>
                </a:solidFill>
              </a:rPr>
              <a:t>range calibration and diagnostics </a:t>
            </a:r>
            <a:r>
              <a:rPr lang="en-GB" sz="1200" dirty="0"/>
              <a:t>online.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3757958D-902E-4317-894A-22AE1399179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76134" y="701371"/>
            <a:ext cx="1785072" cy="2568257"/>
          </a:xfrm>
          <a:prstGeom prst="rect">
            <a:avLst/>
          </a:prstGeom>
        </p:spPr>
      </p:pic>
      <p:sp>
        <p:nvSpPr>
          <p:cNvPr id="2" name="Arrow: Right 1">
            <a:extLst>
              <a:ext uri="{FF2B5EF4-FFF2-40B4-BE49-F238E27FC236}">
                <a16:creationId xmlns:a16="http://schemas.microsoft.com/office/drawing/2014/main" id="{9FE9948B-9115-4616-BCED-AEA5DEF489C2}"/>
              </a:ext>
            </a:extLst>
          </p:cNvPr>
          <p:cNvSpPr/>
          <p:nvPr/>
        </p:nvSpPr>
        <p:spPr>
          <a:xfrm rot="10800000">
            <a:off x="6959870" y="823708"/>
            <a:ext cx="277509" cy="36714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50"/>
          </a:p>
        </p:txBody>
      </p:sp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45675FAD-7BB7-463A-8106-EA54D45DF2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33927" y="4660048"/>
            <a:ext cx="4929166" cy="273844"/>
          </a:xfrm>
        </p:spPr>
        <p:txBody>
          <a:bodyPr/>
          <a:lstStyle/>
          <a:p>
            <a:r>
              <a:rPr lang="en-US" dirty="0"/>
              <a:t>M. Vretenar | NIMMS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6A1C0BC-8D54-5046-8658-3D506C6A9683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</p:spTree>
    <p:extLst>
      <p:ext uri="{BB962C8B-B14F-4D97-AF65-F5344CB8AC3E}">
        <p14:creationId xmlns:p14="http://schemas.microsoft.com/office/powerpoint/2010/main" val="4081798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8C913A-AC42-B641-A6D0-A34AAA72EC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1574" y="296300"/>
            <a:ext cx="7722000" cy="583032"/>
          </a:xfrm>
        </p:spPr>
        <p:txBody>
          <a:bodyPr/>
          <a:lstStyle/>
          <a:p>
            <a:r>
              <a:rPr lang="en-US" dirty="0"/>
              <a:t>Future needs/concepts: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1BD704-4682-2344-B486-D3819A56D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A13F2AC-1E5F-FB45-AC32-757A785C398A}"/>
              </a:ext>
            </a:extLst>
          </p:cNvPr>
          <p:cNvSpPr txBox="1"/>
          <p:nvPr/>
        </p:nvSpPr>
        <p:spPr>
          <a:xfrm>
            <a:off x="3472985" y="1164506"/>
            <a:ext cx="2919177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Accelerator challenges: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Superconducting magnets (novel CCT/helical coil)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Beamline and beam delivery challenges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extraction and control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High current operation accelerator (synchrotron or FFA?)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Fast switching ion species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Magnetic field interactions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A7FD249-B823-4043-A73C-802A64970554}"/>
              </a:ext>
            </a:extLst>
          </p:cNvPr>
          <p:cNvSpPr/>
          <p:nvPr/>
        </p:nvSpPr>
        <p:spPr>
          <a:xfrm>
            <a:off x="489745" y="981280"/>
            <a:ext cx="2560320" cy="8928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/>
              <a:t>Smaller/cheaper/higher throughput accelerators &amp; gantries</a:t>
            </a:r>
          </a:p>
          <a:p>
            <a:pPr algn="ctr"/>
            <a:endParaRPr lang="en-US" sz="12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3EB6159-F441-3542-B7C1-AA54593AA8A9}"/>
              </a:ext>
            </a:extLst>
          </p:cNvPr>
          <p:cNvSpPr/>
          <p:nvPr/>
        </p:nvSpPr>
        <p:spPr>
          <a:xfrm>
            <a:off x="489745" y="1988718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‘FLASH’ proton/ion therapy</a:t>
            </a:r>
          </a:p>
          <a:p>
            <a:pPr marL="162000" lvl="1" algn="ctr"/>
            <a:r>
              <a:rPr lang="en-US" sz="1100" dirty="0"/>
              <a:t>(Higher dose rate/beam current)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6683DA-61EE-CB4E-BD95-B026BF18EB17}"/>
              </a:ext>
            </a:extLst>
          </p:cNvPr>
          <p:cNvSpPr/>
          <p:nvPr/>
        </p:nvSpPr>
        <p:spPr>
          <a:xfrm>
            <a:off x="489745" y="2686320"/>
            <a:ext cx="2560320" cy="940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Multi-ion therapy:</a:t>
            </a:r>
          </a:p>
          <a:p>
            <a:pPr algn="ctr"/>
            <a:r>
              <a:rPr lang="en-US" sz="1100" dirty="0"/>
              <a:t>Dose optimization and conformality using multiple ion species within treatment planning (see M. </a:t>
            </a:r>
            <a:r>
              <a:rPr lang="en-US" sz="1100" dirty="0" err="1"/>
              <a:t>Safavi-Naeini</a:t>
            </a:r>
            <a:r>
              <a:rPr lang="en-US" sz="1100" dirty="0"/>
              <a:t>)</a:t>
            </a:r>
          </a:p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5269234-1339-6D47-B310-4BA870DBFB0B}"/>
              </a:ext>
            </a:extLst>
          </p:cNvPr>
          <p:cNvSpPr/>
          <p:nvPr/>
        </p:nvSpPr>
        <p:spPr>
          <a:xfrm>
            <a:off x="489745" y="3766090"/>
            <a:ext cx="2560320" cy="5830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MRI-guided proton/ion therapy</a:t>
            </a:r>
          </a:p>
          <a:p>
            <a:pPr marL="447750" lvl="1" indent="-285750" algn="ctr"/>
            <a:r>
              <a:rPr lang="en-US" sz="1100" dirty="0"/>
              <a:t>See P. </a:t>
            </a:r>
            <a:r>
              <a:rPr lang="en-US" sz="1100" dirty="0" err="1"/>
              <a:t>Keall</a:t>
            </a:r>
            <a:r>
              <a:rPr lang="en-US" sz="1100" dirty="0"/>
              <a:t>, B. </a:t>
            </a:r>
            <a:r>
              <a:rPr lang="en-US" sz="1100" dirty="0" err="1"/>
              <a:t>Oborn</a:t>
            </a:r>
            <a:r>
              <a:rPr lang="en-US" sz="1100" dirty="0"/>
              <a:t> et al</a:t>
            </a:r>
            <a:endParaRPr lang="en-US" sz="100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245BF1E-043C-D64B-8C7A-75B96645BC30}"/>
              </a:ext>
            </a:extLst>
          </p:cNvPr>
          <p:cNvPicPr/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92162" y="1164506"/>
            <a:ext cx="2377077" cy="11388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52C96BEA-3BC1-CC4F-912E-43EA746740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14830" y="2470022"/>
            <a:ext cx="1922464" cy="1157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37302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748032-F5EE-A048-BAAA-16689F3811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PIMMS was in 2000, new study “NIMMS”</a:t>
            </a:r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D789AA85-4EB3-7148-864E-817ECCC57C3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743721" y="1133102"/>
            <a:ext cx="4110823" cy="25350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FB60C9-B982-E645-AC50-725B2EA1B3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7</a:t>
            </a:fld>
            <a:endParaRPr lang="en-AU" noProof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18EB010-2DE2-9E40-B964-E5A542189F11}"/>
              </a:ext>
            </a:extLst>
          </p:cNvPr>
          <p:cNvSpPr txBox="1"/>
          <p:nvPr/>
        </p:nvSpPr>
        <p:spPr>
          <a:xfrm>
            <a:off x="5405539" y="3707158"/>
            <a:ext cx="26275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MedAustron</a:t>
            </a:r>
            <a:r>
              <a:rPr lang="en-US" dirty="0"/>
              <a:t>, Austria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393395D-9D17-714D-BAD8-D0BE7EDF48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6304" y="1249587"/>
            <a:ext cx="3955528" cy="241852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E52C55D3-DFBB-B041-98A4-55E2B70AF321}"/>
              </a:ext>
            </a:extLst>
          </p:cNvPr>
          <p:cNvSpPr txBox="1"/>
          <p:nvPr/>
        </p:nvSpPr>
        <p:spPr>
          <a:xfrm>
            <a:off x="880275" y="3668110"/>
            <a:ext cx="26275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PIMMS study</a:t>
            </a:r>
          </a:p>
        </p:txBody>
      </p:sp>
    </p:spTree>
    <p:extLst>
      <p:ext uri="{BB962C8B-B14F-4D97-AF65-F5344CB8AC3E}">
        <p14:creationId xmlns:p14="http://schemas.microsoft.com/office/powerpoint/2010/main" val="40904551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94A1D7B-98A2-48C4-BF03-307803477F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/>
              <a:t>The NIMMS Collaboration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E6DA63-1606-4148-B610-8CA170E2F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793A62-AA7E-5A4D-A43E-DF1B3593C4E5}" type="datetime1">
              <a:rPr lang="en-US" smtClean="0"/>
              <a:t>10/25/2020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86E3AB-09F7-441C-A200-C2C94750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67C845-1CB7-417D-AB42-868D08EA03FA}"/>
              </a:ext>
            </a:extLst>
          </p:cNvPr>
          <p:cNvSpPr txBox="1"/>
          <p:nvPr/>
        </p:nvSpPr>
        <p:spPr>
          <a:xfrm>
            <a:off x="426445" y="1057006"/>
            <a:ext cx="4481123" cy="31970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fr-CH" sz="1200" dirty="0"/>
              <a:t>Large </a:t>
            </a:r>
            <a:r>
              <a:rPr lang="fr-CH" sz="1200" dirty="0" err="1"/>
              <a:t>number</a:t>
            </a:r>
            <a:r>
              <a:rPr lang="fr-CH" sz="1200" dirty="0"/>
              <a:t> of international </a:t>
            </a:r>
            <a:r>
              <a:rPr lang="fr-CH" sz="1200" dirty="0" err="1"/>
              <a:t>partners</a:t>
            </a:r>
            <a:r>
              <a:rPr lang="fr-CH" sz="1200" dirty="0"/>
              <a:t> </a:t>
            </a:r>
            <a:r>
              <a:rPr lang="fr-CH" sz="1200" dirty="0" err="1"/>
              <a:t>collaborating</a:t>
            </a:r>
            <a:r>
              <a:rPr lang="fr-CH" sz="1200" dirty="0"/>
              <a:t> </a:t>
            </a:r>
            <a:r>
              <a:rPr lang="fr-CH" sz="1200" dirty="0" err="1"/>
              <a:t>with</a:t>
            </a:r>
            <a:r>
              <a:rPr lang="fr-CH" sz="1200" dirty="0"/>
              <a:t> NIMMS (a collaboration </a:t>
            </a:r>
            <a:r>
              <a:rPr lang="fr-CH" sz="1200" dirty="0" err="1"/>
              <a:t>MoU</a:t>
            </a:r>
            <a:r>
              <a:rPr lang="fr-CH" sz="1200" dirty="0"/>
              <a:t> </a:t>
            </a:r>
            <a:r>
              <a:rPr lang="fr-CH" sz="1200" dirty="0" err="1"/>
              <a:t>is</a:t>
            </a:r>
            <a:r>
              <a:rPr lang="fr-CH" sz="1200" dirty="0"/>
              <a:t> </a:t>
            </a:r>
            <a:r>
              <a:rPr lang="fr-CH" sz="1200" dirty="0" err="1"/>
              <a:t>planned</a:t>
            </a:r>
            <a:r>
              <a:rPr lang="fr-CH" sz="1200" dirty="0"/>
              <a:t>):</a:t>
            </a:r>
          </a:p>
          <a:p>
            <a:pPr algn="l"/>
            <a:endParaRPr lang="fr-CH" sz="375" dirty="0"/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SEEIIST 		E. Benedetto, M. Sapinski, S. 				Damjanovic, P. </a:t>
            </a:r>
            <a:r>
              <a:rPr lang="fr-CH" sz="1200" dirty="0" err="1"/>
              <a:t>Grübling</a:t>
            </a:r>
            <a:endParaRPr lang="fr-CH" sz="1200" dirty="0"/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TERA </a:t>
            </a:r>
            <a:r>
              <a:rPr lang="fr-CH" sz="1200" dirty="0" err="1"/>
              <a:t>Foundation</a:t>
            </a:r>
            <a:r>
              <a:rPr lang="fr-CH" sz="1200" dirty="0"/>
              <a:t>	U. Amaldi, P. </a:t>
            </a:r>
            <a:r>
              <a:rPr lang="fr-CH" sz="1200" dirty="0" err="1"/>
              <a:t>Riboni</a:t>
            </a:r>
            <a:r>
              <a:rPr lang="fr-CH" sz="1200" dirty="0"/>
              <a:t>, N. </a:t>
            </a:r>
            <a:r>
              <a:rPr lang="fr-CH" sz="1200" dirty="0" err="1"/>
              <a:t>Alharbi</a:t>
            </a:r>
            <a:endParaRPr lang="fr-CH" sz="1200" dirty="0"/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GSI			P. Foka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INFN			G. Bisoffi, L. Rossi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CIEMAT		J. Navarro, C. Oliver, D. Perez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Cockcroft Institute		H. Owen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CNAO			S. Rossi, M. Pullia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Imperial </a:t>
            </a:r>
            <a:r>
              <a:rPr lang="fr-CH" sz="1200" dirty="0" err="1"/>
              <a:t>College</a:t>
            </a:r>
            <a:r>
              <a:rPr lang="fr-CH" sz="1200" dirty="0"/>
              <a:t>		K. Long, R. Taylor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MedAustron		P. </a:t>
            </a:r>
            <a:r>
              <a:rPr lang="fr-CH" sz="1200" dirty="0" err="1"/>
              <a:t>Urschütz</a:t>
            </a:r>
            <a:endParaRPr lang="fr-CH" sz="1200" dirty="0"/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>
                <a:highlight>
                  <a:srgbClr val="FFFF00"/>
                </a:highlight>
              </a:rPr>
              <a:t>U. Melbourne		S. </a:t>
            </a:r>
            <a:r>
              <a:rPr lang="fr-CH" sz="1200" dirty="0" err="1">
                <a:highlight>
                  <a:srgbClr val="FFFF00"/>
                </a:highlight>
              </a:rPr>
              <a:t>Sheehy</a:t>
            </a:r>
            <a:r>
              <a:rPr lang="fr-CH" sz="1200" dirty="0">
                <a:highlight>
                  <a:srgbClr val="FFFF00"/>
                </a:highlight>
              </a:rPr>
              <a:t>, X. Zhang</a:t>
            </a:r>
          </a:p>
          <a:p>
            <a:pPr algn="l"/>
            <a:endParaRPr lang="fr-CH" sz="1200" dirty="0"/>
          </a:p>
          <a:p>
            <a:pPr algn="l"/>
            <a:r>
              <a:rPr lang="fr-CH" sz="1200" dirty="0" err="1"/>
              <a:t>Interest</a:t>
            </a:r>
            <a:r>
              <a:rPr lang="fr-CH" sz="1200" dirty="0"/>
              <a:t> in </a:t>
            </a:r>
            <a:r>
              <a:rPr lang="fr-CH" sz="1200" dirty="0" err="1"/>
              <a:t>joining</a:t>
            </a:r>
            <a:r>
              <a:rPr lang="fr-CH" sz="1200" dirty="0"/>
              <a:t> the collaboration </a:t>
            </a:r>
            <a:r>
              <a:rPr lang="fr-CH" sz="1200" dirty="0" err="1"/>
              <a:t>expressed</a:t>
            </a:r>
            <a:r>
              <a:rPr lang="fr-CH" sz="1200" dirty="0"/>
              <a:t> by </a:t>
            </a:r>
            <a:r>
              <a:rPr lang="fr-CH" sz="1200" dirty="0" err="1"/>
              <a:t>other</a:t>
            </a:r>
            <a:r>
              <a:rPr lang="fr-CH" sz="1200" dirty="0"/>
              <a:t> </a:t>
            </a:r>
            <a:r>
              <a:rPr lang="fr-CH" sz="1200" dirty="0" err="1"/>
              <a:t>partners</a:t>
            </a:r>
            <a:r>
              <a:rPr lang="fr-CH" sz="1200" dirty="0"/>
              <a:t>: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 err="1"/>
              <a:t>Indian</a:t>
            </a:r>
            <a:r>
              <a:rPr lang="fr-CH" sz="1200" dirty="0"/>
              <a:t> Institutions</a:t>
            </a:r>
          </a:p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Baltic Institutions</a:t>
            </a:r>
            <a:endParaRPr lang="en-GB" sz="12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600AF1-6660-4E54-BB5F-3149F8B9B201}"/>
              </a:ext>
            </a:extLst>
          </p:cNvPr>
          <p:cNvSpPr txBox="1"/>
          <p:nvPr/>
        </p:nvSpPr>
        <p:spPr>
          <a:xfrm>
            <a:off x="426445" y="4349222"/>
            <a:ext cx="830497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14313" indent="-214313">
              <a:buFont typeface="Wingdings" panose="05000000000000000000" pitchFamily="2" charset="2"/>
              <a:buChar char="q"/>
            </a:pPr>
            <a:r>
              <a:rPr lang="fr-CH" sz="1200" dirty="0"/>
              <a:t>CERN </a:t>
            </a:r>
            <a:r>
              <a:rPr lang="fr-CH" sz="1200" dirty="0" err="1"/>
              <a:t>contributors</a:t>
            </a:r>
            <a:r>
              <a:rPr lang="fr-CH" sz="1200" dirty="0"/>
              <a:t>, </a:t>
            </a:r>
            <a:r>
              <a:rPr lang="fr-CH" sz="1200" dirty="0" err="1"/>
              <a:t>who</a:t>
            </a:r>
            <a:r>
              <a:rPr lang="fr-CH" sz="1200" dirty="0"/>
              <a:t> have in </a:t>
            </a:r>
            <a:r>
              <a:rPr lang="fr-CH" sz="1200" dirty="0" err="1"/>
              <a:t>different</a:t>
            </a:r>
            <a:r>
              <a:rPr lang="fr-CH" sz="1200" dirty="0"/>
              <a:t> </a:t>
            </a:r>
            <a:r>
              <a:rPr lang="fr-CH" sz="1200" dirty="0" err="1"/>
              <a:t>ways</a:t>
            </a:r>
            <a:r>
              <a:rPr lang="fr-CH" sz="1200" dirty="0"/>
              <a:t> </a:t>
            </a:r>
            <a:r>
              <a:rPr lang="fr-CH" sz="1200" dirty="0" err="1"/>
              <a:t>contributed</a:t>
            </a:r>
            <a:r>
              <a:rPr lang="fr-CH" sz="1200" dirty="0"/>
              <a:t> to the </a:t>
            </a:r>
            <a:r>
              <a:rPr lang="fr-CH" sz="1200" dirty="0" err="1"/>
              <a:t>study</a:t>
            </a:r>
            <a:r>
              <a:rPr lang="fr-CH" sz="1200" dirty="0"/>
              <a:t>:</a:t>
            </a:r>
          </a:p>
          <a:p>
            <a:pPr algn="l"/>
            <a:r>
              <a:rPr lang="fr-CH" sz="1200" dirty="0"/>
              <a:t>M. Vretenar, A. Lombardi, V. Bencini, D. </a:t>
            </a:r>
            <a:r>
              <a:rPr lang="fr-CH" sz="1200" dirty="0" err="1"/>
              <a:t>Gibellieri</a:t>
            </a:r>
            <a:r>
              <a:rPr lang="fr-CH" sz="1200" dirty="0"/>
              <a:t>, A. Grudiev, H. Pommerenke, S. Ramberger, M. Khalvati, E. Oponowicz, D. Tommasini, D. </a:t>
            </a:r>
            <a:r>
              <a:rPr lang="fr-CH" sz="1200" dirty="0" err="1"/>
              <a:t>Perini</a:t>
            </a:r>
            <a:r>
              <a:rPr lang="fr-CH" sz="1200" dirty="0"/>
              <a:t>, M. </a:t>
            </a:r>
            <a:r>
              <a:rPr lang="fr-CH" sz="1200" dirty="0" err="1"/>
              <a:t>Karpinen</a:t>
            </a:r>
            <a:r>
              <a:rPr lang="fr-CH" sz="1200" dirty="0"/>
              <a:t>, etc.</a:t>
            </a:r>
            <a:endParaRPr lang="en-GB" sz="12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204CD05-E715-4FCC-B38A-B7F282B49F87}"/>
              </a:ext>
            </a:extLst>
          </p:cNvPr>
          <p:cNvSpPr txBox="1"/>
          <p:nvPr/>
        </p:nvSpPr>
        <p:spPr>
          <a:xfrm>
            <a:off x="5131014" y="1099707"/>
            <a:ext cx="2992599" cy="13503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14313" indent="-214313">
              <a:buFont typeface="Wingdings" panose="05000000000000000000" pitchFamily="2" charset="2"/>
              <a:buChar char="Ø"/>
            </a:pPr>
            <a:r>
              <a:rPr lang="fr-CH" sz="1200" dirty="0"/>
              <a:t>Input </a:t>
            </a:r>
            <a:r>
              <a:rPr lang="fr-CH" sz="1200" dirty="0" err="1"/>
              <a:t>from</a:t>
            </a:r>
            <a:r>
              <a:rPr lang="fr-CH" sz="1200" dirty="0"/>
              <a:t> </a:t>
            </a:r>
            <a:r>
              <a:rPr lang="fr-CH" sz="1200" dirty="0" err="1"/>
              <a:t>medical</a:t>
            </a:r>
            <a:r>
              <a:rPr lang="fr-CH" sz="1200" dirty="0"/>
              <a:t> </a:t>
            </a:r>
            <a:r>
              <a:rPr lang="fr-CH" sz="1200" dirty="0" err="1"/>
              <a:t>community</a:t>
            </a:r>
            <a:r>
              <a:rPr lang="fr-CH" sz="1200" dirty="0"/>
              <a:t> via the ENLIGHT Network (</a:t>
            </a:r>
            <a:r>
              <a:rPr lang="fr-CH" sz="1200" dirty="0" err="1"/>
              <a:t>managed</a:t>
            </a:r>
            <a:r>
              <a:rPr lang="fr-CH" sz="1200" dirty="0"/>
              <a:t> by M. Dosanjh </a:t>
            </a:r>
            <a:r>
              <a:rPr lang="fr-CH" sz="1200" dirty="0" err="1"/>
              <a:t>with</a:t>
            </a:r>
            <a:r>
              <a:rPr lang="fr-CH" sz="1200" dirty="0"/>
              <a:t> M. Ristova and P. Georgieva)</a:t>
            </a:r>
          </a:p>
          <a:p>
            <a:pPr marL="214313" indent="-214313">
              <a:buFont typeface="Wingdings" panose="05000000000000000000" pitchFamily="2" charset="2"/>
              <a:buChar char="Ø"/>
            </a:pPr>
            <a:endParaRPr lang="fr-CH" sz="1200" dirty="0"/>
          </a:p>
          <a:p>
            <a:pPr marL="214313" indent="-214313">
              <a:buFont typeface="Wingdings" panose="05000000000000000000" pitchFamily="2" charset="2"/>
              <a:buChar char="Ø"/>
            </a:pPr>
            <a:r>
              <a:rPr lang="fr-CH" sz="1200" dirty="0"/>
              <a:t>Input </a:t>
            </a:r>
            <a:r>
              <a:rPr lang="fr-CH" sz="1200" dirty="0" err="1"/>
              <a:t>from</a:t>
            </a:r>
            <a:r>
              <a:rPr lang="fr-CH" sz="1200" dirty="0"/>
              <a:t> ion </a:t>
            </a:r>
            <a:r>
              <a:rPr lang="fr-CH" sz="1200" dirty="0" err="1"/>
              <a:t>therapy</a:t>
            </a:r>
            <a:r>
              <a:rPr lang="fr-CH" sz="1200" dirty="0"/>
              <a:t> </a:t>
            </a:r>
            <a:r>
              <a:rPr lang="fr-CH" sz="1200" dirty="0" err="1"/>
              <a:t>scientific</a:t>
            </a:r>
            <a:r>
              <a:rPr lang="fr-CH" sz="1200" dirty="0"/>
              <a:t> </a:t>
            </a:r>
            <a:r>
              <a:rPr lang="fr-CH" sz="1200" dirty="0" err="1"/>
              <a:t>community</a:t>
            </a:r>
            <a:r>
              <a:rPr lang="fr-CH" sz="1200" dirty="0"/>
              <a:t> via M. Durante (GSI) and </a:t>
            </a:r>
            <a:r>
              <a:rPr lang="fr-CH" sz="1200" dirty="0" err="1"/>
              <a:t>his</a:t>
            </a:r>
            <a:r>
              <a:rPr lang="fr-CH" sz="1200" dirty="0"/>
              <a:t> International </a:t>
            </a:r>
            <a:r>
              <a:rPr lang="fr-CH" sz="1200" dirty="0" err="1"/>
              <a:t>Biophysics</a:t>
            </a:r>
            <a:r>
              <a:rPr lang="fr-CH" sz="1200" dirty="0"/>
              <a:t> Collaboration.  </a:t>
            </a:r>
          </a:p>
          <a:p>
            <a:pPr algn="l"/>
            <a:endParaRPr lang="fr-CH" sz="375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03F61893-5AFF-41A4-BD7A-3CA04BE0B7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94447" y="4767263"/>
            <a:ext cx="4929166" cy="273844"/>
          </a:xfrm>
        </p:spPr>
        <p:txBody>
          <a:bodyPr/>
          <a:lstStyle/>
          <a:p>
            <a:r>
              <a:rPr lang="en-US" dirty="0"/>
              <a:t>M. Vretenar | NIMMS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32ED36-6EFC-AD42-94AF-DBD665D223C4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</p:spTree>
    <p:extLst>
      <p:ext uri="{BB962C8B-B14F-4D97-AF65-F5344CB8AC3E}">
        <p14:creationId xmlns:p14="http://schemas.microsoft.com/office/powerpoint/2010/main" val="3338030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C531CF1-DB39-4732-9F3F-E714C1415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2544" y="468295"/>
            <a:ext cx="7722000" cy="358008"/>
          </a:xfrm>
        </p:spPr>
        <p:txBody>
          <a:bodyPr/>
          <a:lstStyle/>
          <a:p>
            <a:r>
              <a:rPr lang="fr-CH" dirty="0"/>
              <a:t>NIMMS: </a:t>
            </a:r>
            <a:r>
              <a:rPr lang="fr-CH" dirty="0" err="1"/>
              <a:t>three</a:t>
            </a:r>
            <a:r>
              <a:rPr lang="fr-CH" dirty="0"/>
              <a:t> alternative </a:t>
            </a:r>
            <a:r>
              <a:rPr lang="fr-CH" dirty="0" err="1"/>
              <a:t>accelerator</a:t>
            </a:r>
            <a:r>
              <a:rPr lang="fr-CH" dirty="0"/>
              <a:t> designs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DE0AF9-686C-4C92-B243-148EF2AD6CD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92707" y="4758985"/>
            <a:ext cx="1863000" cy="273844"/>
          </a:xfrm>
        </p:spPr>
        <p:txBody>
          <a:bodyPr/>
          <a:lstStyle/>
          <a:p>
            <a:fld id="{23793A62-AA7E-5A4D-A43E-DF1B3593C4E5}" type="datetime1">
              <a:rPr lang="en-US" smtClean="0"/>
              <a:t>10/25/2020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A2CBFA-DD10-4FC7-96C0-8CF0F4D2DB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528ED2F-5193-44E5-B2EA-9C4AB08B0ED1}"/>
              </a:ext>
            </a:extLst>
          </p:cNvPr>
          <p:cNvSpPr/>
          <p:nvPr/>
        </p:nvSpPr>
        <p:spPr>
          <a:xfrm>
            <a:off x="6075686" y="936025"/>
            <a:ext cx="2625050" cy="3555463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sz="10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83FF08-1714-4F55-88F2-C2A720018253}"/>
              </a:ext>
            </a:extLst>
          </p:cNvPr>
          <p:cNvSpPr/>
          <p:nvPr/>
        </p:nvSpPr>
        <p:spPr>
          <a:xfrm>
            <a:off x="2626329" y="936025"/>
            <a:ext cx="368618" cy="2682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E565480-3923-4A22-AEC8-01230141DFF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5848" y="2284989"/>
            <a:ext cx="1600587" cy="900661"/>
          </a:xfrm>
          <a:prstGeom prst="rect">
            <a:avLst/>
          </a:prstGeom>
        </p:spPr>
      </p:pic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FD20951B-DC75-43A3-B627-9419E5894899}"/>
              </a:ext>
            </a:extLst>
          </p:cNvPr>
          <p:cNvSpPr txBox="1">
            <a:spLocks/>
          </p:cNvSpPr>
          <p:nvPr/>
        </p:nvSpPr>
        <p:spPr>
          <a:xfrm>
            <a:off x="6214942" y="1019270"/>
            <a:ext cx="2485793" cy="100091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b="1" dirty="0">
                <a:solidFill>
                  <a:srgbClr val="FF0000"/>
                </a:solidFill>
              </a:rPr>
              <a:t>Linear accelerator</a:t>
            </a:r>
            <a:endParaRPr lang="en-US" sz="1400" dirty="0">
              <a:solidFill>
                <a:srgbClr val="FF0000"/>
              </a:solidFill>
            </a:endParaRPr>
          </a:p>
          <a:p>
            <a:pPr marL="0" indent="0">
              <a:buNone/>
            </a:pPr>
            <a:endParaRPr lang="en-GB" sz="1100" dirty="0"/>
          </a:p>
          <a:p>
            <a:pPr marL="0" indent="0">
              <a:buNone/>
            </a:pPr>
            <a:r>
              <a:rPr lang="en-GB" sz="1200" dirty="0"/>
              <a:t>Linear sequence of accelerating cells, high pulse frequency. </a:t>
            </a:r>
          </a:p>
          <a:p>
            <a:pPr marL="0" indent="0">
              <a:buNone/>
            </a:pPr>
            <a:r>
              <a:rPr lang="en-GB" sz="1200" dirty="0"/>
              <a:t>Length  </a:t>
            </a:r>
            <a:r>
              <a:rPr lang="en-US" sz="1200" dirty="0"/>
              <a:t>~ 53 m</a:t>
            </a:r>
            <a:endParaRPr lang="en-GB" sz="1200" dirty="0"/>
          </a:p>
          <a:p>
            <a:pPr marL="0" indent="0">
              <a:buNone/>
            </a:pPr>
            <a:endParaRPr lang="en-GB" sz="1200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6450A32B-7EE8-434B-B38C-0892ADD1BE7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4942" y="3333333"/>
            <a:ext cx="2404243" cy="1080653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E3D4FFE1-6CD2-423A-9CBB-3E922519E159}"/>
              </a:ext>
            </a:extLst>
          </p:cNvPr>
          <p:cNvSpPr/>
          <p:nvPr/>
        </p:nvSpPr>
        <p:spPr>
          <a:xfrm>
            <a:off x="3194447" y="936026"/>
            <a:ext cx="2586137" cy="3555463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sz="105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646ED75-8B29-4BE3-A2A7-06E0EBC6764D}"/>
              </a:ext>
            </a:extLst>
          </p:cNvPr>
          <p:cNvSpPr/>
          <p:nvPr/>
        </p:nvSpPr>
        <p:spPr>
          <a:xfrm>
            <a:off x="298372" y="936024"/>
            <a:ext cx="2646092" cy="3555463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sz="1050"/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81081E00-29E9-4B1C-8CC3-A39921464F9C}"/>
              </a:ext>
            </a:extLst>
          </p:cNvPr>
          <p:cNvSpPr txBox="1">
            <a:spLocks/>
          </p:cNvSpPr>
          <p:nvPr/>
        </p:nvSpPr>
        <p:spPr>
          <a:xfrm>
            <a:off x="463627" y="1032282"/>
            <a:ext cx="2389334" cy="179361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b="1" dirty="0">
                <a:solidFill>
                  <a:srgbClr val="FF0000"/>
                </a:solidFill>
              </a:rPr>
              <a:t>Improved synchrotron (warm)</a:t>
            </a:r>
            <a:r>
              <a:rPr lang="en-US" sz="1400" dirty="0">
                <a:solidFill>
                  <a:srgbClr val="FF0000"/>
                </a:solidFill>
              </a:rPr>
              <a:t> </a:t>
            </a:r>
          </a:p>
          <a:p>
            <a:pPr marL="0" indent="0">
              <a:buNone/>
            </a:pPr>
            <a:r>
              <a:rPr lang="en-GB" sz="1200" dirty="0"/>
              <a:t>Equipped with several innovative features: multi-turn injection for higher beam intensity, new injector at higher gradient and energy, multiple extraction schemes, multi-ion.</a:t>
            </a:r>
          </a:p>
          <a:p>
            <a:pPr marL="0" indent="0">
              <a:buNone/>
            </a:pPr>
            <a:r>
              <a:rPr lang="en-US" sz="1200" dirty="0"/>
              <a:t>Circumference ~ 75 m</a:t>
            </a:r>
            <a:endParaRPr lang="en-GB" sz="1200" dirty="0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AE582BA7-3EF6-4058-B0E9-00A7EFDABEBC}"/>
              </a:ext>
            </a:extLst>
          </p:cNvPr>
          <p:cNvSpPr txBox="1">
            <a:spLocks/>
          </p:cNvSpPr>
          <p:nvPr/>
        </p:nvSpPr>
        <p:spPr>
          <a:xfrm>
            <a:off x="3391250" y="1032282"/>
            <a:ext cx="2389334" cy="162615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Clr>
                <a:srgbClr val="F8B13C"/>
              </a:buClr>
              <a:buSzPct val="130000"/>
              <a:buFont typeface="Arial"/>
              <a:buChar char="•"/>
              <a:defRPr sz="2400" kern="1200">
                <a:solidFill>
                  <a:schemeClr val="tx1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b="1" dirty="0">
                <a:solidFill>
                  <a:srgbClr val="FF0000"/>
                </a:solidFill>
              </a:rPr>
              <a:t>Improved synchrotron (superconducting)</a:t>
            </a:r>
            <a:r>
              <a:rPr lang="en-US" sz="1400" dirty="0">
                <a:solidFill>
                  <a:srgbClr val="FF0000"/>
                </a:solidFill>
              </a:rPr>
              <a:t> </a:t>
            </a:r>
          </a:p>
          <a:p>
            <a:pPr marL="0" indent="0">
              <a:buNone/>
            </a:pPr>
            <a:r>
              <a:rPr lang="en-GB" sz="1200" dirty="0"/>
              <a:t>Equipped with the same innovative features as warm, but additionally 90</a:t>
            </a:r>
            <a:r>
              <a:rPr lang="en-GB" sz="1200" baseline="30000" dirty="0"/>
              <a:t>0</a:t>
            </a:r>
            <a:r>
              <a:rPr lang="en-GB" sz="1200" dirty="0"/>
              <a:t> superconducting magnets.</a:t>
            </a:r>
          </a:p>
          <a:p>
            <a:pPr marL="0" indent="0">
              <a:buNone/>
            </a:pPr>
            <a:r>
              <a:rPr lang="en-US" sz="1200" dirty="0"/>
              <a:t>Circumference ~ 27 m</a:t>
            </a:r>
            <a:endParaRPr lang="en-GB" sz="1200" dirty="0"/>
          </a:p>
          <a:p>
            <a:pPr marL="0" indent="0">
              <a:buNone/>
            </a:pPr>
            <a:endParaRPr lang="en-GB" sz="1200" dirty="0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94EE5413-3ED1-4BB2-86E5-B6C4493C7E8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627" y="3037555"/>
            <a:ext cx="2315810" cy="1426176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FAD61672-D329-48CC-A7C4-21BD8C0AB0F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68056" y="3577136"/>
            <a:ext cx="1841624" cy="88659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454B1B3F-0E80-4CF3-9FC4-9F7F25F55E9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91250" y="2578414"/>
            <a:ext cx="837418" cy="918281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5F74EA29-460F-4C0B-9830-C7DFB5B4FFC2}"/>
              </a:ext>
            </a:extLst>
          </p:cNvPr>
          <p:cNvSpPr txBox="1"/>
          <p:nvPr/>
        </p:nvSpPr>
        <p:spPr>
          <a:xfrm>
            <a:off x="276116" y="4581632"/>
            <a:ext cx="783137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fr-CH" sz="1200" dirty="0" err="1"/>
              <a:t>Other</a:t>
            </a:r>
            <a:r>
              <a:rPr lang="fr-CH" sz="1200" dirty="0"/>
              <a:t> options </a:t>
            </a:r>
            <a:r>
              <a:rPr lang="fr-CH" sz="1200" dirty="0" err="1"/>
              <a:t>considered</a:t>
            </a:r>
            <a:r>
              <a:rPr lang="fr-CH" sz="1200" dirty="0"/>
              <a:t> as </a:t>
            </a:r>
            <a:r>
              <a:rPr lang="fr-CH" sz="1200" dirty="0" err="1"/>
              <a:t>less</a:t>
            </a:r>
            <a:r>
              <a:rPr lang="fr-CH" sz="1200" dirty="0"/>
              <a:t> </a:t>
            </a:r>
            <a:r>
              <a:rPr lang="fr-CH" sz="1200" dirty="0" err="1"/>
              <a:t>interesting</a:t>
            </a:r>
            <a:r>
              <a:rPr lang="fr-CH" sz="1200" dirty="0"/>
              <a:t> </a:t>
            </a:r>
            <a:r>
              <a:rPr lang="fr-CH" sz="1200" dirty="0" err="1"/>
              <a:t>because</a:t>
            </a:r>
            <a:r>
              <a:rPr lang="fr-CH" sz="1200" dirty="0"/>
              <a:t> of </a:t>
            </a:r>
            <a:r>
              <a:rPr lang="fr-CH" sz="1200" dirty="0" err="1"/>
              <a:t>cost</a:t>
            </a:r>
            <a:r>
              <a:rPr lang="fr-CH" sz="1200" dirty="0"/>
              <a:t> and/or </a:t>
            </a:r>
            <a:r>
              <a:rPr lang="fr-CH" sz="1200" dirty="0" err="1"/>
              <a:t>required</a:t>
            </a:r>
            <a:r>
              <a:rPr lang="fr-CH" sz="1200" dirty="0"/>
              <a:t> R&amp;D: </a:t>
            </a:r>
            <a:r>
              <a:rPr lang="fr-CH" sz="1200" b="1" dirty="0"/>
              <a:t>RC synchrotron</a:t>
            </a:r>
            <a:r>
              <a:rPr lang="fr-CH" sz="1200" dirty="0"/>
              <a:t>, </a:t>
            </a:r>
            <a:r>
              <a:rPr lang="fr-CH" sz="1200" b="1" dirty="0">
                <a:highlight>
                  <a:srgbClr val="FFFF00"/>
                </a:highlight>
              </a:rPr>
              <a:t>FFA</a:t>
            </a:r>
            <a:r>
              <a:rPr lang="fr-CH" sz="1200" dirty="0"/>
              <a:t>, </a:t>
            </a:r>
            <a:r>
              <a:rPr lang="fr-CH" sz="1200" b="1" dirty="0"/>
              <a:t>SC cyclotron</a:t>
            </a:r>
            <a:r>
              <a:rPr lang="fr-CH" sz="1200" dirty="0"/>
              <a:t>, </a:t>
            </a:r>
            <a:r>
              <a:rPr lang="fr-CH" sz="1200" b="1" dirty="0"/>
              <a:t>PWFA</a:t>
            </a:r>
            <a:endParaRPr lang="en-GB" sz="1200" b="1" dirty="0"/>
          </a:p>
        </p:txBody>
      </p:sp>
      <p:sp>
        <p:nvSpPr>
          <p:cNvPr id="19" name="Footer Placeholder 4">
            <a:extLst>
              <a:ext uri="{FF2B5EF4-FFF2-40B4-BE49-F238E27FC236}">
                <a16:creationId xmlns:a16="http://schemas.microsoft.com/office/drawing/2014/main" id="{0A57048F-8F1A-42A7-834B-0EC336296F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94447" y="4767263"/>
            <a:ext cx="4929166" cy="273844"/>
          </a:xfrm>
        </p:spPr>
        <p:txBody>
          <a:bodyPr/>
          <a:lstStyle/>
          <a:p>
            <a:r>
              <a:rPr lang="en-US" dirty="0"/>
              <a:t>M. Vretenar | NIMMS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2154604-D13C-C749-A839-A9117088F634}"/>
              </a:ext>
            </a:extLst>
          </p:cNvPr>
          <p:cNvSpPr txBox="1"/>
          <p:nvPr/>
        </p:nvSpPr>
        <p:spPr>
          <a:xfrm>
            <a:off x="2671281" y="176120"/>
            <a:ext cx="38014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highlight>
                  <a:srgbClr val="FFFF00"/>
                </a:highlight>
              </a:rPr>
              <a:t>Slide adapted from M. </a:t>
            </a:r>
            <a:r>
              <a:rPr lang="en-US" dirty="0" err="1">
                <a:highlight>
                  <a:srgbClr val="FFFF00"/>
                </a:highlight>
              </a:rPr>
              <a:t>Vretenar</a:t>
            </a:r>
            <a:r>
              <a:rPr lang="en-US" dirty="0">
                <a:highlight>
                  <a:srgbClr val="FFFF00"/>
                </a:highlight>
              </a:rPr>
              <a:t>, 10/22/20</a:t>
            </a:r>
          </a:p>
        </p:txBody>
      </p:sp>
    </p:spTree>
    <p:extLst>
      <p:ext uri="{BB962C8B-B14F-4D97-AF65-F5344CB8AC3E}">
        <p14:creationId xmlns:p14="http://schemas.microsoft.com/office/powerpoint/2010/main" val="561928721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8FA2EAE-BBE2-4046-9DB6-4706523E0098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A36C238-3559-42C9-B723-DBAB57951AE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C230D052-C90C-4D80-AACA-CE83386B87D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UoM-PowerPoint-template-16x9.potx</Template>
  <TotalTime>6229</TotalTime>
  <Words>1668</Words>
  <Application>Microsoft Office PowerPoint</Application>
  <PresentationFormat>On-screen Show (16:9)</PresentationFormat>
  <Paragraphs>209</Paragraphs>
  <Slides>15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15</vt:i4>
      </vt:variant>
    </vt:vector>
  </HeadingPairs>
  <TitlesOfParts>
    <vt:vector size="23" baseType="lpstr">
      <vt:lpstr>ＭＳ Ｐゴシック</vt:lpstr>
      <vt:lpstr>Arial</vt:lpstr>
      <vt:lpstr>Calibri</vt:lpstr>
      <vt:lpstr>Georgia</vt:lpstr>
      <vt:lpstr>Wingdings</vt:lpstr>
      <vt:lpstr>University of Melbourne</vt:lpstr>
      <vt:lpstr>University of Melbourne Patterns</vt:lpstr>
      <vt:lpstr>University of Melbourne-Layout B</vt:lpstr>
      <vt:lpstr>PowerPoint Presentation</vt:lpstr>
      <vt:lpstr>Hadron therapy (protons or ions)</vt:lpstr>
      <vt:lpstr>PowerPoint Presentation</vt:lpstr>
      <vt:lpstr>Therapy with heavier ions (Carbon and others)</vt:lpstr>
      <vt:lpstr>CERN Strategy</vt:lpstr>
      <vt:lpstr>Future needs/concepts:</vt:lpstr>
      <vt:lpstr>PIMMS was in 2000, new study “NIMMS”</vt:lpstr>
      <vt:lpstr>The NIMMS Collaboration</vt:lpstr>
      <vt:lpstr>NIMMS: three alternative accelerator designs</vt:lpstr>
      <vt:lpstr>Advanced synchrotron design, key elements</vt:lpstr>
      <vt:lpstr>The FFA: Fixed Field alternating gradient Accelerator</vt:lpstr>
      <vt:lpstr>Alternative tech: Fixed Field Accelerators</vt:lpstr>
      <vt:lpstr>Future needs/concepts: work in Melbourne</vt:lpstr>
      <vt:lpstr>Future needs/concepts: work in Melbourne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Timplates 1</dc:creator>
  <cp:lastModifiedBy>Rebecca Auchettl</cp:lastModifiedBy>
  <cp:revision>198</cp:revision>
  <dcterms:created xsi:type="dcterms:W3CDTF">2017-10-05T06:39:00Z</dcterms:created>
  <dcterms:modified xsi:type="dcterms:W3CDTF">2020-10-25T08:44:13Z</dcterms:modified>
</cp:coreProperties>
</file>