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515" r:id="rId2"/>
    <p:sldId id="496" r:id="rId3"/>
    <p:sldId id="550" r:id="rId4"/>
    <p:sldId id="526" r:id="rId5"/>
    <p:sldId id="551" r:id="rId6"/>
    <p:sldId id="544" r:id="rId7"/>
    <p:sldId id="557" r:id="rId8"/>
    <p:sldId id="308" r:id="rId9"/>
    <p:sldId id="256" r:id="rId10"/>
    <p:sldId id="553" r:id="rId11"/>
    <p:sldId id="559" r:id="rId12"/>
    <p:sldId id="525" r:id="rId13"/>
    <p:sldId id="257" r:id="rId14"/>
    <p:sldId id="264" r:id="rId15"/>
    <p:sldId id="336" r:id="rId16"/>
    <p:sldId id="509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E184F0-2F8C-2643-8F37-91EBB83E4C0F}">
          <p14:sldIdLst>
            <p14:sldId id="515"/>
            <p14:sldId id="496"/>
            <p14:sldId id="550"/>
            <p14:sldId id="526"/>
            <p14:sldId id="551"/>
            <p14:sldId id="544"/>
            <p14:sldId id="557"/>
            <p14:sldId id="308"/>
            <p14:sldId id="256"/>
            <p14:sldId id="553"/>
            <p14:sldId id="559"/>
            <p14:sldId id="525"/>
            <p14:sldId id="257"/>
            <p14:sldId id="264"/>
            <p14:sldId id="336"/>
            <p14:sldId id="5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FF12"/>
    <a:srgbClr val="00705F"/>
    <a:srgbClr val="383C6B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9"/>
    <p:restoredTop sz="94643"/>
  </p:normalViewPr>
  <p:slideViewPr>
    <p:cSldViewPr snapToGrid="0" snapToObjects="1">
      <p:cViewPr varScale="1">
        <p:scale>
          <a:sx n="87" d="100"/>
          <a:sy n="87" d="100"/>
        </p:scale>
        <p:origin x="200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2C293-C4A7-B742-B3E7-66D34DE0C359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A8C29-38CD-0E4E-BB53-B52BABC5C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22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11887200" cy="877824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034554"/>
            <a:ext cx="10668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2E610-3500-6B4A-B38E-B3F7AA7B77EE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25A7B-4FB5-6B4D-B87E-1BAF984A4B2F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17317" y="2048256"/>
            <a:ext cx="4569884" cy="42062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039112"/>
            <a:ext cx="6096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083F-86FC-1F40-B9D9-729BBF4DC8C7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7FA96-0979-FE4D-855E-D2A5CFCE9B27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_tradnl" noProof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76329-D235-6E4B-94F0-2305DD9BBA40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531571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_tradnl" noProof="0"/>
              <a:t>Click icon to add picture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571488" y="1129553"/>
            <a:ext cx="531571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_tradnl" noProof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AE5DD-F97E-F041-B689-0F592B4D0C41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8802624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_tradnl" noProof="0"/>
              <a:t>Click icon to add picture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8400" y="1129553"/>
            <a:ext cx="18288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_tradnl" noProof="0"/>
              <a:t>Click icon to add picture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058400" y="2629169"/>
            <a:ext cx="18288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_tradnl" noProof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62BBB-4A01-B94E-B7ED-CD4F98393784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1F739-AF85-C04B-A0B2-D30D4355EDC3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C10F5-F7AB-8842-9295-B5878A6BA3A6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50071" y="1129554"/>
            <a:ext cx="1219200" cy="5533278"/>
          </a:xfrm>
        </p:spPr>
        <p:txBody>
          <a:bodyPr vert="eaVert" lIns="274320" tIns="685800" bIns="685800"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133" y="1734671"/>
            <a:ext cx="8568267" cy="4542304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92DA0-A581-8A4B-AC7F-DEECA00360D3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DF0E9-576B-CA40-B9D9-3A0785371AA0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EE4AA-37B8-9041-9405-D0E7D58435C9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A6E73-1E21-C546-ADB4-D8D274F4672B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11887200" cy="91440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943600"/>
            <a:ext cx="10668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38862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_tradnl" noProof="0" dirty="0" err="1"/>
              <a:t>Click</a:t>
            </a:r>
            <a:r>
              <a:rPr lang="es-ES_tradnl" noProof="0" dirty="0"/>
              <a:t> </a:t>
            </a:r>
            <a:r>
              <a:rPr lang="es-ES_tradnl" noProof="0" dirty="0" err="1"/>
              <a:t>icon</a:t>
            </a:r>
            <a:r>
              <a:rPr lang="es-ES_tradnl" noProof="0" dirty="0"/>
              <a:t> </a:t>
            </a:r>
            <a:r>
              <a:rPr lang="es-ES_tradnl" noProof="0" dirty="0" err="1"/>
              <a:t>to</a:t>
            </a:r>
            <a:r>
              <a:rPr lang="es-ES_tradnl" noProof="0" dirty="0"/>
              <a:t> </a:t>
            </a:r>
            <a:r>
              <a:rPr lang="es-ES_tradnl" noProof="0" dirty="0" err="1"/>
              <a:t>add</a:t>
            </a:r>
            <a:r>
              <a:rPr lang="es-ES_tradnl" noProof="0"/>
              <a:t>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B069B-F01D-B844-A10C-EF5E470CDB91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11887200" cy="2286000"/>
          </a:xfrm>
          <a:solidFill>
            <a:schemeClr val="tx2"/>
          </a:solidFill>
        </p:spPr>
        <p:txBody>
          <a:bodyPr rtlCol="0" anchor="b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484607"/>
            <a:ext cx="10668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E0F11-10AF-6A42-89E7-421BCCC2CD6C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4D032-B626-FA4A-9894-D69E1A0E3164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133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3379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700A0-0A95-FC48-9F16-8BA2D860B1A7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AC582-E008-074D-8248-7921D3EA52FA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8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4117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4117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3379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3379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2459-9035-E745-A630-1DF3D2BDB451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D6916-091C-5D4C-9501-F441DF167920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C77A-53A2-F345-B6C0-D0AE9992151F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44B16-4505-FF45-B176-EDF73D746AB4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6EA1E-885F-2244-A73C-64CF26EE2546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60ED6-5B44-F148-8089-293687518568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3379" y="2590801"/>
            <a:ext cx="475488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1269" y="2039111"/>
            <a:ext cx="475488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4E585-BB07-0146-82D7-05BC0DA7A1FC}" type="datetime1">
              <a:rPr lang="it-IT" altLang="it-IT"/>
              <a:pPr>
                <a:defRPr/>
              </a:pPr>
              <a:t>26/10/20</a:t>
            </a:fld>
            <a:endParaRPr lang="en-GB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E4306-F7B8-4048-8056-C16EF6E808F7}" type="slidenum">
              <a:rPr lang="en-GB" altLang="it-IT"/>
              <a:pPr>
                <a:defRPr/>
              </a:pPr>
              <a:t>‹#›</a:t>
            </a:fld>
            <a:endParaRPr lang="en-GB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" y="1123950"/>
            <a:ext cx="11885084" cy="914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it-IT"/>
              <a:t>Click to edit Master title style</a:t>
            </a:r>
            <a:endParaRPr lang="en-GB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5901" y="2595563"/>
            <a:ext cx="101473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it-IT"/>
              <a:t>Click to edit Master text styles</a:t>
            </a:r>
          </a:p>
          <a:p>
            <a:pPr lvl="1"/>
            <a:r>
              <a:rPr lang="es-ES_tradnl" altLang="it-IT"/>
              <a:t>Second level</a:t>
            </a:r>
          </a:p>
          <a:p>
            <a:pPr lvl="2"/>
            <a:r>
              <a:rPr lang="es-ES_tradnl" altLang="it-IT"/>
              <a:t>Third level</a:t>
            </a:r>
          </a:p>
          <a:p>
            <a:pPr lvl="3"/>
            <a:r>
              <a:rPr lang="es-ES_tradnl" altLang="it-IT"/>
              <a:t>Fourth level</a:t>
            </a:r>
          </a:p>
          <a:p>
            <a:pPr lvl="4"/>
            <a:r>
              <a:rPr lang="es-ES_tradnl" altLang="it-IT"/>
              <a:t>Fifth level</a:t>
            </a:r>
            <a:endParaRPr lang="en-GB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73584" y="18891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82CD4F3-2872-9743-AB2F-D3D987C8AC0C}" type="datetime1">
              <a:rPr lang="it-IT" altLang="it-IT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26/10/20</a:t>
            </a:fld>
            <a:endParaRPr lang="en-GB" altLang="it-IT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4367" y="18891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GB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984" y="65690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A0B46CB-EB81-9149-A932-E66255983D18}" type="slidenum">
              <a:rPr lang="en-GB" altLang="it-IT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it-IT"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1" y="1"/>
            <a:ext cx="10665884" cy="1825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1" y="6675438"/>
            <a:ext cx="10665884" cy="1825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0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Font typeface="Wingdings 2" charset="2"/>
        <a:buChar char=""/>
        <a:defRPr sz="2000" kern="1200">
          <a:solidFill>
            <a:srgbClr val="595959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2"/>
        <a:buChar char=""/>
        <a:defRPr kern="1200">
          <a:solidFill>
            <a:srgbClr val="595959"/>
          </a:solidFill>
          <a:latin typeface="+mn-lt"/>
          <a:ea typeface="ＭＳ Ｐゴシック" pitchFamily="-106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2"/>
        <a:buChar char=""/>
        <a:defRPr kern="1200">
          <a:solidFill>
            <a:srgbClr val="595959"/>
          </a:solidFill>
          <a:latin typeface="+mn-lt"/>
          <a:ea typeface="ＭＳ Ｐゴシック" pitchFamily="-106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rgbClr val="51640B"/>
        </a:buClr>
        <a:buFont typeface="Wingdings 2" charset="2"/>
        <a:buChar char=""/>
        <a:defRPr kern="1200">
          <a:solidFill>
            <a:srgbClr val="595959"/>
          </a:solidFill>
          <a:latin typeface="+mn-lt"/>
          <a:ea typeface="ＭＳ Ｐゴシック" pitchFamily="-106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 2" charset="2"/>
        <a:buChar char=""/>
        <a:defRPr kern="1200">
          <a:solidFill>
            <a:srgbClr val="595959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colorTemperature colorTemp="5434"/>
                    </a14:imgEffect>
                    <a14:imgEffect>
                      <a14:saturation sat="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32" b="39520"/>
          <a:stretch/>
        </p:blipFill>
        <p:spPr>
          <a:xfrm>
            <a:off x="1547537" y="4897808"/>
            <a:ext cx="9108589" cy="19601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4"/>
          <a:stretch/>
        </p:blipFill>
        <p:spPr>
          <a:xfrm>
            <a:off x="1535661" y="0"/>
            <a:ext cx="9144000" cy="4926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738" y="10556"/>
            <a:ext cx="11783959" cy="964518"/>
          </a:xfrm>
          <a:solidFill>
            <a:schemeClr val="tx1"/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i="1" dirty="0">
                <a:ea typeface="+mj-ea"/>
                <a:cs typeface="+mj-cs"/>
              </a:rPr>
              <a:t>High-gradient accelerator technology transfer to Australia medicine and industry </a:t>
            </a:r>
            <a:endParaRPr lang="en-GB" sz="2800" dirty="0">
              <a:ea typeface="+mj-ea"/>
              <a:cs typeface="+mj-cs"/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2544763" y="6088063"/>
            <a:ext cx="4572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00" b="1" i="1" dirty="0"/>
              <a:t>	</a:t>
            </a:r>
          </a:p>
        </p:txBody>
      </p:sp>
      <p:pic>
        <p:nvPicPr>
          <p:cNvPr id="19464" name="Picture 8" descr="CERN-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420" y="1032387"/>
            <a:ext cx="725443" cy="73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CLIClogo.png"/>
          <p:cNvPicPr>
            <a:picLocks noChangeAspect="1"/>
          </p:cNvPicPr>
          <p:nvPr/>
        </p:nvPicPr>
        <p:blipFill rotWithShape="1">
          <a:blip r:embed="rId6"/>
          <a:srcRect l="12713" r="12032"/>
          <a:stretch/>
        </p:blipFill>
        <p:spPr>
          <a:xfrm>
            <a:off x="10991592" y="3569108"/>
            <a:ext cx="774295" cy="1028888"/>
          </a:xfrm>
          <a:prstGeom prst="rect">
            <a:avLst/>
          </a:prstGeom>
        </p:spPr>
      </p:pic>
      <p:pic>
        <p:nvPicPr>
          <p:cNvPr id="46" name="Picture 45" descr="university-of-melbourne-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3325" y="1080866"/>
            <a:ext cx="668455" cy="673364"/>
          </a:xfrm>
          <a:prstGeom prst="rect">
            <a:avLst/>
          </a:prstGeom>
        </p:spPr>
      </p:pic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8E36C-E2E0-A84A-8F58-692ADD39F355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8" y="1989546"/>
            <a:ext cx="717681" cy="358841"/>
          </a:xfrm>
          <a:prstGeom prst="rect">
            <a:avLst/>
          </a:prstGeom>
        </p:spPr>
      </p:pic>
      <p:pic>
        <p:nvPicPr>
          <p:cNvPr id="13" name="Immagine 2">
            <a:extLst>
              <a:ext uri="{FF2B5EF4-FFF2-40B4-BE49-F238E27FC236}">
                <a16:creationId xmlns:a16="http://schemas.microsoft.com/office/drawing/2014/main" id="{E399D1C2-98F4-0547-AA0B-6EF9BA655C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7" t="86514" r="3058" b="2395"/>
          <a:stretch/>
        </p:blipFill>
        <p:spPr>
          <a:xfrm>
            <a:off x="73741" y="3129334"/>
            <a:ext cx="1209367" cy="33653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3CA1FD-5549-4242-B7F9-BDEF0D23E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0" y="2580968"/>
            <a:ext cx="1315057" cy="27397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168E89-C9DF-6646-8726-152D14CFC6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299" y="3716593"/>
            <a:ext cx="835127" cy="835127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44534703-DCA7-C84C-BABC-50C411B984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4701" y="2077271"/>
            <a:ext cx="1150989" cy="411314"/>
          </a:xfrm>
          <a:prstGeom prst="rect">
            <a:avLst/>
          </a:prstGeom>
        </p:spPr>
      </p:pic>
      <p:pic>
        <p:nvPicPr>
          <p:cNvPr id="17" name="Picture 16" descr="A picture containing knife&#10;&#10;Description automatically generated">
            <a:extLst>
              <a:ext uri="{FF2B5EF4-FFF2-40B4-BE49-F238E27FC236}">
                <a16:creationId xmlns:a16="http://schemas.microsoft.com/office/drawing/2014/main" id="{F169BBBE-9332-D54C-B957-ABF4C842CFB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0087"/>
          <a:stretch/>
        </p:blipFill>
        <p:spPr>
          <a:xfrm>
            <a:off x="10805037" y="2843246"/>
            <a:ext cx="1244395" cy="508940"/>
          </a:xfrm>
          <a:prstGeom prst="rect">
            <a:avLst/>
          </a:prstGeom>
        </p:spPr>
      </p:pic>
      <p:sp>
        <p:nvSpPr>
          <p:cNvPr id="19" name="Rettangolo 4">
            <a:extLst>
              <a:ext uri="{FF2B5EF4-FFF2-40B4-BE49-F238E27FC236}">
                <a16:creationId xmlns:a16="http://schemas.microsoft.com/office/drawing/2014/main" id="{B470BCB0-C25F-A647-B60F-181D79E855B1}"/>
              </a:ext>
            </a:extLst>
          </p:cNvPr>
          <p:cNvSpPr/>
          <p:nvPr/>
        </p:nvSpPr>
        <p:spPr>
          <a:xfrm>
            <a:off x="3598962" y="3975279"/>
            <a:ext cx="4826582" cy="92333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u="sng" dirty="0"/>
              <a:t>Matteo Volpi </a:t>
            </a:r>
          </a:p>
          <a:p>
            <a:pPr algn="ctr">
              <a:defRPr/>
            </a:pPr>
            <a:r>
              <a:rPr lang="en-US" b="1" dirty="0"/>
              <a:t>on behalf of  Melbourne team Accelerator Technology Forum 2020</a:t>
            </a:r>
          </a:p>
        </p:txBody>
      </p:sp>
    </p:spTree>
    <p:extLst>
      <p:ext uri="{BB962C8B-B14F-4D97-AF65-F5344CB8AC3E}">
        <p14:creationId xmlns:p14="http://schemas.microsoft.com/office/powerpoint/2010/main" val="280887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02195-4D00-DD44-A13A-A35CB6475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185"/>
          <a:stretch/>
        </p:blipFill>
        <p:spPr>
          <a:xfrm>
            <a:off x="0" y="0"/>
            <a:ext cx="4955458" cy="6858000"/>
          </a:xfrm>
          <a:prstGeom prst="rect">
            <a:avLst/>
          </a:prstGeom>
        </p:spPr>
      </p:pic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88204" y="5569178"/>
            <a:ext cx="1851660" cy="2974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000"/>
              </a:spcBef>
              <a:buClr>
                <a:schemeClr val="accent1"/>
              </a:buClr>
              <a:buFont typeface="Wingdings 2" charset="2"/>
              <a:buChar char=""/>
              <a:defRPr sz="2000"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3pPr>
            <a:lvl4pPr indent="-336550">
              <a:spcBef>
                <a:spcPts val="60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B6B443-058C-0B4D-9836-846A6BF0C890}" type="slidenum">
              <a:rPr lang="en-GB" altLang="it-IT" sz="8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GB" altLang="it-IT" sz="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191611-2163-9740-B96F-975333F95789}"/>
              </a:ext>
            </a:extLst>
          </p:cNvPr>
          <p:cNvSpPr/>
          <p:nvPr/>
        </p:nvSpPr>
        <p:spPr>
          <a:xfrm>
            <a:off x="305213" y="6031779"/>
            <a:ext cx="15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NI-PXI Crate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78762-0E2A-2C4C-A35B-1873B901C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45" t="3665" b="33738"/>
          <a:stretch/>
        </p:blipFill>
        <p:spPr>
          <a:xfrm>
            <a:off x="7374194" y="457200"/>
            <a:ext cx="4803058" cy="6297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07CC5-8307-044D-9905-0668370DD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78" t="65938" r="2795" b="3917"/>
          <a:stretch/>
        </p:blipFill>
        <p:spPr>
          <a:xfrm>
            <a:off x="4896464" y="4070555"/>
            <a:ext cx="2861188" cy="2182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472C7B-2E7E-AF48-877F-30E1C457525D}"/>
              </a:ext>
            </a:extLst>
          </p:cNvPr>
          <p:cNvSpPr/>
          <p:nvPr/>
        </p:nvSpPr>
        <p:spPr>
          <a:xfrm>
            <a:off x="4985367" y="3632708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TD 24 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20A88A-873D-7A4F-BDCF-667140D2FA15}"/>
              </a:ext>
            </a:extLst>
          </p:cNvPr>
          <p:cNvSpPr/>
          <p:nvPr/>
        </p:nvSpPr>
        <p:spPr>
          <a:xfrm>
            <a:off x="5472065" y="550295"/>
            <a:ext cx="176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Pulse Compressors 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05F55-29DD-EB42-A74E-6AA6873C6D0B}"/>
              </a:ext>
            </a:extLst>
          </p:cNvPr>
          <p:cNvSpPr/>
          <p:nvPr/>
        </p:nvSpPr>
        <p:spPr>
          <a:xfrm>
            <a:off x="2389651" y="1154979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Vacuum Rack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8DDA30-7C07-2E49-BBA7-992DAF89E70A}"/>
              </a:ext>
            </a:extLst>
          </p:cNvPr>
          <p:cNvSpPr/>
          <p:nvPr/>
        </p:nvSpPr>
        <p:spPr>
          <a:xfrm>
            <a:off x="8185767" y="3632706"/>
            <a:ext cx="2725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3D titanium load prints 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7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88204" y="5569178"/>
            <a:ext cx="1851660" cy="2974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000"/>
              </a:spcBef>
              <a:buClr>
                <a:schemeClr val="accent1"/>
              </a:buClr>
              <a:buFont typeface="Wingdings 2" charset="2"/>
              <a:buChar char=""/>
              <a:defRPr sz="2000"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3pPr>
            <a:lvl4pPr indent="-336550">
              <a:spcBef>
                <a:spcPts val="60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B6B443-058C-0B4D-9836-846A6BF0C890}" type="slidenum">
              <a:rPr lang="en-GB" altLang="it-IT" sz="8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it-IT" sz="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258BD1-2F53-D042-9AC6-84E6EE2C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227"/>
            <a:ext cx="11885084" cy="670437"/>
          </a:xfrm>
          <a:solidFill>
            <a:schemeClr val="tx1"/>
          </a:solidFill>
        </p:spPr>
        <p:txBody>
          <a:bodyPr/>
          <a:lstStyle/>
          <a:p>
            <a:r>
              <a:rPr lang="en-GB" dirty="0">
                <a:solidFill>
                  <a:srgbClr val="06FF12"/>
                </a:solidFill>
              </a:rPr>
              <a:t>2xTD24 structures on the way to Melbourne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D9B330-90AE-D74C-9880-19768373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112" y="1011288"/>
            <a:ext cx="7574116" cy="5494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C85EE2-739D-0743-B33C-E943588415D0}"/>
              </a:ext>
            </a:extLst>
          </p:cNvPr>
          <p:cNvSpPr/>
          <p:nvPr/>
        </p:nvSpPr>
        <p:spPr>
          <a:xfrm>
            <a:off x="304800" y="2943601"/>
            <a:ext cx="3647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TD24_BO@Line3 so far reached 40.45 MW which is 97.9 MV/m.</a:t>
            </a:r>
          </a:p>
        </p:txBody>
      </p:sp>
      <p:pic>
        <p:nvPicPr>
          <p:cNvPr id="7" name="Picture 6" descr="A close up of a castle&#10;&#10;Description automatically generated">
            <a:extLst>
              <a:ext uri="{FF2B5EF4-FFF2-40B4-BE49-F238E27FC236}">
                <a16:creationId xmlns:a16="http://schemas.microsoft.com/office/drawing/2014/main" id="{2557329E-6736-CA46-BE7F-ECF2A9AC66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" y="1016552"/>
            <a:ext cx="4219121" cy="19478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0C4CAF-9486-8041-AA46-5A6F828B9B6D}"/>
              </a:ext>
            </a:extLst>
          </p:cNvPr>
          <p:cNvSpPr/>
          <p:nvPr/>
        </p:nvSpPr>
        <p:spPr>
          <a:xfrm>
            <a:off x="363791" y="5884607"/>
            <a:ext cx="403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TD24_UBO@Line4 so far reached 41.5 MW which is 99.2 MV/m</a:t>
            </a:r>
            <a:r>
              <a:rPr lang="en-GB" dirty="0"/>
              <a:t>.</a:t>
            </a:r>
          </a:p>
        </p:txBody>
      </p:sp>
      <p:pic>
        <p:nvPicPr>
          <p:cNvPr id="8" name="Picture 7" descr="A castle on top of a building&#10;&#10;Description automatically generated">
            <a:extLst>
              <a:ext uri="{FF2B5EF4-FFF2-40B4-BE49-F238E27FC236}">
                <a16:creationId xmlns:a16="http://schemas.microsoft.com/office/drawing/2014/main" id="{388511F9-D77D-A641-9FA2-51070F6B90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9" y="3642852"/>
            <a:ext cx="4390056" cy="2154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170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500"/>
              </a:spcBef>
              <a:buClr>
                <a:schemeClr val="accent1"/>
              </a:buClr>
              <a:buFont typeface="Wingdings 2" charset="2"/>
              <a:buChar char=""/>
              <a:defRPr sz="1500"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1pPr>
            <a:lvl2pPr marL="28448794" indent="-28105894">
              <a:spcBef>
                <a:spcPts val="45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2pPr>
            <a:lvl3pPr marL="776288" indent="-261938">
              <a:spcBef>
                <a:spcPts val="45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3pPr>
            <a:lvl4pPr indent="-252413">
              <a:spcBef>
                <a:spcPts val="45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4pPr>
            <a:lvl5pPr marL="1290638" indent="-261938">
              <a:spcBef>
                <a:spcPts val="45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5pPr>
            <a:lvl6pPr marL="16335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6pPr>
            <a:lvl7pPr marL="19764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7pPr>
            <a:lvl8pPr marL="23193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8pPr>
            <a:lvl9pPr marL="26622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D41544-AA98-D04A-BEB8-AE78423A2DC5}" type="slidenum">
              <a:rPr lang="en-GB" altLang="it-IT" sz="6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GB" altLang="it-IT" sz="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F405DF-968E-1B4D-A026-932E65C0A793}"/>
              </a:ext>
            </a:extLst>
          </p:cNvPr>
          <p:cNvGrpSpPr/>
          <p:nvPr/>
        </p:nvGrpSpPr>
        <p:grpSpPr>
          <a:xfrm>
            <a:off x="2980210" y="833700"/>
            <a:ext cx="9280721" cy="5714574"/>
            <a:chOff x="1564366" y="465001"/>
            <a:chExt cx="9280721" cy="571457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07"/>
            <a:stretch/>
          </p:blipFill>
          <p:spPr>
            <a:xfrm>
              <a:off x="1564366" y="465001"/>
              <a:ext cx="9058671" cy="5714574"/>
            </a:xfrm>
            <a:prstGeom prst="rect">
              <a:avLst/>
            </a:prstGeom>
          </p:spPr>
        </p:pic>
        <p:pic>
          <p:nvPicPr>
            <p:cNvPr id="8" name="Picture 23" descr="CBS setup impression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" r="-780"/>
            <a:stretch/>
          </p:blipFill>
          <p:spPr>
            <a:xfrm>
              <a:off x="7449813" y="992459"/>
              <a:ext cx="3252050" cy="2033927"/>
            </a:xfrm>
            <a:prstGeom prst="rect">
              <a:avLst/>
            </a:prstGeom>
          </p:spPr>
        </p:pic>
        <p:cxnSp>
          <p:nvCxnSpPr>
            <p:cNvPr id="7" name="Connettore 2 6"/>
            <p:cNvCxnSpPr/>
            <p:nvPr/>
          </p:nvCxnSpPr>
          <p:spPr>
            <a:xfrm flipV="1">
              <a:off x="5162959" y="2585546"/>
              <a:ext cx="2596055" cy="10527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V="1">
              <a:off x="3460283" y="1103587"/>
              <a:ext cx="3867807" cy="87430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>
              <a:off x="3370944" y="2238706"/>
              <a:ext cx="698938" cy="276753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 rot="20836520">
              <a:off x="4746644" y="12891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8m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 rot="4383469">
              <a:off x="3389954" y="368648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6m</a:t>
              </a: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8725596" y="2745924"/>
              <a:ext cx="2119491" cy="276999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GB" sz="1200" i="1" dirty="0"/>
                <a:t>Courtesy of TU Eindhoven </a:t>
              </a:r>
            </a:p>
          </p:txBody>
        </p:sp>
      </p:grpSp>
      <p:pic>
        <p:nvPicPr>
          <p:cNvPr id="13" name="Picture 12" descr="A picture containing indoor, window, table, photo&#10;&#10;Description automatically generated">
            <a:extLst>
              <a:ext uri="{FF2B5EF4-FFF2-40B4-BE49-F238E27FC236}">
                <a16:creationId xmlns:a16="http://schemas.microsoft.com/office/drawing/2014/main" id="{49B9348D-DC30-4F43-8F9D-F4037AA93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5034"/>
            <a:ext cx="4734232" cy="4037474"/>
          </a:xfrm>
          <a:prstGeom prst="rect">
            <a:avLst/>
          </a:prstGeom>
        </p:spPr>
      </p:pic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17987" y="61826"/>
            <a:ext cx="11533239" cy="749335"/>
          </a:xfrm>
          <a:solidFill>
            <a:srgbClr val="000000"/>
          </a:solidFill>
        </p:spPr>
        <p:txBody>
          <a:bodyPr/>
          <a:lstStyle/>
          <a:p>
            <a:pPr algn="ctr" eaLnBrk="1" hangingPunct="1"/>
            <a:r>
              <a:rPr lang="en-GB" altLang="it-IT" dirty="0">
                <a:solidFill>
                  <a:srgbClr val="28FF10"/>
                </a:solidFill>
                <a:ea typeface="ＭＳ Ｐゴシック" charset="-128"/>
              </a:rPr>
              <a:t>Melbourne plans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-1" y="4567785"/>
            <a:ext cx="5294671" cy="2290215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pPr eaLnBrk="1" hangingPunct="1"/>
            <a:r>
              <a:rPr lang="en-GB" altLang="it-IT" b="1" dirty="0">
                <a:solidFill>
                  <a:schemeClr val="tx1"/>
                </a:solidFill>
                <a:ea typeface="ＭＳ Ｐゴシック" charset="-128"/>
              </a:rPr>
              <a:t>Previously used for 35 MeV </a:t>
            </a:r>
            <a:r>
              <a:rPr lang="en-GB" altLang="it-IT" b="1" dirty="0" err="1">
                <a:solidFill>
                  <a:schemeClr val="tx1"/>
                </a:solidFill>
                <a:ea typeface="ＭＳ Ｐゴシック" charset="-128"/>
              </a:rPr>
              <a:t>betatron</a:t>
            </a:r>
            <a:r>
              <a:rPr lang="en-GB" altLang="it-IT" b="1" dirty="0">
                <a:solidFill>
                  <a:schemeClr val="tx1"/>
                </a:solidFill>
                <a:ea typeface="ＭＳ Ｐゴシック" charset="-128"/>
              </a:rPr>
              <a:t> </a:t>
            </a:r>
          </a:p>
          <a:p>
            <a:pPr eaLnBrk="1" hangingPunct="1"/>
            <a:r>
              <a:rPr lang="en-GB" altLang="it-IT" b="1" dirty="0">
                <a:solidFill>
                  <a:schemeClr val="tx1"/>
                </a:solidFill>
                <a:ea typeface="ＭＳ Ｐゴシック" charset="-128"/>
              </a:rPr>
              <a:t>Space for x-band </a:t>
            </a:r>
            <a:r>
              <a:rPr lang="en-GB" altLang="it-IT" b="1" dirty="0" err="1">
                <a:solidFill>
                  <a:schemeClr val="tx1"/>
                </a:solidFill>
                <a:ea typeface="ＭＳ Ｐゴシック" charset="-128"/>
              </a:rPr>
              <a:t>linac</a:t>
            </a:r>
            <a:r>
              <a:rPr lang="en-GB" altLang="it-IT" b="1" dirty="0">
                <a:solidFill>
                  <a:schemeClr val="tx1"/>
                </a:solidFill>
                <a:ea typeface="ＭＳ Ｐゴシック" charset="-128"/>
              </a:rPr>
              <a:t> and laser for Compton source</a:t>
            </a:r>
          </a:p>
          <a:p>
            <a:pPr marL="257175" lvl="1" indent="-257175" eaLnBrk="1" hangingPunct="1">
              <a:spcBef>
                <a:spcPts val="1500"/>
              </a:spcBef>
              <a:buClr>
                <a:schemeClr val="accent1"/>
              </a:buClr>
            </a:pPr>
            <a:r>
              <a:rPr lang="en-GB" altLang="it-IT" sz="2000" b="1" dirty="0">
                <a:solidFill>
                  <a:schemeClr val="tx1"/>
                </a:solidFill>
                <a:ea typeface="ＭＳ Ｐゴシック" charset="-128"/>
              </a:rPr>
              <a:t> Bunker layout (done) + mechanical drawing (on going)</a:t>
            </a:r>
          </a:p>
          <a:p>
            <a:pPr eaLnBrk="1" hangingPunct="1"/>
            <a:endParaRPr lang="en-GB" altLang="it-IT" b="1" dirty="0">
              <a:solidFill>
                <a:schemeClr val="tx1"/>
              </a:solidFill>
              <a:ea typeface="ＭＳ Ｐゴシック" charset="-128"/>
            </a:endParaRPr>
          </a:p>
          <a:p>
            <a:pPr eaLnBrk="1" hangingPunct="1"/>
            <a:endParaRPr lang="en-GB" altLang="it-IT" b="1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CFE335-C3F1-B74A-B5CA-0D3C00D9B1B4}"/>
              </a:ext>
            </a:extLst>
          </p:cNvPr>
          <p:cNvSpPr/>
          <p:nvPr/>
        </p:nvSpPr>
        <p:spPr>
          <a:xfrm>
            <a:off x="5887521" y="5397599"/>
            <a:ext cx="5639685" cy="46166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srgbClr val="002060"/>
                </a:solidFill>
              </a:rPr>
              <a:t>Phase 2 : Smart*Light setup in bunker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49D3CB-2685-A049-A0DE-583ACC8DE74C}"/>
              </a:ext>
            </a:extLst>
          </p:cNvPr>
          <p:cNvSpPr/>
          <p:nvPr/>
        </p:nvSpPr>
        <p:spPr>
          <a:xfrm>
            <a:off x="-124906" y="919005"/>
            <a:ext cx="4854214" cy="46166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srgbClr val="002060"/>
                </a:solidFill>
              </a:rPr>
              <a:t>Phase 1 : Structure conditioning</a:t>
            </a:r>
          </a:p>
        </p:txBody>
      </p:sp>
    </p:spTree>
    <p:extLst>
      <p:ext uri="{BB962C8B-B14F-4D97-AF65-F5344CB8AC3E}">
        <p14:creationId xmlns:p14="http://schemas.microsoft.com/office/powerpoint/2010/main" val="585731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957FA85-07EB-3D4E-9146-4F5F51823591}"/>
              </a:ext>
            </a:extLst>
          </p:cNvPr>
          <p:cNvSpPr txBox="1">
            <a:spLocks/>
          </p:cNvSpPr>
          <p:nvPr/>
        </p:nvSpPr>
        <p:spPr bwMode="auto">
          <a:xfrm>
            <a:off x="163286" y="94118"/>
            <a:ext cx="10885715" cy="68965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 algn="ctr" eaLnBrk="1" hangingPunct="1"/>
            <a:r>
              <a:rPr lang="en-GB" altLang="it-IT" sz="3200" dirty="0">
                <a:solidFill>
                  <a:srgbClr val="28FF10"/>
                </a:solidFill>
                <a:ea typeface="ＭＳ Ｐゴシック" charset="-128"/>
              </a:rPr>
              <a:t>X-band for Industrial and medical technologies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A2C6D-D547-BA42-99A5-27C66B658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14">
            <a:extLst>
              <a:ext uri="{FF2B5EF4-FFF2-40B4-BE49-F238E27FC236}">
                <a16:creationId xmlns:a16="http://schemas.microsoft.com/office/drawing/2014/main" id="{82A54F53-7827-0447-BFF4-591B86CA0F98}"/>
              </a:ext>
            </a:extLst>
          </p:cNvPr>
          <p:cNvSpPr/>
          <p:nvPr/>
        </p:nvSpPr>
        <p:spPr>
          <a:xfrm>
            <a:off x="5124849" y="6414021"/>
            <a:ext cx="2286203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/>
          <a:p>
            <a:r>
              <a:rPr lang="en-GB" sz="1200" i="1" dirty="0"/>
              <a:t>Courtesy of TU/e Eindhoven </a:t>
            </a:r>
          </a:p>
        </p:txBody>
      </p:sp>
      <p:sp>
        <p:nvSpPr>
          <p:cNvPr id="6" name="Rettangolo 14">
            <a:extLst>
              <a:ext uri="{FF2B5EF4-FFF2-40B4-BE49-F238E27FC236}">
                <a16:creationId xmlns:a16="http://schemas.microsoft.com/office/drawing/2014/main" id="{571FB3DE-FC23-D849-A6B5-E2799E01C3D3}"/>
              </a:ext>
            </a:extLst>
          </p:cNvPr>
          <p:cNvSpPr/>
          <p:nvPr/>
        </p:nvSpPr>
        <p:spPr>
          <a:xfrm>
            <a:off x="10670238" y="6532009"/>
            <a:ext cx="1475084" cy="21544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/>
          <a:p>
            <a:r>
              <a:rPr lang="en-GB" sz="800" i="1" dirty="0"/>
              <a:t>Courtesy of TU Eindhoven </a:t>
            </a:r>
          </a:p>
        </p:txBody>
      </p:sp>
    </p:spTree>
    <p:extLst>
      <p:ext uri="{BB962C8B-B14F-4D97-AF65-F5344CB8AC3E}">
        <p14:creationId xmlns:p14="http://schemas.microsoft.com/office/powerpoint/2010/main" val="198747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50"/>
            <a:ext cx="11885084" cy="714682"/>
          </a:xfrm>
          <a:solidFill>
            <a:schemeClr val="tx1"/>
          </a:solidFill>
        </p:spPr>
        <p:txBody>
          <a:bodyPr/>
          <a:lstStyle/>
          <a:p>
            <a:r>
              <a:rPr lang="en-GB" dirty="0">
                <a:solidFill>
                  <a:srgbClr val="06FF12"/>
                </a:solidFill>
              </a:rPr>
              <a:t>X-band Copper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1" y="1973811"/>
            <a:ext cx="9780638" cy="2156229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Diamond-tool ultraprecision machining</a:t>
            </a:r>
          </a:p>
          <a:p>
            <a:r>
              <a:rPr lang="en-GB" sz="2000" dirty="0">
                <a:solidFill>
                  <a:srgbClr val="002060"/>
                </a:solidFill>
              </a:rPr>
              <a:t>Turning and milling</a:t>
            </a:r>
          </a:p>
          <a:p>
            <a:r>
              <a:rPr lang="en-GB" sz="2000" dirty="0"/>
              <a:t>Very strict qualification based on visual inspection and CMM metrology</a:t>
            </a:r>
          </a:p>
          <a:p>
            <a:r>
              <a:rPr lang="en-GB" sz="2000" dirty="0"/>
              <a:t>VDL (NL), LT-Ultra (DE), </a:t>
            </a:r>
            <a:r>
              <a:rPr lang="en-GB" sz="2000" dirty="0" err="1"/>
              <a:t>Yvon</a:t>
            </a:r>
            <a:r>
              <a:rPr lang="en-GB" sz="2000" dirty="0"/>
              <a:t> Boyer (FR), DMP (ES), </a:t>
            </a:r>
            <a:r>
              <a:rPr lang="en-GB" sz="2000" dirty="0" err="1"/>
              <a:t>Morikawa</a:t>
            </a:r>
            <a:r>
              <a:rPr lang="en-GB" sz="2000" dirty="0"/>
              <a:t> (JP), KERN (DE) 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6F0FFA-553E-BD48-8EBD-4EF23E97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93" t="54127" r="893" b="3810"/>
          <a:stretch/>
        </p:blipFill>
        <p:spPr>
          <a:xfrm>
            <a:off x="0" y="3973286"/>
            <a:ext cx="12192000" cy="2884714"/>
          </a:xfrm>
          <a:prstGeom prst="rect">
            <a:avLst/>
          </a:prstGeom>
        </p:spPr>
      </p:pic>
      <p:pic>
        <p:nvPicPr>
          <p:cNvPr id="7" name="Picture 7" descr="G:\Departments\AB\Groups\RF\Sections\PM\RF CLIC\General\People\Anastasiya_Solodko\FOR SOMEONE\said\1.tif">
            <a:extLst>
              <a:ext uri="{FF2B5EF4-FFF2-40B4-BE49-F238E27FC236}">
                <a16:creationId xmlns:a16="http://schemas.microsoft.com/office/drawing/2014/main" id="{9406A95E-5EFE-3E46-B1C7-4C209CE4A4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r="19162"/>
          <a:stretch/>
        </p:blipFill>
        <p:spPr bwMode="auto">
          <a:xfrm>
            <a:off x="8596180" y="542271"/>
            <a:ext cx="3025550" cy="26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26AF9B-DFEB-C642-BE3D-1738C55F67B8}"/>
              </a:ext>
            </a:extLst>
          </p:cNvPr>
          <p:cNvSpPr/>
          <p:nvPr/>
        </p:nvSpPr>
        <p:spPr>
          <a:xfrm>
            <a:off x="2683826" y="1253301"/>
            <a:ext cx="5939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i="1" dirty="0">
                <a:solidFill>
                  <a:srgbClr val="002060"/>
                </a:solidFill>
              </a:rPr>
              <a:t>In the spirit of knowledge sharing and dissemination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0F7336ED-3E0B-BE4B-B248-DE523DFA5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77" y="0"/>
            <a:ext cx="2743123" cy="14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48538-2214-9E45-AC3D-64C7B1D4F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6" b="1778"/>
          <a:stretch/>
        </p:blipFill>
        <p:spPr>
          <a:xfrm>
            <a:off x="152399" y="14753"/>
            <a:ext cx="11451771" cy="61353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D78837-796A-2F4C-ACD8-88232A7BF2C6}"/>
              </a:ext>
            </a:extLst>
          </p:cNvPr>
          <p:cNvSpPr/>
          <p:nvPr/>
        </p:nvSpPr>
        <p:spPr>
          <a:xfrm>
            <a:off x="0" y="6152677"/>
            <a:ext cx="12021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b="1" dirty="0">
                <a:solidFill>
                  <a:srgbClr val="222222"/>
                </a:solidFill>
                <a:latin typeface="Arial" panose="020B0604020202020204" pitchFamily="34" charset="0"/>
              </a:rPr>
              <a:t>The annual market for all medical and industrial accelerators is estimated to now be </a:t>
            </a:r>
          </a:p>
          <a:p>
            <a:pPr algn="ctr"/>
            <a:r>
              <a:rPr lang="en-A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US$5.0 Billion/year</a:t>
            </a:r>
            <a:r>
              <a:rPr lang="en-AU" sz="2000" b="1" dirty="0">
                <a:solidFill>
                  <a:srgbClr val="222222"/>
                </a:solidFill>
                <a:latin typeface="Arial" panose="020B0604020202020204" pitchFamily="34" charset="0"/>
              </a:rPr>
              <a:t> and growing at 4% per year over the past decade, even during the recession.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291557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B02C11-7EC0-374E-A2A3-56C82C949244}"/>
              </a:ext>
            </a:extLst>
          </p:cNvPr>
          <p:cNvSpPr txBox="1">
            <a:spLocks/>
          </p:cNvSpPr>
          <p:nvPr/>
        </p:nvSpPr>
        <p:spPr bwMode="auto">
          <a:xfrm>
            <a:off x="0" y="5998156"/>
            <a:ext cx="11946194" cy="85984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entury Gothic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 eaLnBrk="1" hangingPunct="1"/>
            <a:endParaRPr lang="en-GB" sz="3400" dirty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29" y="1040973"/>
            <a:ext cx="9144000" cy="5805714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84903" y="0"/>
            <a:ext cx="11194026" cy="859844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GB" sz="3400" dirty="0">
                <a:ea typeface="ＭＳ Ｐゴシック" pitchFamily="-1" charset="-128"/>
                <a:cs typeface="ＭＳ Ｐゴシック" pitchFamily="-1" charset="-128"/>
              </a:rPr>
              <a:t>Conclusion and future plan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60331-7CD7-774D-8EC5-B5AF64827F58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578077" y="467974"/>
            <a:ext cx="9940414" cy="664898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sz="2400" b="1" dirty="0">
                <a:solidFill>
                  <a:schemeClr val="bg1"/>
                </a:solidFill>
              </a:rPr>
              <a:t>Project is going on !!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Australian Research Council </a:t>
            </a:r>
            <a:r>
              <a:rPr lang="en-US" sz="2400" b="1" i="1" dirty="0">
                <a:solidFill>
                  <a:schemeClr val="bg1"/>
                </a:solidFill>
              </a:rPr>
              <a:t>Funding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Nov/Dec 2020 =&gt; Mel-BOX will dock at Port Melbourne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Refurbishing of the Uni basement delayed due COVID</a:t>
            </a:r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GB" sz="2400" b="1" dirty="0">
                <a:solidFill>
                  <a:schemeClr val="bg1"/>
                </a:solidFill>
              </a:rPr>
              <a:t>First high power </a:t>
            </a:r>
            <a:r>
              <a:rPr lang="en-GB" sz="2400" b="1" dirty="0" err="1">
                <a:solidFill>
                  <a:schemeClr val="bg1"/>
                </a:solidFill>
              </a:rPr>
              <a:t>Xband</a:t>
            </a:r>
            <a:r>
              <a:rPr lang="en-GB" sz="2400" b="1" dirty="0">
                <a:solidFill>
                  <a:schemeClr val="bg1"/>
                </a:solidFill>
              </a:rPr>
              <a:t> pulses, middle 2021  </a:t>
            </a:r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GB" sz="2400" b="1" dirty="0">
                <a:solidFill>
                  <a:schemeClr val="bg1"/>
                </a:solidFill>
              </a:rPr>
              <a:t>Welcome to visit the facility !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3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/>
          </p:cNvSpPr>
          <p:nvPr/>
        </p:nvSpPr>
        <p:spPr bwMode="auto">
          <a:xfrm>
            <a:off x="838201" y="39688"/>
            <a:ext cx="9599614" cy="101134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rgbClr val="28FF10"/>
                </a:solidFill>
                <a:latin typeface="+mj-lt"/>
              </a:rPr>
              <a:t>X-band Laboratory for Accelerators and Beams (X-LAB)</a:t>
            </a:r>
          </a:p>
        </p:txBody>
      </p:sp>
      <p:sp>
        <p:nvSpPr>
          <p:cNvPr id="21" name="Content Placeholder 13"/>
          <p:cNvSpPr txBox="1">
            <a:spLocks/>
          </p:cNvSpPr>
          <p:nvPr/>
        </p:nvSpPr>
        <p:spPr bwMode="auto">
          <a:xfrm>
            <a:off x="0" y="1272412"/>
            <a:ext cx="11761138" cy="58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A new laboratory will be created at the University of Melbourne to build a next generation compact light source.</a:t>
            </a:r>
          </a:p>
          <a:p>
            <a:pPr lvl="2">
              <a:defRPr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First high-power, high-frequency accelerator laboratory in the South Hemisphere.</a:t>
            </a:r>
          </a:p>
          <a:p>
            <a:pPr lvl="2">
              <a:defRPr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Testing high gradient structure prototype and RF components for CLIC</a:t>
            </a:r>
          </a:p>
          <a:p>
            <a:pPr lvl="2">
              <a:defRPr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Ultra-precision manufacturing </a:t>
            </a:r>
          </a:p>
          <a:p>
            <a:pPr lvl="2">
              <a:defRPr/>
            </a:pPr>
            <a:r>
              <a:rPr lang="en-GB" sz="2400" dirty="0">
                <a:solidFill>
                  <a:schemeClr val="tx1"/>
                </a:solidFill>
              </a:rPr>
              <a:t>Design and develop more widely available high quality x-ray sources. </a:t>
            </a:r>
          </a:p>
          <a:p>
            <a:pPr lvl="1">
              <a:defRPr/>
            </a:pPr>
            <a:r>
              <a:rPr lang="en-GB" altLang="it-IT" sz="2400" dirty="0">
                <a:solidFill>
                  <a:schemeClr val="tx1"/>
                </a:solidFill>
                <a:latin typeface="+mj-lt"/>
              </a:rPr>
              <a:t>This project will provide local researchers and students with an opportunity to make significant advances in accelerator design</a:t>
            </a:r>
          </a:p>
          <a:p>
            <a:pPr lvl="1">
              <a:defRPr/>
            </a:pPr>
            <a:r>
              <a:rPr lang="en-GB" sz="2400" dirty="0">
                <a:solidFill>
                  <a:schemeClr val="tx1"/>
                </a:solidFill>
                <a:latin typeface="+mj-lt"/>
              </a:rPr>
              <a:t>Excellent potential for applications in medical radiation therapy and beyond 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indent="0">
              <a:spcBef>
                <a:spcPct val="0"/>
              </a:spcBef>
              <a:buClrTx/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lvl="1">
              <a:defRPr/>
            </a:pPr>
            <a:endParaRPr lang="en-GB" sz="2000" dirty="0"/>
          </a:p>
          <a:p>
            <a:pPr lvl="1">
              <a:defRPr/>
            </a:pPr>
            <a:endParaRPr lang="en-GB" sz="2000" dirty="0">
              <a:latin typeface="Century Gothic"/>
              <a:cs typeface=""/>
            </a:endParaRPr>
          </a:p>
          <a:p>
            <a:pPr>
              <a:buClr>
                <a:srgbClr val="A2C816"/>
              </a:buClr>
              <a:defRPr/>
            </a:pPr>
            <a:endParaRPr lang="en-GB" dirty="0">
              <a:latin typeface="Century Gothic"/>
            </a:endParaRPr>
          </a:p>
          <a:p>
            <a:pPr lvl="1">
              <a:defRPr/>
            </a:pPr>
            <a:endParaRPr lang="en-GB" dirty="0">
              <a:latin typeface="Century Gothic"/>
              <a:cs typeface=""/>
            </a:endParaRPr>
          </a:p>
          <a:p>
            <a:pPr>
              <a:buClr>
                <a:srgbClr val="A2C816"/>
              </a:buClr>
              <a:defRPr/>
            </a:pPr>
            <a:endParaRPr lang="en-GB" dirty="0">
              <a:latin typeface="Century Gothic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387366" y="4124448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05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/>
          </p:cNvSpPr>
          <p:nvPr/>
        </p:nvSpPr>
        <p:spPr bwMode="auto">
          <a:xfrm>
            <a:off x="1566041" y="27776"/>
            <a:ext cx="8913813" cy="709239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dirty="0">
                <a:solidFill>
                  <a:srgbClr val="28FF10"/>
                </a:solidFill>
                <a:latin typeface="+mj-lt"/>
              </a:rPr>
              <a:t>Organizations Participant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5143-BF26-4D4B-8F0D-6F1E385BFC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13"/>
          <p:cNvSpPr txBox="1">
            <a:spLocks/>
          </p:cNvSpPr>
          <p:nvPr/>
        </p:nvSpPr>
        <p:spPr bwMode="auto">
          <a:xfrm>
            <a:off x="25285" y="737015"/>
            <a:ext cx="11059886" cy="92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2C816"/>
              </a:buClr>
            </a:pPr>
            <a:r>
              <a:rPr lang="en-GB" dirty="0">
                <a:latin typeface="+mj-lt"/>
              </a:rPr>
              <a:t>Collaboration with staff from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CERN, Canadian Light Source (CLS), Eindhoven University of Technology (TU/e), The University of Oxford</a:t>
            </a:r>
            <a:r>
              <a:rPr lang="en-GB" dirty="0">
                <a:latin typeface="+mj-lt"/>
              </a:rPr>
              <a:t> and the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Australian Synchrotron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(ANSTO) accelerator teams </a:t>
            </a:r>
          </a:p>
        </p:txBody>
      </p:sp>
      <p:sp>
        <p:nvSpPr>
          <p:cNvPr id="9" name="Content Placeholder 13"/>
          <p:cNvSpPr txBox="1">
            <a:spLocks/>
          </p:cNvSpPr>
          <p:nvPr/>
        </p:nvSpPr>
        <p:spPr bwMode="auto">
          <a:xfrm>
            <a:off x="0" y="1724744"/>
            <a:ext cx="7624916" cy="395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2C816"/>
              </a:buClr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CERN and CLIC </a:t>
            </a:r>
            <a:r>
              <a:rPr lang="en-GB" dirty="0">
                <a:latin typeface="+mj-lt"/>
              </a:rPr>
              <a:t>collaborators =&gt;  compact X-band accelerator radio frequency (RF) system known as </a:t>
            </a:r>
            <a:r>
              <a:rPr lang="en-GB" i="1" dirty="0">
                <a:latin typeface="+mj-lt"/>
              </a:rPr>
              <a:t>XBOX3 become </a:t>
            </a:r>
            <a:r>
              <a:rPr lang="en-GB" i="1" dirty="0" err="1">
                <a:latin typeface="+mj-lt"/>
              </a:rPr>
              <a:t>MeL</a:t>
            </a:r>
            <a:r>
              <a:rPr lang="en-GB" i="1" dirty="0">
                <a:latin typeface="+mj-lt"/>
              </a:rPr>
              <a:t>-BOX</a:t>
            </a:r>
            <a:r>
              <a:rPr lang="en-GB" dirty="0">
                <a:latin typeface="+mj-lt"/>
              </a:rPr>
              <a:t>. </a:t>
            </a:r>
          </a:p>
          <a:p>
            <a:pPr>
              <a:buClr>
                <a:srgbClr val="A2C816"/>
              </a:buClr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CLS</a:t>
            </a:r>
            <a:r>
              <a:rPr lang="en-GB" dirty="0">
                <a:latin typeface="+mj-lt"/>
              </a:rPr>
              <a:t>  =&gt; kindly provide an S-Band electron gun</a:t>
            </a:r>
            <a:r>
              <a:rPr lang="en-US" dirty="0"/>
              <a:t>. </a:t>
            </a:r>
          </a:p>
          <a:p>
            <a:pPr>
              <a:buClr>
                <a:srgbClr val="A2C816"/>
              </a:buClr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TU/e</a:t>
            </a:r>
            <a:r>
              <a:rPr lang="en-GB" dirty="0">
                <a:latin typeface="+mj-lt"/>
              </a:rPr>
              <a:t>=&gt; Is building a  LINAC-based ICS source </a:t>
            </a:r>
          </a:p>
          <a:p>
            <a:pPr>
              <a:buClr>
                <a:srgbClr val="A2C816"/>
              </a:buClr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VHEE </a:t>
            </a:r>
            <a:r>
              <a:rPr lang="en-AU" dirty="0"/>
              <a:t>machine =&gt; simulation/design</a:t>
            </a:r>
            <a:endParaRPr lang="en-GB" b="1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A2C816"/>
              </a:buClr>
            </a:pPr>
            <a:r>
              <a:rPr lang="en-AU" b="1" dirty="0">
                <a:solidFill>
                  <a:srgbClr val="002060"/>
                </a:solidFill>
              </a:rPr>
              <a:t>RAPISCAN</a:t>
            </a:r>
            <a:r>
              <a:rPr lang="en-AU" dirty="0">
                <a:solidFill>
                  <a:schemeClr val="accent5"/>
                </a:solidFill>
              </a:rPr>
              <a:t> </a:t>
            </a:r>
            <a:r>
              <a:rPr lang="en-AU" dirty="0"/>
              <a:t>=&gt; Worlds largest supplier of airport and security X-ray scanners. </a:t>
            </a:r>
          </a:p>
          <a:p>
            <a:pPr>
              <a:buClr>
                <a:srgbClr val="A2C816"/>
              </a:buClr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ANFF-SA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is a world-class micro &amp; nanofabrication facility</a:t>
            </a:r>
          </a:p>
          <a:p>
            <a:pPr>
              <a:buClr>
                <a:srgbClr val="A2C816"/>
              </a:buClr>
            </a:pPr>
            <a:r>
              <a:rPr lang="en-AU" b="1" dirty="0">
                <a:solidFill>
                  <a:srgbClr val="002060"/>
                </a:solidFill>
              </a:rPr>
              <a:t>Marand</a:t>
            </a:r>
            <a:r>
              <a:rPr lang="en-AU" dirty="0">
                <a:solidFill>
                  <a:srgbClr val="002060"/>
                </a:solidFill>
              </a:rPr>
              <a:t> </a:t>
            </a:r>
            <a:r>
              <a:rPr lang="en-AU" dirty="0"/>
              <a:t>=&gt; Australian leading global supplier of precision engineered solutions</a:t>
            </a:r>
            <a:endParaRPr lang="en-GB" sz="2400" dirty="0"/>
          </a:p>
          <a:p>
            <a:pPr>
              <a:buClr>
                <a:srgbClr val="A2C816"/>
              </a:buClr>
            </a:pPr>
            <a:endParaRPr lang="en-GB" dirty="0">
              <a:latin typeface="+mj-lt"/>
            </a:endParaRPr>
          </a:p>
          <a:p>
            <a:pPr>
              <a:buClr>
                <a:srgbClr val="A2C816"/>
              </a:buClr>
            </a:pPr>
            <a:endParaRPr lang="en-GB" dirty="0">
              <a:latin typeface="+mj-lt"/>
            </a:endParaRPr>
          </a:p>
        </p:txBody>
      </p:sp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477430" y="5248852"/>
            <a:ext cx="4714570" cy="79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pitchFamily="-1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A2C816"/>
              </a:buClr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Australian Synchrotron and University of Melbourne  </a:t>
            </a:r>
            <a:r>
              <a:rPr lang="en-GB" dirty="0">
                <a:latin typeface="+mj-lt"/>
              </a:rPr>
              <a:t>=&gt;  testing and operating the integrated system.</a:t>
            </a:r>
          </a:p>
        </p:txBody>
      </p:sp>
      <p:pic>
        <p:nvPicPr>
          <p:cNvPr id="3" name="Picture 2" descr="A picture containing person, person, person, wearing&#10;&#10;Description automatically generated">
            <a:extLst>
              <a:ext uri="{FF2B5EF4-FFF2-40B4-BE49-F238E27FC236}">
                <a16:creationId xmlns:a16="http://schemas.microsoft.com/office/drawing/2014/main" id="{A30B4DB5-CCE9-1E4D-839C-DBE1FE054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65" y="1866022"/>
            <a:ext cx="4132850" cy="27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524000" y="65656"/>
            <a:ext cx="9144000" cy="70126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GB" altLang="it-IT" dirty="0">
                <a:solidFill>
                  <a:srgbClr val="28FF10"/>
                </a:solidFill>
                <a:ea typeface="ＭＳ Ｐゴシック" charset="-128"/>
              </a:rPr>
              <a:t>University Melbourne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500"/>
              </a:spcBef>
              <a:buClr>
                <a:schemeClr val="accent1"/>
              </a:buClr>
              <a:buFont typeface="Wingdings 2" charset="2"/>
              <a:buChar char=""/>
              <a:defRPr sz="1500"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1pPr>
            <a:lvl2pPr marL="28448794" indent="-28105894">
              <a:spcBef>
                <a:spcPts val="45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2pPr>
            <a:lvl3pPr marL="776288" indent="-261938">
              <a:spcBef>
                <a:spcPts val="45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3pPr>
            <a:lvl4pPr indent="-252413">
              <a:spcBef>
                <a:spcPts val="45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4pPr>
            <a:lvl5pPr marL="1290638" indent="-261938">
              <a:spcBef>
                <a:spcPts val="45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5pPr>
            <a:lvl6pPr marL="16335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6pPr>
            <a:lvl7pPr marL="19764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7pPr>
            <a:lvl8pPr marL="23193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8pPr>
            <a:lvl9pPr marL="2662238" indent="-261938" defTabSz="34290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D41544-AA98-D04A-BEB8-AE78423A2DC5}" type="slidenum">
              <a:rPr lang="en-GB" altLang="it-IT" sz="6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GB" altLang="it-IT" sz="600"/>
          </a:p>
        </p:txBody>
      </p:sp>
      <p:sp>
        <p:nvSpPr>
          <p:cNvPr id="4" name="CasellaDiTesto 3"/>
          <p:cNvSpPr txBox="1"/>
          <p:nvPr/>
        </p:nvSpPr>
        <p:spPr>
          <a:xfrm>
            <a:off x="6144987" y="4113713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>
                <a:solidFill>
                  <a:prstClr val="white"/>
                </a:solidFill>
                <a:latin typeface="Century Gothic"/>
                <a:ea typeface=""/>
                <a:cs typeface=""/>
              </a:rPr>
              <a:t>Preliminary G4 simulation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15" y="367564"/>
            <a:ext cx="3786290" cy="2839718"/>
          </a:xfrm>
          <a:prstGeom prst="rect">
            <a:avLst/>
          </a:prstGeom>
        </p:spPr>
      </p:pic>
      <p:pic>
        <p:nvPicPr>
          <p:cNvPr id="14" name="Immagine 2">
            <a:extLst>
              <a:ext uri="{FF2B5EF4-FFF2-40B4-BE49-F238E27FC236}">
                <a16:creationId xmlns:a16="http://schemas.microsoft.com/office/drawing/2014/main" id="{E65A7D0F-FF7A-FC4E-9D77-AAF02D1ED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63"/>
          <a:stretch/>
        </p:blipFill>
        <p:spPr>
          <a:xfrm>
            <a:off x="3052917" y="3460855"/>
            <a:ext cx="7293026" cy="96090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7DB706-2C9B-6742-B62D-620102A0503D}"/>
              </a:ext>
            </a:extLst>
          </p:cNvPr>
          <p:cNvSpPr txBox="1">
            <a:spLocks/>
          </p:cNvSpPr>
          <p:nvPr/>
        </p:nvSpPr>
        <p:spPr bwMode="auto">
          <a:xfrm>
            <a:off x="2599930" y="4562580"/>
            <a:ext cx="8151644" cy="275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buFont typeface="Wingdings" pitchFamily="2" charset="2"/>
              <a:buChar char="Ø"/>
            </a:pPr>
            <a:r>
              <a:rPr lang="en-GB" altLang="it-IT" b="1" dirty="0">
                <a:solidFill>
                  <a:srgbClr val="0070C0"/>
                </a:solidFill>
                <a:ea typeface="ＭＳ Ｐゴシック" charset="-128"/>
              </a:rPr>
              <a:t>Rohan Dowd, Senior Accelerator Physicist  (RF beam interactions)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GB" altLang="it-IT" b="1" dirty="0">
                <a:solidFill>
                  <a:srgbClr val="0070C0"/>
                </a:solidFill>
                <a:ea typeface="ＭＳ Ｐゴシック" charset="-128"/>
              </a:rPr>
              <a:t>Eugene Tan, Senior Accelerator Physicist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GB" altLang="it-IT" b="1" dirty="0">
                <a:solidFill>
                  <a:srgbClr val="0070C0"/>
                </a:solidFill>
                <a:ea typeface="ＭＳ Ｐゴシック" charset="-128"/>
              </a:rPr>
              <a:t>Karl </a:t>
            </a:r>
            <a:r>
              <a:rPr lang="en-GB" altLang="it-IT" b="1" dirty="0" err="1">
                <a:solidFill>
                  <a:srgbClr val="0070C0"/>
                </a:solidFill>
                <a:ea typeface="ＭＳ Ｐゴシック" charset="-128"/>
              </a:rPr>
              <a:t>Zingre</a:t>
            </a:r>
            <a:r>
              <a:rPr lang="en-GB" altLang="it-IT" b="1" dirty="0">
                <a:solidFill>
                  <a:srgbClr val="0070C0"/>
                </a:solidFill>
                <a:ea typeface="ＭＳ Ｐゴシック" charset="-128"/>
              </a:rPr>
              <a:t>, Principal RF Engineer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GB" altLang="it-IT" b="1" dirty="0">
                <a:solidFill>
                  <a:srgbClr val="0070C0"/>
                </a:solidFill>
                <a:ea typeface="ＭＳ Ｐゴシック" charset="-128"/>
              </a:rPr>
              <a:t>Rebecca </a:t>
            </a:r>
            <a:r>
              <a:rPr lang="en-GB" altLang="it-IT" b="1" dirty="0" err="1">
                <a:solidFill>
                  <a:srgbClr val="0070C0"/>
                </a:solidFill>
                <a:ea typeface="ＭＳ Ｐゴシック" charset="-128"/>
              </a:rPr>
              <a:t>Auchettl</a:t>
            </a:r>
            <a:r>
              <a:rPr lang="en-GB" altLang="it-IT" b="1" dirty="0">
                <a:solidFill>
                  <a:srgbClr val="0070C0"/>
                </a:solidFill>
                <a:ea typeface="ＭＳ Ｐゴシック" charset="-128"/>
              </a:rPr>
              <a:t>, Accelerator Physicist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GB" altLang="it-IT" b="1" dirty="0">
                <a:solidFill>
                  <a:srgbClr val="0070C0"/>
                </a:solidFill>
                <a:ea typeface="ＭＳ Ｐゴシック" charset="-128"/>
              </a:rPr>
              <a:t>Jonathan Chi, Accelerator Physicist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37B9E0-6E37-2541-85C2-7BB46BF154E9}"/>
              </a:ext>
            </a:extLst>
          </p:cNvPr>
          <p:cNvSpPr txBox="1">
            <a:spLocks/>
          </p:cNvSpPr>
          <p:nvPr/>
        </p:nvSpPr>
        <p:spPr bwMode="auto">
          <a:xfrm>
            <a:off x="315686" y="928858"/>
            <a:ext cx="8186057" cy="275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 sz="2000"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1640B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 kern="1200">
                <a:solidFill>
                  <a:srgbClr val="595959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it-IT" b="1">
                <a:solidFill>
                  <a:schemeClr val="tx1"/>
                </a:solidFill>
                <a:ea typeface="ＭＳ Ｐゴシック" charset="-128"/>
              </a:rPr>
              <a:t>Melbourne University Team  </a:t>
            </a:r>
          </a:p>
          <a:p>
            <a:pPr lvl="1" eaLnBrk="1" hangingPunct="1"/>
            <a:r>
              <a:rPr lang="en-GB" altLang="it-IT" b="1">
                <a:solidFill>
                  <a:schemeClr val="tx1"/>
                </a:solidFill>
                <a:ea typeface="ＭＳ Ｐゴシック" charset="-128"/>
              </a:rPr>
              <a:t>Suzie Sheehy (</a:t>
            </a:r>
            <a:r>
              <a:rPr lang="en-AU" b="1">
                <a:solidFill>
                  <a:schemeClr val="tx1"/>
                </a:solidFill>
                <a:latin typeface="arial" panose="020B0604020202020204" pitchFamily="34" charset="0"/>
              </a:rPr>
              <a:t>Accelerator Physics</a:t>
            </a:r>
            <a:r>
              <a:rPr lang="en-GB" altLang="it-IT" b="1">
                <a:solidFill>
                  <a:schemeClr val="tx1"/>
                </a:solidFill>
                <a:ea typeface="ＭＳ Ｐゴシック" charset="-128"/>
              </a:rPr>
              <a:t>)</a:t>
            </a:r>
          </a:p>
          <a:p>
            <a:pPr lvl="1" eaLnBrk="1" hangingPunct="1"/>
            <a:r>
              <a:rPr lang="en-GB" altLang="it-IT" b="1">
                <a:solidFill>
                  <a:schemeClr val="tx1"/>
                </a:solidFill>
                <a:ea typeface="ＭＳ Ｐゴシック" charset="-128"/>
              </a:rPr>
              <a:t>Geoff Taylor (Australian Collaboration for Accelerator Science)</a:t>
            </a:r>
          </a:p>
          <a:p>
            <a:pPr lvl="1" eaLnBrk="1" hangingPunct="1"/>
            <a:r>
              <a:rPr lang="en-GB" altLang="it-IT" b="1">
                <a:solidFill>
                  <a:schemeClr val="tx1"/>
                </a:solidFill>
                <a:ea typeface="ＭＳ Ｐゴシック" charset="-128"/>
              </a:rPr>
              <a:t>Roger Rassool (Particle and X-ray Detectors)</a:t>
            </a:r>
          </a:p>
          <a:p>
            <a:pPr lvl="1" eaLnBrk="1" hangingPunct="1"/>
            <a:r>
              <a:rPr lang="en-GB" altLang="it-IT" b="1">
                <a:solidFill>
                  <a:schemeClr val="tx1"/>
                </a:solidFill>
                <a:ea typeface="ＭＳ Ｐゴシック" charset="-128"/>
              </a:rPr>
              <a:t>Matteo Volpi, XBOX commissioning and operations</a:t>
            </a:r>
          </a:p>
          <a:p>
            <a:pPr lvl="1" eaLnBrk="1" hangingPunct="1"/>
            <a:r>
              <a:rPr lang="en-GB" altLang="it-IT" b="1">
                <a:solidFill>
                  <a:schemeClr val="tx1"/>
                </a:solidFill>
                <a:ea typeface="ＭＳ Ｐゴシック" charset="-128"/>
              </a:rPr>
              <a:t>Scott Williams and Paul Giansiracusa PhD students </a:t>
            </a:r>
            <a:endParaRPr lang="en-GB" altLang="it-IT" b="1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036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DFFC4304-2465-C44B-B531-A9BD7B143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7" y="0"/>
            <a:ext cx="11713028" cy="794657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GB" altLang="it-IT" sz="2800" dirty="0">
                <a:solidFill>
                  <a:srgbClr val="28FF10"/>
                </a:solidFill>
                <a:ea typeface="ＭＳ Ｐゴシック" charset="-128"/>
              </a:rPr>
              <a:t>Loc</a:t>
            </a:r>
            <a:r>
              <a:rPr lang="en-GB" altLang="it-IT" sz="2800" dirty="0">
                <a:solidFill>
                  <a:srgbClr val="00FF00"/>
                </a:solidFill>
                <a:ea typeface="ＭＳ Ｐゴシック" charset="-128"/>
              </a:rPr>
              <a:t>ati</a:t>
            </a:r>
            <a:r>
              <a:rPr lang="en-GB" altLang="it-IT" sz="2800" dirty="0">
                <a:solidFill>
                  <a:srgbClr val="28FF10"/>
                </a:solidFill>
                <a:ea typeface="ＭＳ Ｐゴシック" charset="-128"/>
              </a:rPr>
              <a:t>on of </a:t>
            </a:r>
            <a:r>
              <a:rPr lang="en-GB" altLang="it-IT" sz="2800" dirty="0" err="1">
                <a:solidFill>
                  <a:srgbClr val="28FF10"/>
                </a:solidFill>
                <a:ea typeface="ＭＳ Ｐゴシック" charset="-128"/>
              </a:rPr>
              <a:t>Xband</a:t>
            </a:r>
            <a:r>
              <a:rPr lang="en-GB" altLang="it-IT" sz="2800" dirty="0">
                <a:solidFill>
                  <a:srgbClr val="28FF10"/>
                </a:solidFill>
                <a:ea typeface="ＭＳ Ｐゴシック" charset="-128"/>
              </a:rPr>
              <a:t> Facilities and High Gradient Tests Stands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918CF-33DA-9F4E-AD9A-2C4EE7F33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79"/>
          <a:stretch/>
        </p:blipFill>
        <p:spPr>
          <a:xfrm>
            <a:off x="0" y="1034142"/>
            <a:ext cx="12192000" cy="58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1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2AFB47-8A06-3A42-B5A9-12C3F8BE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98A07E-F7A5-064E-AC43-F99AE36868D9}"/>
              </a:ext>
            </a:extLst>
          </p:cNvPr>
          <p:cNvSpPr txBox="1"/>
          <p:nvPr/>
        </p:nvSpPr>
        <p:spPr>
          <a:xfrm>
            <a:off x="5192486" y="6498770"/>
            <a:ext cx="5421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600" dirty="0"/>
              <a:t>18</a:t>
            </a:r>
            <a:r>
              <a:rPr lang="en-AU" sz="1600" baseline="30000" dirty="0"/>
              <a:t>th</a:t>
            </a:r>
            <a:endParaRPr lang="en-AU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165EA-480D-2E4D-9D2F-C4D15AB0A4AC}"/>
              </a:ext>
            </a:extLst>
          </p:cNvPr>
          <p:cNvSpPr/>
          <p:nvPr/>
        </p:nvSpPr>
        <p:spPr>
          <a:xfrm>
            <a:off x="9822425" y="3923070"/>
            <a:ext cx="1887793" cy="2949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955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339212" y="103239"/>
            <a:ext cx="9792930" cy="825909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GB" altLang="it-IT" dirty="0">
                <a:solidFill>
                  <a:srgbClr val="28FF10"/>
                </a:solidFill>
                <a:ea typeface="ＭＳ Ｐゴシック" charset="-128"/>
              </a:rPr>
              <a:t>Vessel on the way 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000"/>
              </a:spcBef>
              <a:buClr>
                <a:schemeClr val="accent1"/>
              </a:buClr>
              <a:buFont typeface="Wingdings 2" charset="2"/>
              <a:buChar char=""/>
              <a:defRPr sz="2000"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3pPr>
            <a:lvl4pPr indent="-336550">
              <a:spcBef>
                <a:spcPts val="600"/>
              </a:spcBef>
              <a:buClr>
                <a:srgbClr val="51640B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 2" charset="2"/>
              <a:buChar char=""/>
              <a:defRPr>
                <a:solidFill>
                  <a:srgbClr val="595959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D41544-AA98-D04A-BEB8-AE78423A2DC5}" type="slidenum">
              <a:rPr lang="en-GB" altLang="it-IT" sz="8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GB" altLang="it-IT" sz="8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10E28C-5394-484B-B0AF-88C88568666F}"/>
              </a:ext>
            </a:extLst>
          </p:cNvPr>
          <p:cNvCxnSpPr>
            <a:cxnSpLocks/>
          </p:cNvCxnSpPr>
          <p:nvPr/>
        </p:nvCxnSpPr>
        <p:spPr>
          <a:xfrm flipH="1" flipV="1">
            <a:off x="9797143" y="3069771"/>
            <a:ext cx="1055914" cy="315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green, photo, building, table&#10;&#10;Description automatically generated">
            <a:extLst>
              <a:ext uri="{FF2B5EF4-FFF2-40B4-BE49-F238E27FC236}">
                <a16:creationId xmlns:a16="http://schemas.microsoft.com/office/drawing/2014/main" id="{B4A059E2-A130-454B-8A4F-8A6EBB33E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876"/>
          <a:stretch/>
        </p:blipFill>
        <p:spPr>
          <a:xfrm>
            <a:off x="636434" y="1169424"/>
            <a:ext cx="3553353" cy="5688576"/>
          </a:xfrm>
          <a:prstGeom prst="rect">
            <a:avLst/>
          </a:prstGeom>
        </p:spPr>
      </p:pic>
      <p:pic>
        <p:nvPicPr>
          <p:cNvPr id="14" name="Picture 13" descr="A picture containing outdoor, photo, different, road&#10;&#10;Description automatically generated">
            <a:extLst>
              <a:ext uri="{FF2B5EF4-FFF2-40B4-BE49-F238E27FC236}">
                <a16:creationId xmlns:a16="http://schemas.microsoft.com/office/drawing/2014/main" id="{9B021948-C0B8-914E-A718-D1498262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90" r="25963"/>
          <a:stretch/>
        </p:blipFill>
        <p:spPr>
          <a:xfrm>
            <a:off x="4213124" y="832879"/>
            <a:ext cx="6931742" cy="2569695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70F67F1-B54B-A547-AA28-54EF7402B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400" y="3465871"/>
            <a:ext cx="5306206" cy="317090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98D752-9CD2-0842-A705-669C566A1E2A}"/>
              </a:ext>
            </a:extLst>
          </p:cNvPr>
          <p:cNvCxnSpPr/>
          <p:nvPr/>
        </p:nvCxnSpPr>
        <p:spPr>
          <a:xfrm flipH="1">
            <a:off x="8524569" y="5353665"/>
            <a:ext cx="412955" cy="412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70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89" y="0"/>
            <a:ext cx="7886700" cy="708635"/>
          </a:xfrm>
          <a:solidFill>
            <a:schemeClr val="tx1"/>
          </a:solidFill>
        </p:spPr>
        <p:txBody>
          <a:bodyPr/>
          <a:lstStyle/>
          <a:p>
            <a:r>
              <a:rPr lang="en-GB" dirty="0" err="1">
                <a:solidFill>
                  <a:srgbClr val="06FF12"/>
                </a:solidFill>
              </a:rPr>
              <a:t>MeL</a:t>
            </a:r>
            <a:r>
              <a:rPr lang="en-GB" dirty="0">
                <a:solidFill>
                  <a:srgbClr val="06FF12"/>
                </a:solidFill>
              </a:rPr>
              <a:t>-BOX Layout</a:t>
            </a:r>
          </a:p>
        </p:txBody>
      </p:sp>
      <p:cxnSp>
        <p:nvCxnSpPr>
          <p:cNvPr id="368" name="AutoShape 75"/>
          <p:cNvCxnSpPr>
            <a:cxnSpLocks noChangeShapeType="1"/>
          </p:cNvCxnSpPr>
          <p:nvPr/>
        </p:nvCxnSpPr>
        <p:spPr bwMode="auto">
          <a:xfrm flipV="1">
            <a:off x="125811" y="6256070"/>
            <a:ext cx="0" cy="279131"/>
          </a:xfrm>
          <a:prstGeom prst="straightConnector1">
            <a:avLst/>
          </a:prstGeom>
          <a:noFill/>
          <a:ln w="44450">
            <a:solidFill>
              <a:srgbClr val="0070C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9" name="AutoShape 75"/>
          <p:cNvCxnSpPr>
            <a:cxnSpLocks noChangeShapeType="1"/>
          </p:cNvCxnSpPr>
          <p:nvPr/>
        </p:nvCxnSpPr>
        <p:spPr bwMode="auto">
          <a:xfrm flipV="1">
            <a:off x="139653" y="5534027"/>
            <a:ext cx="0" cy="279131"/>
          </a:xfrm>
          <a:prstGeom prst="straightConnector1">
            <a:avLst/>
          </a:prstGeom>
          <a:noFill/>
          <a:ln w="444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0" name="AutoShape 75"/>
          <p:cNvCxnSpPr>
            <a:cxnSpLocks noChangeShapeType="1"/>
          </p:cNvCxnSpPr>
          <p:nvPr/>
        </p:nvCxnSpPr>
        <p:spPr bwMode="auto">
          <a:xfrm flipV="1">
            <a:off x="139653" y="5930496"/>
            <a:ext cx="0" cy="279131"/>
          </a:xfrm>
          <a:prstGeom prst="straightConnector1">
            <a:avLst/>
          </a:prstGeom>
          <a:noFill/>
          <a:ln w="44450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1" name="Rectangle 370"/>
          <p:cNvSpPr/>
          <p:nvPr/>
        </p:nvSpPr>
        <p:spPr>
          <a:xfrm>
            <a:off x="238342" y="5895634"/>
            <a:ext cx="12279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solidFill>
                  <a:prstClr val="black"/>
                </a:solidFill>
              </a:rPr>
              <a:t>x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 FPGA IQ demodulation 400-MHz AC (228MSPS ADCs)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Phase and</a:t>
            </a:r>
            <a:r>
              <a:rPr kumimoji="0" lang="en-GB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amplitude needed for reliable line/phase switching.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2" name="Rectangle 371"/>
          <p:cNvSpPr/>
          <p:nvPr/>
        </p:nvSpPr>
        <p:spPr>
          <a:xfrm>
            <a:off x="234019" y="6280862"/>
            <a:ext cx="10003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x6:3 FPGA IQ demodulation 400-MHz AC (1600MSPS ADCs)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Most interesting signals for BD physics.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73" name="AutoShape 75"/>
          <p:cNvCxnSpPr>
            <a:cxnSpLocks noChangeShapeType="1"/>
          </p:cNvCxnSpPr>
          <p:nvPr/>
        </p:nvCxnSpPr>
        <p:spPr bwMode="auto">
          <a:xfrm flipV="1">
            <a:off x="139653" y="5229831"/>
            <a:ext cx="1496" cy="249291"/>
          </a:xfrm>
          <a:prstGeom prst="straightConnector1">
            <a:avLst/>
          </a:prstGeom>
          <a:noFill/>
          <a:ln w="44450">
            <a:solidFill>
              <a:srgbClr val="F79646">
                <a:lumMod val="75000"/>
              </a:srgb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4" name="Rectangle 373"/>
          <p:cNvSpPr/>
          <p:nvPr/>
        </p:nvSpPr>
        <p:spPr>
          <a:xfrm>
            <a:off x="209716" y="5178359"/>
            <a:ext cx="11216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x4:2 Faraday Cups (250MSPS</a:t>
            </a:r>
            <a:r>
              <a:rPr lang="en-GB" sz="1600" kern="0" dirty="0">
                <a:solidFill>
                  <a:prstClr val="black"/>
                </a:solidFill>
              </a:rPr>
              <a:t> ADCs) </a:t>
            </a:r>
            <a:r>
              <a:rPr lang="en-GB" sz="1600" kern="0" dirty="0">
                <a:solidFill>
                  <a:prstClr val="black"/>
                </a:solidFill>
                <a:sym typeface="Wingdings" panose="05000000000000000000" pitchFamily="2" charset="2"/>
              </a:rPr>
              <a:t> Used to interlock the system and are interesting for high gradient physics.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238190" y="5543504"/>
            <a:ext cx="11129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x6 Log detectors ~50MHz Bandwidth,</a:t>
            </a:r>
            <a:r>
              <a:rPr kumimoji="0" lang="en-GB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45dB dynamic range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(250MSPS ADCs)</a:t>
            </a:r>
            <a:r>
              <a:rPr kumimoji="0" lang="en-GB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Used for interlocking the system.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32" y="796413"/>
            <a:ext cx="10479290" cy="41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7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AADE2FF5-7284-0845-B3DA-662BE1BA0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9050"/>
            <a:ext cx="121285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2274"/>
      </p:ext>
    </p:extLst>
  </p:cSld>
  <p:clrMapOvr>
    <a:masterClrMapping/>
  </p:clrMapOvr>
</p:sld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15233</TotalTime>
  <Words>677</Words>
  <Application>Microsoft Macintosh PowerPoint</Application>
  <PresentationFormat>Widescreen</PresentationFormat>
  <Paragraphs>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</vt:lpstr>
      <vt:lpstr>Calibri</vt:lpstr>
      <vt:lpstr>Century Gothic</vt:lpstr>
      <vt:lpstr>Wingdings</vt:lpstr>
      <vt:lpstr>Wingdings 2</vt:lpstr>
      <vt:lpstr>Perspective</vt:lpstr>
      <vt:lpstr>High-gradient accelerator technology transfer to Australia medicine and industry </vt:lpstr>
      <vt:lpstr>PowerPoint Presentation</vt:lpstr>
      <vt:lpstr>PowerPoint Presentation</vt:lpstr>
      <vt:lpstr>University Melbourne</vt:lpstr>
      <vt:lpstr>Location of Xband Facilities and High Gradient Tests Stands</vt:lpstr>
      <vt:lpstr>PowerPoint Presentation</vt:lpstr>
      <vt:lpstr>Vessel on the way </vt:lpstr>
      <vt:lpstr>MeL-BOX Layout</vt:lpstr>
      <vt:lpstr>PowerPoint Presentation</vt:lpstr>
      <vt:lpstr>PowerPoint Presentation</vt:lpstr>
      <vt:lpstr>2xTD24 structures on the way to Melbourne</vt:lpstr>
      <vt:lpstr>Melbourne plans</vt:lpstr>
      <vt:lpstr>PowerPoint Presentation</vt:lpstr>
      <vt:lpstr>X-band Copper Structures</vt:lpstr>
      <vt:lpstr>PowerPoint Presentation</vt:lpstr>
      <vt:lpstr>Conclusion and future plan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</dc:title>
  <dc:creator>Utente di Microsoft Office</dc:creator>
  <cp:lastModifiedBy>Matteo Volpi</cp:lastModifiedBy>
  <cp:revision>192</cp:revision>
  <dcterms:created xsi:type="dcterms:W3CDTF">2017-11-06T22:57:36Z</dcterms:created>
  <dcterms:modified xsi:type="dcterms:W3CDTF">2020-10-26T01:31:45Z</dcterms:modified>
</cp:coreProperties>
</file>