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84" r:id="rId8"/>
    <p:sldId id="285" r:id="rId9"/>
    <p:sldId id="292" r:id="rId10"/>
    <p:sldId id="288" r:id="rId11"/>
    <p:sldId id="293" r:id="rId12"/>
    <p:sldId id="276" r:id="rId13"/>
    <p:sldId id="294" r:id="rId14"/>
    <p:sldId id="296" r:id="rId15"/>
    <p:sldId id="297" r:id="rId16"/>
    <p:sldId id="300" r:id="rId17"/>
    <p:sldId id="295" r:id="rId18"/>
    <p:sldId id="29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WD, Rohan" initials="DR" lastIdx="1" clrIdx="0">
    <p:extLst>
      <p:ext uri="{19B8F6BF-5375-455C-9EA6-DF929625EA0E}">
        <p15:presenceInfo xmlns:p15="http://schemas.microsoft.com/office/powerpoint/2012/main" userId="S-1-5-21-1302976386-1019410641-3933290728-1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8B2"/>
    <a:srgbClr val="00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96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23:30:09.575" idx="1">
    <p:pos x="7626" y="1008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BFFDE4-0E95-5649-8670-E0107FC5FC73}"/>
              </a:ext>
            </a:extLst>
          </p:cNvPr>
          <p:cNvSpPr/>
          <p:nvPr userDrawn="1"/>
        </p:nvSpPr>
        <p:spPr>
          <a:xfrm>
            <a:off x="766916" y="4579016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916" y="531922"/>
            <a:ext cx="3969676" cy="812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ranklin Gothic Book" panose="020B0503020102020204" pitchFamily="34" charset="0"/>
                <a:cs typeface="Poppins Light" pitchFamily="2" charset="7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ranklin Gothic Book" panose="020B0503020102020204" pitchFamily="34" charset="0"/>
                <a:cs typeface="Poppins Light" pitchFamily="2" charset="7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2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5763359" y="3713155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35459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25/10/2020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1"/>
          <a:stretch/>
        </p:blipFill>
        <p:spPr>
          <a:xfrm>
            <a:off x="6989703" y="3209193"/>
            <a:ext cx="5202297" cy="3648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7F4DC-9F6D-5D4D-B67D-CEE804F8A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053" b="19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10/25/2020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78D25-3F1C-7E42-AAEF-2D256F7A109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9" y="1501629"/>
            <a:ext cx="8350031" cy="5356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9" y="1501629"/>
            <a:ext cx="8350031" cy="5356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5591048"/>
            <a:ext cx="2590797" cy="1266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9" y="1501629"/>
            <a:ext cx="8350031" cy="535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5591048"/>
            <a:ext cx="2590797" cy="1266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25/10/2020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282CE-23A7-9C45-A239-5C736403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04" b="20014"/>
          <a:stretch/>
        </p:blipFill>
        <p:spPr>
          <a:xfrm>
            <a:off x="0" y="0"/>
            <a:ext cx="1220352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84851" y="5579163"/>
            <a:ext cx="5015148" cy="102593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Potential Facility Upgrades for the Next Generation Australian </a:t>
            </a:r>
            <a:r>
              <a:rPr lang="en-AU" dirty="0" smtClean="0"/>
              <a:t>Synchrotron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7EDE-F4D0-B34C-B228-C595FA1F9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pc="-50" dirty="0" smtClean="0"/>
              <a:t>Dr. Rohan Dowd	</a:t>
            </a:r>
            <a:endParaRPr lang="en-US" spc="-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Manager, Accelerator Physics, Australian Synchrotron, ANSTO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Schedule and cost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1"/>
            <a:ext cx="6246799" cy="22479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Schedule assumes an increased </a:t>
            </a:r>
            <a:r>
              <a:rPr lang="en-AU" dirty="0" smtClean="0"/>
              <a:t>workforce</a:t>
            </a:r>
          </a:p>
          <a:p>
            <a:r>
              <a:rPr lang="en-AU" dirty="0" smtClean="0"/>
              <a:t>Costs </a:t>
            </a:r>
            <a:r>
              <a:rPr lang="en-AU" dirty="0" smtClean="0"/>
              <a:t>based on both current quotes and scaled costs from initial </a:t>
            </a:r>
            <a:r>
              <a:rPr lang="en-AU" dirty="0" smtClean="0"/>
              <a:t>commissioning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5" y="4168825"/>
            <a:ext cx="8456600" cy="245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29" y="943256"/>
            <a:ext cx="4753692" cy="33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Ring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dirty="0" smtClean="0"/>
              <a:t>Assumptions: </a:t>
            </a:r>
          </a:p>
          <a:p>
            <a:pPr lvl="1"/>
            <a:r>
              <a:rPr lang="en-AU" dirty="0" smtClean="0"/>
              <a:t>A </a:t>
            </a:r>
            <a:r>
              <a:rPr lang="en-AU" dirty="0"/>
              <a:t>new 4</a:t>
            </a:r>
            <a:r>
              <a:rPr lang="en-AU" baseline="30000" dirty="0"/>
              <a:t>th</a:t>
            </a:r>
            <a:r>
              <a:rPr lang="en-AU" dirty="0"/>
              <a:t> generation storage ring light source is required </a:t>
            </a:r>
            <a:endParaRPr lang="en-AU" dirty="0" smtClean="0"/>
          </a:p>
          <a:p>
            <a:pPr lvl="1"/>
            <a:r>
              <a:rPr lang="en-AU" dirty="0" smtClean="0"/>
              <a:t>We </a:t>
            </a:r>
            <a:r>
              <a:rPr lang="en-AU" dirty="0"/>
              <a:t>will have the ability to expand the site southward onto the current Monash university overflow carpark</a:t>
            </a:r>
          </a:p>
          <a:p>
            <a:pPr lvl="1"/>
            <a:r>
              <a:rPr lang="en-AU" dirty="0"/>
              <a:t>A beam energy of 3 GeV will be used in the new storage ring</a:t>
            </a:r>
          </a:p>
          <a:p>
            <a:pPr lvl="1"/>
            <a:r>
              <a:rPr lang="en-AU" dirty="0" smtClean="0"/>
              <a:t>The </a:t>
            </a:r>
            <a:r>
              <a:rPr lang="en-AU" dirty="0"/>
              <a:t>existing facility will be refreshed to extend its operational </a:t>
            </a:r>
            <a:r>
              <a:rPr lang="en-AU" dirty="0" smtClean="0"/>
              <a:t>lifetime</a:t>
            </a:r>
          </a:p>
          <a:p>
            <a:pPr lvl="0"/>
            <a:r>
              <a:rPr lang="en-AU" dirty="0" smtClean="0"/>
              <a:t>Constraints: </a:t>
            </a:r>
          </a:p>
          <a:p>
            <a:pPr lvl="1"/>
            <a:r>
              <a:rPr lang="en-AU" dirty="0" smtClean="0"/>
              <a:t>Use </a:t>
            </a:r>
            <a:r>
              <a:rPr lang="en-AU" dirty="0"/>
              <a:t>as much existing infrastructure as possible, including the existing accelerator injector system.</a:t>
            </a:r>
          </a:p>
          <a:p>
            <a:pPr lvl="1"/>
            <a:r>
              <a:rPr lang="en-AU" dirty="0"/>
              <a:t>Minimise disturbance to the operation of the current facility and beamlines</a:t>
            </a:r>
          </a:p>
          <a:p>
            <a:pPr lvl="1"/>
            <a:r>
              <a:rPr lang="en-AU" dirty="0"/>
              <a:t>Have room for several new long beamlines (~150m) from the new ring</a:t>
            </a:r>
          </a:p>
          <a:p>
            <a:pPr lvl="1"/>
            <a:r>
              <a:rPr lang="en-AU" dirty="0"/>
              <a:t>Traffic and emergency access to existing site must be maintained.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46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26" y="584773"/>
            <a:ext cx="5765165" cy="83286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600m </a:t>
            </a:r>
            <a:r>
              <a:rPr lang="en-AU" dirty="0"/>
              <a:t>‘Ring Around Ring’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5810602" cy="452596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9BA lattice using same design approach</a:t>
            </a:r>
          </a:p>
          <a:p>
            <a:pPr lvl="1"/>
            <a:r>
              <a:rPr lang="en-AU" dirty="0" smtClean="0"/>
              <a:t>Can achieve very low emittance &lt;0.05 </a:t>
            </a:r>
            <a:r>
              <a:rPr lang="en-AU" dirty="0" err="1" smtClean="0"/>
              <a:t>nm.rad</a:t>
            </a:r>
            <a:endParaRPr lang="en-AU" dirty="0"/>
          </a:p>
          <a:p>
            <a:pPr lvl="1"/>
            <a:r>
              <a:rPr lang="en-AU" dirty="0" smtClean="0"/>
              <a:t>lower RF requirements.</a:t>
            </a:r>
          </a:p>
          <a:p>
            <a:pPr lvl="1"/>
            <a:r>
              <a:rPr lang="en-AU" dirty="0" smtClean="0"/>
              <a:t>24 sectors, 6m straights</a:t>
            </a:r>
          </a:p>
          <a:p>
            <a:r>
              <a:rPr lang="en-AU" dirty="0" smtClean="0"/>
              <a:t>Retains most beamlines and existing buildings</a:t>
            </a:r>
          </a:p>
          <a:p>
            <a:pPr lvl="0"/>
            <a:r>
              <a:rPr lang="en-AU" dirty="0" smtClean="0"/>
              <a:t>Close </a:t>
            </a:r>
            <a:r>
              <a:rPr lang="en-AU" dirty="0"/>
              <a:t>proximity to existing infrastructure </a:t>
            </a:r>
            <a:endParaRPr lang="en-AU" dirty="0" smtClean="0"/>
          </a:p>
          <a:p>
            <a:pPr lvl="0"/>
            <a:r>
              <a:rPr lang="en-AU" dirty="0" smtClean="0"/>
              <a:t>Beamlines </a:t>
            </a:r>
            <a:r>
              <a:rPr lang="en-AU" dirty="0"/>
              <a:t>up to 200m long are possible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4" name="Picture 13" descr="S:\General\Collaboration\Feasibility Study\Layout Diagrams\Ring Concept 200818 600m Overpass 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45" y="1417638"/>
            <a:ext cx="5566251" cy="329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53" y="274638"/>
            <a:ext cx="5901005" cy="6501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6860" y="1660358"/>
            <a:ext cx="6030885" cy="498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30226" y="1752600"/>
            <a:ext cx="5810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47B8B2"/>
              </a:buClr>
              <a:buFont typeface="Wingdings" panose="05000000000000000000" pitchFamily="2" charset="2"/>
              <a:buChar char="§"/>
              <a:defRPr sz="32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Fira Sans" panose="020B0604020202020204" charset="0"/>
              <a:buChar char="›"/>
              <a:defRPr sz="24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971675" indent="-142875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­"/>
              <a:defRPr sz="20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</a:t>
            </a:r>
            <a:r>
              <a:rPr lang="en-AU" dirty="0" smtClean="0"/>
              <a:t>verpasses </a:t>
            </a:r>
            <a:r>
              <a:rPr lang="en-AU" dirty="0"/>
              <a:t>or underpasses for site </a:t>
            </a:r>
            <a:r>
              <a:rPr lang="en-AU" dirty="0" smtClean="0"/>
              <a:t>access</a:t>
            </a:r>
          </a:p>
          <a:p>
            <a:pPr lvl="0"/>
            <a:r>
              <a:rPr lang="en-AU" dirty="0"/>
              <a:t>L</a:t>
            </a:r>
            <a:r>
              <a:rPr lang="en-AU" dirty="0" smtClean="0"/>
              <a:t>ong </a:t>
            </a:r>
            <a:r>
              <a:rPr lang="en-AU" dirty="0"/>
              <a:t>transfer line from existing storage ring.</a:t>
            </a:r>
          </a:p>
          <a:p>
            <a:r>
              <a:rPr lang="en-AU" dirty="0"/>
              <a:t>Cuts across the path of existing and planned </a:t>
            </a:r>
            <a:r>
              <a:rPr lang="en-AU" dirty="0" smtClean="0"/>
              <a:t>long </a:t>
            </a:r>
            <a:r>
              <a:rPr lang="en-AU" dirty="0"/>
              <a:t>beamlines</a:t>
            </a:r>
            <a:r>
              <a:rPr lang="en-AU" dirty="0" smtClean="0"/>
              <a:t>.</a:t>
            </a:r>
          </a:p>
          <a:p>
            <a:r>
              <a:rPr lang="en-AU" dirty="0"/>
              <a:t>Requires a large amount of excavation on the West </a:t>
            </a:r>
            <a:r>
              <a:rPr lang="en-AU" dirty="0" smtClean="0"/>
              <a:t>side.</a:t>
            </a:r>
          </a:p>
          <a:p>
            <a:r>
              <a:rPr lang="en-AU" dirty="0" smtClean="0"/>
              <a:t>Preliminary cost estimate: $400m + $150m for 10 beamlines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55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450m Ring Option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4538393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9BA lattice</a:t>
            </a:r>
          </a:p>
          <a:p>
            <a:pPr lvl="1"/>
            <a:r>
              <a:rPr lang="en-AU" dirty="0"/>
              <a:t>&gt;0.1 </a:t>
            </a:r>
            <a:r>
              <a:rPr lang="en-AU" dirty="0" err="1"/>
              <a:t>nm.rad</a:t>
            </a:r>
            <a:r>
              <a:rPr lang="en-AU" dirty="0"/>
              <a:t> </a:t>
            </a:r>
            <a:r>
              <a:rPr lang="en-AU" dirty="0" err="1"/>
              <a:t>emmitance</a:t>
            </a:r>
            <a:endParaRPr lang="en-AU" dirty="0"/>
          </a:p>
          <a:p>
            <a:pPr lvl="1"/>
            <a:r>
              <a:rPr lang="en-AU" dirty="0"/>
              <a:t>18 Sectors, 6m straights</a:t>
            </a:r>
          </a:p>
          <a:p>
            <a:pPr lvl="1"/>
            <a:r>
              <a:rPr lang="en-AU" dirty="0"/>
              <a:t>Similar RF requirements </a:t>
            </a:r>
          </a:p>
          <a:p>
            <a:r>
              <a:rPr lang="en-AU" dirty="0" smtClean="0"/>
              <a:t>Less </a:t>
            </a:r>
            <a:r>
              <a:rPr lang="en-AU" dirty="0"/>
              <a:t>impact to existing buildings </a:t>
            </a:r>
            <a:endParaRPr lang="en-AU" dirty="0" smtClean="0"/>
          </a:p>
          <a:p>
            <a:r>
              <a:rPr lang="en-AU" dirty="0"/>
              <a:t>Encircles only one major building </a:t>
            </a:r>
            <a:endParaRPr lang="en-AU" dirty="0" smtClean="0"/>
          </a:p>
          <a:p>
            <a:r>
              <a:rPr lang="en-AU" dirty="0" smtClean="0"/>
              <a:t>Less excavation and </a:t>
            </a:r>
            <a:r>
              <a:rPr lang="en-AU" dirty="0"/>
              <a:t>impact to </a:t>
            </a:r>
            <a:r>
              <a:rPr lang="en-AU" dirty="0" smtClean="0"/>
              <a:t>site drainage</a:t>
            </a:r>
          </a:p>
          <a:p>
            <a:pPr lvl="1"/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S:\General\Collaboration\Feasibility Study\Layout Diagrams\Ring Concept 200819 450m Overpass 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59" y="1061906"/>
            <a:ext cx="6212256" cy="38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96" y="194416"/>
            <a:ext cx="5066823" cy="6663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826" y="1660358"/>
            <a:ext cx="4538393" cy="4794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736" y="1681911"/>
            <a:ext cx="45383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47B8B2"/>
              </a:buClr>
              <a:buFont typeface="Wingdings" panose="05000000000000000000" pitchFamily="2" charset="2"/>
              <a:buChar char="§"/>
              <a:defRPr sz="32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Fira Sans" panose="020B0604020202020204" charset="0"/>
              <a:buChar char="›"/>
              <a:defRPr sz="24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971675" indent="-142875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­"/>
              <a:defRPr sz="2000" kern="1200" spc="-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Footprint extends into Monash University overflow carpark. </a:t>
            </a:r>
            <a:endParaRPr lang="en-AU" dirty="0" smtClean="0"/>
          </a:p>
          <a:p>
            <a:r>
              <a:rPr lang="en-AU" dirty="0" smtClean="0"/>
              <a:t>Over/underpass required for access to engineering</a:t>
            </a:r>
          </a:p>
          <a:p>
            <a:r>
              <a:rPr lang="en-AU" dirty="0" smtClean="0"/>
              <a:t>Proximity to Roads</a:t>
            </a:r>
          </a:p>
          <a:p>
            <a:pPr lvl="1"/>
            <a:r>
              <a:rPr lang="en-AU" dirty="0" smtClean="0"/>
              <a:t>Length </a:t>
            </a:r>
            <a:r>
              <a:rPr lang="en-AU" dirty="0"/>
              <a:t>of new long beamlines </a:t>
            </a:r>
            <a:r>
              <a:rPr lang="en-AU" dirty="0" smtClean="0"/>
              <a:t>restricted.</a:t>
            </a:r>
          </a:p>
          <a:p>
            <a:pPr lvl="1"/>
            <a:r>
              <a:rPr lang="en-AU" dirty="0" smtClean="0"/>
              <a:t>Vibrations</a:t>
            </a:r>
          </a:p>
          <a:p>
            <a:r>
              <a:rPr lang="en-AU" dirty="0" smtClean="0"/>
              <a:t>Transfer line impact on </a:t>
            </a:r>
            <a:r>
              <a:rPr lang="en-AU" dirty="0" err="1" smtClean="0"/>
              <a:t>exisiting</a:t>
            </a:r>
            <a:r>
              <a:rPr lang="en-AU" dirty="0" smtClean="0"/>
              <a:t> beamlines.</a:t>
            </a:r>
          </a:p>
          <a:p>
            <a:r>
              <a:rPr lang="en-AU" dirty="0"/>
              <a:t>Preliminary cost estimate: </a:t>
            </a:r>
            <a:r>
              <a:rPr lang="en-AU" dirty="0" smtClean="0"/>
              <a:t>$300m </a:t>
            </a:r>
            <a:r>
              <a:rPr lang="en-AU" dirty="0"/>
              <a:t>+ $150m for 10 beamlines</a:t>
            </a:r>
          </a:p>
          <a:p>
            <a:endParaRPr lang="en-AU" dirty="0" smtClean="0"/>
          </a:p>
          <a:p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0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 A ‘competitive’ design using our current ring </a:t>
            </a:r>
            <a:r>
              <a:rPr lang="en-AU" dirty="0" smtClean="0"/>
              <a:t>tunnels appears possible</a:t>
            </a:r>
          </a:p>
          <a:p>
            <a:pPr lvl="1"/>
            <a:r>
              <a:rPr lang="en-AU" dirty="0" smtClean="0"/>
              <a:t>however </a:t>
            </a:r>
            <a:r>
              <a:rPr lang="en-AU" dirty="0" smtClean="0"/>
              <a:t>it comes at a much increased power </a:t>
            </a:r>
            <a:r>
              <a:rPr lang="en-AU" dirty="0" smtClean="0"/>
              <a:t>cost unless we lower the beam energy.</a:t>
            </a:r>
            <a:endParaRPr lang="en-AU" dirty="0" smtClean="0"/>
          </a:p>
          <a:p>
            <a:r>
              <a:rPr lang="en-AU" dirty="0" smtClean="0"/>
              <a:t>Preliminary </a:t>
            </a:r>
            <a:r>
              <a:rPr lang="en-AU" dirty="0" smtClean="0"/>
              <a:t>design and costings</a:t>
            </a:r>
          </a:p>
          <a:p>
            <a:pPr lvl="1"/>
            <a:r>
              <a:rPr lang="en-AU" dirty="0" smtClean="0"/>
              <a:t>Detailed </a:t>
            </a:r>
            <a:r>
              <a:rPr lang="en-AU" dirty="0" smtClean="0"/>
              <a:t>design reviews may result in compromises to the emittance achievable.</a:t>
            </a:r>
          </a:p>
          <a:p>
            <a:r>
              <a:rPr lang="en-AU" dirty="0" smtClean="0"/>
              <a:t>Two larger ring options have also been explored. </a:t>
            </a:r>
          </a:p>
          <a:p>
            <a:pPr lvl="1"/>
            <a:r>
              <a:rPr lang="en-AU" dirty="0" smtClean="0"/>
              <a:t>Both have challenges but bring great benefits </a:t>
            </a:r>
            <a:r>
              <a:rPr lang="en-AU" smtClean="0"/>
              <a:t>also.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2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 of the </a:t>
            </a:r>
            <a:r>
              <a:rPr lang="en-AU" dirty="0" smtClean="0"/>
              <a:t>Study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7980349" cy="493862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Long </a:t>
            </a:r>
            <a:r>
              <a:rPr lang="en-AU" dirty="0"/>
              <a:t>term strategy of Synchrotron Science </a:t>
            </a:r>
            <a:r>
              <a:rPr lang="en-AU" dirty="0" smtClean="0"/>
              <a:t>to look at the options in the ~15 years time when facility is nearing end of life. </a:t>
            </a:r>
          </a:p>
          <a:p>
            <a:endParaRPr lang="en-AU" dirty="0" smtClean="0"/>
          </a:p>
          <a:p>
            <a:r>
              <a:rPr lang="en-AU" dirty="0" smtClean="0"/>
              <a:t>Main question that needs answering – </a:t>
            </a:r>
            <a:r>
              <a:rPr lang="en-AU" dirty="0" smtClean="0">
                <a:solidFill>
                  <a:schemeClr val="accent2"/>
                </a:solidFill>
              </a:rPr>
              <a:t>“When </a:t>
            </a:r>
            <a:r>
              <a:rPr lang="en-AU" dirty="0">
                <a:solidFill>
                  <a:schemeClr val="accent2"/>
                </a:solidFill>
              </a:rPr>
              <a:t>the AS has reached end of life, should </a:t>
            </a:r>
            <a:r>
              <a:rPr lang="en-AU" dirty="0" smtClean="0">
                <a:solidFill>
                  <a:schemeClr val="accent2"/>
                </a:solidFill>
              </a:rPr>
              <a:t>we </a:t>
            </a:r>
            <a:r>
              <a:rPr lang="en-AU" dirty="0">
                <a:solidFill>
                  <a:schemeClr val="accent2"/>
                </a:solidFill>
              </a:rPr>
              <a:t>upgrade </a:t>
            </a:r>
            <a:r>
              <a:rPr lang="en-AU" dirty="0" smtClean="0">
                <a:solidFill>
                  <a:schemeClr val="accent2"/>
                </a:solidFill>
              </a:rPr>
              <a:t>or </a:t>
            </a:r>
            <a:r>
              <a:rPr lang="en-AU" dirty="0">
                <a:solidFill>
                  <a:schemeClr val="accent2"/>
                </a:solidFill>
              </a:rPr>
              <a:t>build an entirely new </a:t>
            </a:r>
            <a:r>
              <a:rPr lang="en-AU" dirty="0" smtClean="0">
                <a:solidFill>
                  <a:schemeClr val="accent2"/>
                </a:solidFill>
              </a:rPr>
              <a:t>ring?”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CDR has explored </a:t>
            </a:r>
            <a:r>
              <a:rPr lang="en-AU" dirty="0"/>
              <a:t>the feasibility of a </a:t>
            </a:r>
            <a:r>
              <a:rPr lang="en-AU" dirty="0" smtClean="0"/>
              <a:t>lattice upgrade </a:t>
            </a:r>
            <a:r>
              <a:rPr lang="en-AU" dirty="0"/>
              <a:t>using the existing infrastructure of the Australian Synchrotron as much as </a:t>
            </a:r>
            <a:r>
              <a:rPr lang="en-AU" dirty="0" smtClean="0"/>
              <a:t>possible.</a:t>
            </a:r>
          </a:p>
          <a:p>
            <a:endParaRPr lang="en-AU" dirty="0" smtClean="0"/>
          </a:p>
          <a:p>
            <a:r>
              <a:rPr lang="en-AU" dirty="0" smtClean="0"/>
              <a:t>Another feasibility study on possible 600 and 450 metre ring options is currently being conducted.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087" y="1417638"/>
            <a:ext cx="3035925" cy="4210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22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Constraints and Assumptions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0581384" cy="4942588"/>
          </a:xfrm>
        </p:spPr>
        <p:txBody>
          <a:bodyPr>
            <a:normAutofit/>
          </a:bodyPr>
          <a:lstStyle/>
          <a:p>
            <a:r>
              <a:rPr lang="en-AU" dirty="0" smtClean="0"/>
              <a:t>Base </a:t>
            </a:r>
            <a:r>
              <a:rPr lang="en-AU" dirty="0" smtClean="0"/>
              <a:t>constraints for lattice upgrade:</a:t>
            </a:r>
            <a:endParaRPr lang="en-AU" dirty="0" smtClean="0"/>
          </a:p>
          <a:p>
            <a:pPr lvl="1"/>
            <a:r>
              <a:rPr lang="en-AU" dirty="0" smtClean="0"/>
              <a:t>Reuse current tunnels and shielding</a:t>
            </a:r>
          </a:p>
          <a:p>
            <a:pPr lvl="1"/>
            <a:r>
              <a:rPr lang="en-AU" dirty="0" smtClean="0"/>
              <a:t>Little or no change to the injector</a:t>
            </a:r>
            <a:endParaRPr lang="en-AU" dirty="0"/>
          </a:p>
          <a:p>
            <a:pPr lvl="1"/>
            <a:r>
              <a:rPr lang="en-AU" dirty="0" smtClean="0"/>
              <a:t>No existing Beamline is worse off (in flux and spectrum) </a:t>
            </a:r>
            <a:endParaRPr lang="en-AU" dirty="0" smtClean="0">
              <a:solidFill>
                <a:srgbClr val="FF0000"/>
              </a:solidFill>
            </a:endParaRPr>
          </a:p>
          <a:p>
            <a:pPr lvl="1"/>
            <a:r>
              <a:rPr lang="en-AU" dirty="0" smtClean="0"/>
              <a:t>Significant increase in brightness (factor ~10+)</a:t>
            </a:r>
          </a:p>
          <a:p>
            <a:pPr lvl="1"/>
            <a:r>
              <a:rPr lang="en-AU" dirty="0" smtClean="0"/>
              <a:t>Beamline source points cannot move significantly</a:t>
            </a:r>
          </a:p>
          <a:p>
            <a:r>
              <a:rPr lang="en-AU" dirty="0" smtClean="0"/>
              <a:t>Constraints for new ring study</a:t>
            </a:r>
          </a:p>
          <a:p>
            <a:pPr lvl="1"/>
            <a:r>
              <a:rPr lang="en-AU" dirty="0" smtClean="0"/>
              <a:t>Reuse injection system and existing infrastructure</a:t>
            </a:r>
          </a:p>
          <a:p>
            <a:pPr lvl="1"/>
            <a:r>
              <a:rPr lang="en-AU" dirty="0" smtClean="0"/>
              <a:t>Situate on-site with minimal disruption to current ring operation.</a:t>
            </a:r>
            <a:endParaRPr lang="en-AU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630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state of play for Light 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4216536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4</a:t>
            </a:r>
            <a:r>
              <a:rPr lang="en-AU" baseline="30000" dirty="0" smtClean="0"/>
              <a:t>th</a:t>
            </a:r>
            <a:r>
              <a:rPr lang="en-AU" dirty="0" smtClean="0"/>
              <a:t> generation LS implies an order of magnitude emittance decrease. </a:t>
            </a:r>
          </a:p>
          <a:p>
            <a:r>
              <a:rPr lang="en-AU" dirty="0" smtClean="0"/>
              <a:t>Multi Bend </a:t>
            </a:r>
            <a:r>
              <a:rPr lang="en-AU" dirty="0" err="1" smtClean="0"/>
              <a:t>Achromat</a:t>
            </a:r>
            <a:r>
              <a:rPr lang="en-AU" dirty="0" smtClean="0"/>
              <a:t> lattices. </a:t>
            </a:r>
          </a:p>
          <a:p>
            <a:r>
              <a:rPr lang="en-AU" dirty="0" smtClean="0"/>
              <a:t>Ring Circumference dictates minimum achievable emittance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493" y="1600200"/>
            <a:ext cx="7521807" cy="45259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53075" y="2209800"/>
            <a:ext cx="636377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0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Lattice design – 4BA with reverse bends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7713649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Design follows SLS-2 approach and uses ‘reverse bends’ as well as gradient dipoles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05" y="1417638"/>
            <a:ext cx="4112145" cy="159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50" y="3009900"/>
            <a:ext cx="3522600" cy="2905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09788"/>
              </p:ext>
            </p:extLst>
          </p:nvPr>
        </p:nvGraphicFramePr>
        <p:xfrm>
          <a:off x="277826" y="2659400"/>
          <a:ext cx="787173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849">
                  <a:extLst>
                    <a:ext uri="{9D8B030D-6E8A-4147-A177-3AD203B41FA5}">
                      <a16:colId xmlns:a16="http://schemas.microsoft.com/office/drawing/2014/main" val="2713716218"/>
                    </a:ext>
                  </a:extLst>
                </a:gridCol>
                <a:gridCol w="1457865">
                  <a:extLst>
                    <a:ext uri="{9D8B030D-6E8A-4147-A177-3AD203B41FA5}">
                      <a16:colId xmlns:a16="http://schemas.microsoft.com/office/drawing/2014/main" val="706223196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1698269194"/>
                    </a:ext>
                  </a:extLst>
                </a:gridCol>
                <a:gridCol w="1653873">
                  <a:extLst>
                    <a:ext uri="{9D8B030D-6E8A-4147-A177-3AD203B41FA5}">
                      <a16:colId xmlns:a16="http://schemas.microsoft.com/office/drawing/2014/main" val="3617785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Parameter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Current DBA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4BA at 3.0 GeV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4BA at 2.5 GeV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6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Hor. Emittance (</a:t>
                      </a:r>
                      <a:r>
                        <a:rPr lang="en-AU" dirty="0" err="1" smtClean="0"/>
                        <a:t>nm.rad</a:t>
                      </a:r>
                      <a:r>
                        <a:rPr lang="en-A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0.308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0.214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6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Loss Per Turn (</a:t>
                      </a:r>
                      <a:r>
                        <a:rPr lang="en-A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932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1946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938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3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Energy</a:t>
                      </a:r>
                      <a:r>
                        <a:rPr lang="en-AU" baseline="0" dirty="0" smtClean="0"/>
                        <a:t> Spread (%)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0.1027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0.1624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0.1353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7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 [</a:t>
                      </a:r>
                      <a:r>
                        <a:rPr lang="en-A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29.36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9.19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6.49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2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/>
                        <a:t>Tousheck</a:t>
                      </a:r>
                      <a:r>
                        <a:rPr lang="en-AU" dirty="0" smtClean="0"/>
                        <a:t> Lifetime (hrs)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16.7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TBD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4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Coupling (%)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Dipole</a:t>
                      </a:r>
                      <a:r>
                        <a:rPr lang="en-AU" baseline="0" dirty="0" smtClean="0"/>
                        <a:t> Critical Energy (</a:t>
                      </a:r>
                      <a:r>
                        <a:rPr lang="en-AU" baseline="0" dirty="0" err="1" smtClean="0"/>
                        <a:t>KeV</a:t>
                      </a:r>
                      <a:r>
                        <a:rPr lang="en-AU" baseline="0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7.7424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16.6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9.7472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9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Straight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[um]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322.75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19.115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15.928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0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Straight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AU" dirty="0" smtClean="0"/>
                        <a:t> [um]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17.464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5.317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4.431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4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Straight Length (m)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3923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4317" y="2659400"/>
            <a:ext cx="1645247" cy="407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442" y="1167188"/>
            <a:ext cx="7523116" cy="45236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00475" y="1914525"/>
            <a:ext cx="0" cy="1257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52850" y="3114675"/>
            <a:ext cx="123825" cy="1063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5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Longitudinal Gradient Dipoles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5" y="1600200"/>
            <a:ext cx="11180749" cy="4525963"/>
          </a:xfrm>
        </p:spPr>
        <p:txBody>
          <a:bodyPr/>
          <a:lstStyle/>
          <a:p>
            <a:r>
              <a:rPr lang="en-AU" dirty="0" smtClean="0"/>
              <a:t>Bending field changes along the length of the magnet. Peak field almost 4 Tesla.  </a:t>
            </a:r>
          </a:p>
          <a:p>
            <a:r>
              <a:rPr lang="en-AU" dirty="0" smtClean="0"/>
              <a:t>Will require some R&amp;D to generate desired field.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04" y="3420044"/>
            <a:ext cx="4216229" cy="2888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958" y="6349474"/>
            <a:ext cx="528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Longitudinal gradient dipoles of the SLS design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705" t="20988" r="16841" b="8320"/>
          <a:stretch/>
        </p:blipFill>
        <p:spPr>
          <a:xfrm>
            <a:off x="5868199" y="3319228"/>
            <a:ext cx="4325206" cy="3399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3" y="3854225"/>
            <a:ext cx="3926909" cy="26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RF Systems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826" y="1600200"/>
            <a:ext cx="6183359" cy="511977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Re-use </a:t>
            </a:r>
            <a:r>
              <a:rPr lang="en-AU" dirty="0"/>
              <a:t>existing NC HOM damped </a:t>
            </a:r>
            <a:r>
              <a:rPr lang="en-AU" dirty="0" smtClean="0"/>
              <a:t>cavities.</a:t>
            </a:r>
            <a:endParaRPr lang="en-AU" dirty="0"/>
          </a:p>
          <a:p>
            <a:r>
              <a:rPr lang="en-AU" dirty="0"/>
              <a:t>Power budget </a:t>
            </a:r>
            <a:r>
              <a:rPr lang="en-AU" dirty="0" smtClean="0"/>
              <a:t>– Will be twice the current lattice for 3 GeV beam. Beam loading from 250kW -&gt; 500kW </a:t>
            </a:r>
          </a:p>
          <a:p>
            <a:pPr lvl="1"/>
            <a:r>
              <a:rPr lang="en-AU" dirty="0" smtClean="0"/>
              <a:t>Go from 4 to 6 Cavities, use 3 cavities in each RF straight 180 kW klystrons</a:t>
            </a:r>
          </a:p>
          <a:p>
            <a:pPr lvl="1"/>
            <a:r>
              <a:rPr lang="en-AU" dirty="0" smtClean="0"/>
              <a:t>Need more LCW capacity and power infrastructure</a:t>
            </a:r>
            <a:endParaRPr lang="en-AU" dirty="0"/>
          </a:p>
          <a:p>
            <a:r>
              <a:rPr lang="en-AU" dirty="0" smtClean="0"/>
              <a:t> </a:t>
            </a:r>
            <a:r>
              <a:rPr lang="en-AU" dirty="0"/>
              <a:t>Landau </a:t>
            </a:r>
            <a:r>
              <a:rPr lang="en-AU" dirty="0" smtClean="0"/>
              <a:t>cavities</a:t>
            </a:r>
          </a:p>
          <a:p>
            <a:pPr lvl="1"/>
            <a:r>
              <a:rPr lang="en-AU" dirty="0" smtClean="0"/>
              <a:t>Stretches the beam longitudinally for better stability and lifetime. Require an additional, 2x1m cavity systems.</a:t>
            </a:r>
          </a:p>
          <a:p>
            <a:r>
              <a:rPr lang="en-AU" dirty="0" smtClean="0"/>
              <a:t>Longitudinal kicker (Feedback system)</a:t>
            </a:r>
          </a:p>
          <a:p>
            <a:pPr lvl="1"/>
            <a:r>
              <a:rPr lang="en-AU" dirty="0" smtClean="0"/>
              <a:t>Maintains longitudinal stability, requires additional kicker.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9"/>
          <a:stretch/>
        </p:blipFill>
        <p:spPr bwMode="auto">
          <a:xfrm>
            <a:off x="6671213" y="864000"/>
            <a:ext cx="4994788" cy="14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605" y="2412599"/>
            <a:ext cx="3744372" cy="222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234" y="4557623"/>
            <a:ext cx="3776743" cy="23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 to Beamlines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23282"/>
            <a:ext cx="6513499" cy="1570560"/>
          </a:xfrm>
        </p:spPr>
        <p:txBody>
          <a:bodyPr>
            <a:normAutofit/>
          </a:bodyPr>
          <a:lstStyle/>
          <a:p>
            <a:r>
              <a:rPr lang="en-AU" dirty="0" err="1" smtClean="0"/>
              <a:t>Undulators</a:t>
            </a:r>
            <a:r>
              <a:rPr lang="en-AU" dirty="0" smtClean="0"/>
              <a:t>, flux density and brightness. 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chemeClr val="tx2"/>
                </a:solidFill>
              </a:rPr>
              <a:t>Blue– </a:t>
            </a:r>
            <a:r>
              <a:rPr lang="en-AU" sz="2400" dirty="0">
                <a:solidFill>
                  <a:schemeClr val="tx2"/>
                </a:solidFill>
              </a:rPr>
              <a:t>AS</a:t>
            </a:r>
            <a:r>
              <a:rPr lang="en-AU" sz="2400" dirty="0"/>
              <a:t>, </a:t>
            </a:r>
            <a:r>
              <a:rPr lang="en-AU" sz="2400" dirty="0">
                <a:solidFill>
                  <a:srgbClr val="FF0000"/>
                </a:solidFill>
              </a:rPr>
              <a:t>Red 3GeV AS-U</a:t>
            </a:r>
            <a:r>
              <a:rPr lang="en-AU" sz="2400" dirty="0"/>
              <a:t>, </a:t>
            </a:r>
            <a:r>
              <a:rPr lang="en-AU" sz="2400" dirty="0">
                <a:solidFill>
                  <a:srgbClr val="92D050"/>
                </a:solidFill>
              </a:rPr>
              <a:t>Green 2.5 GeV AS-U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74" y="3193841"/>
            <a:ext cx="6615997" cy="343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43" y="3193841"/>
            <a:ext cx="5824757" cy="3486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28" y="456045"/>
            <a:ext cx="5817185" cy="25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to Beamlines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4907528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Wigglers Flux Density (largely driven by Beam energy): </a:t>
            </a:r>
          </a:p>
          <a:p>
            <a:endParaRPr lang="en-AU" dirty="0"/>
          </a:p>
          <a:p>
            <a:pPr marL="457200" lvl="1" indent="0">
              <a:buNone/>
            </a:pPr>
            <a:r>
              <a:rPr lang="en-AU" dirty="0" smtClean="0">
                <a:solidFill>
                  <a:schemeClr val="accent1"/>
                </a:solidFill>
              </a:rPr>
              <a:t>Blue – AS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FF0000"/>
                </a:solidFill>
              </a:rPr>
              <a:t>Red 3GeV AS-U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92D050"/>
                </a:solidFill>
              </a:rPr>
              <a:t>Green 2.5 GeV AS-U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Dipoles flux density (largely driven by bend field):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88" y="591906"/>
            <a:ext cx="6214484" cy="306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00" y="3624503"/>
            <a:ext cx="5965722" cy="32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2A8D64A4-5C61-4CAF-9925-5DBE444BC647}"/>
    </a:ext>
  </a:extLst>
</a:theme>
</file>

<file path=ppt/theme/theme2.xml><?xml version="1.0" encoding="utf-8"?>
<a:theme xmlns:a="http://schemas.openxmlformats.org/drawingml/2006/main" name="ANSTO 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2C303FCC-BC8E-4189-A0BB-1EDE010DD249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4E803C97-6004-471F-93DC-15008CE19383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8F88B78A-4E43-400D-9D73-306F5D128D3F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4D92BF0C-64C4-440A-8F47-DB143CBC66AF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732C96B9-123E-4183-9F81-173DB5DCC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Powerpoint-2018 (no embedded fonts)</Template>
  <TotalTime>3869</TotalTime>
  <Words>877</Words>
  <Application>Microsoft Office PowerPoint</Application>
  <PresentationFormat>Widescreen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Fira Sans</vt:lpstr>
      <vt:lpstr>Fira Sans ExtraLight</vt:lpstr>
      <vt:lpstr>Franklin Gothic Book</vt:lpstr>
      <vt:lpstr>Franklin Gothic Medium</vt:lpstr>
      <vt:lpstr>Gisha</vt:lpstr>
      <vt:lpstr>Poppins Light</vt:lpstr>
      <vt:lpstr>Wingdings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Potential Facility Upgrades for the Next Generation Australian Synchrotron</vt:lpstr>
      <vt:lpstr>Background of the Study </vt:lpstr>
      <vt:lpstr>Constraints and Assumptions</vt:lpstr>
      <vt:lpstr>Current state of play for Light Sources</vt:lpstr>
      <vt:lpstr>Lattice design – 4BA with reverse bends</vt:lpstr>
      <vt:lpstr>Longitudinal Gradient Dipoles</vt:lpstr>
      <vt:lpstr>RF Systems</vt:lpstr>
      <vt:lpstr>Benefit to Beamlines</vt:lpstr>
      <vt:lpstr>Benefits to Beamlines </vt:lpstr>
      <vt:lpstr>Schedule and cost</vt:lpstr>
      <vt:lpstr>Other Ring options</vt:lpstr>
      <vt:lpstr>600m ‘Ring Around Ring’ </vt:lpstr>
      <vt:lpstr>450m Ring Option</vt:lpstr>
      <vt:lpstr>Summary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TAN, Eugene</dc:creator>
  <cp:lastModifiedBy>DOWD, Rohan</cp:lastModifiedBy>
  <cp:revision>70</cp:revision>
  <dcterms:created xsi:type="dcterms:W3CDTF">2019-11-19T23:41:19Z</dcterms:created>
  <dcterms:modified xsi:type="dcterms:W3CDTF">2020-10-26T09:25:54Z</dcterms:modified>
</cp:coreProperties>
</file>