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3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1"/>
  </p:notesMasterIdLst>
  <p:handoutMasterIdLst>
    <p:handoutMasterId r:id="rId22"/>
  </p:handoutMasterIdLst>
  <p:sldIdLst>
    <p:sldId id="256" r:id="rId2"/>
    <p:sldId id="442" r:id="rId3"/>
    <p:sldId id="478" r:id="rId4"/>
    <p:sldId id="485" r:id="rId5"/>
    <p:sldId id="500" r:id="rId6"/>
    <p:sldId id="484" r:id="rId7"/>
    <p:sldId id="448" r:id="rId8"/>
    <p:sldId id="502" r:id="rId9"/>
    <p:sldId id="501" r:id="rId10"/>
    <p:sldId id="467" r:id="rId11"/>
    <p:sldId id="499" r:id="rId12"/>
    <p:sldId id="498" r:id="rId13"/>
    <p:sldId id="493" r:id="rId14"/>
    <p:sldId id="486" r:id="rId15"/>
    <p:sldId id="487" r:id="rId16"/>
    <p:sldId id="488" r:id="rId17"/>
    <p:sldId id="497" r:id="rId18"/>
    <p:sldId id="403" r:id="rId19"/>
    <p:sldId id="460" r:id="rId20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20000"/>
      </a:spcBef>
      <a:spcAft>
        <a:spcPct val="0"/>
      </a:spcAft>
      <a:buFont typeface="Wingdings" panose="05000000000000000000" pitchFamily="2" charset="2"/>
      <a:buChar char="§"/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Font typeface="Wingdings" panose="05000000000000000000" pitchFamily="2" charset="2"/>
      <a:buChar char="§"/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Font typeface="Wingdings" panose="05000000000000000000" pitchFamily="2" charset="2"/>
      <a:buChar char="§"/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Font typeface="Wingdings" panose="05000000000000000000" pitchFamily="2" charset="2"/>
      <a:buChar char="§"/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Font typeface="Wingdings" panose="05000000000000000000" pitchFamily="2" charset="2"/>
      <a:buChar char="§"/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CC33"/>
    <a:srgbClr val="FFFF00"/>
    <a:srgbClr val="0000FF"/>
    <a:srgbClr val="FF9966"/>
    <a:srgbClr val="66FF33"/>
    <a:srgbClr val="FFCC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6357" autoAdjust="0"/>
  </p:normalViewPr>
  <p:slideViewPr>
    <p:cSldViewPr>
      <p:cViewPr varScale="1">
        <p:scale>
          <a:sx n="101" d="100"/>
          <a:sy n="101" d="100"/>
        </p:scale>
        <p:origin x="1392" y="72"/>
      </p:cViewPr>
      <p:guideLst>
        <p:guide orient="horz" pos="2256"/>
        <p:guide pos="2880"/>
      </p:guideLst>
    </p:cSldViewPr>
  </p:slideViewPr>
  <p:outlineViewPr>
    <p:cViewPr>
      <p:scale>
        <a:sx n="100" d="100"/>
        <a:sy n="100" d="100"/>
      </p:scale>
      <p:origin x="0" y="-133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9.xml"/><Relationship Id="rId1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r>
              <a:rPr lang="en-US"/>
              <a:t>mmmmmmmmmmm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r>
              <a:rPr lang="en-US"/>
              <a:t>mmmmmmmmmmm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fld id="{CD4F8419-D965-445C-B136-BABEC1E4D4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642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r>
              <a:rPr lang="en-US"/>
              <a:t>mmmmmmmmmmm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r>
              <a:rPr lang="en-US"/>
              <a:t>mmmmmmmmmmm</a:t>
            </a: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fld id="{D3EE3524-5157-4B7A-98E2-5790684BB0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01008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1200" smtClean="0"/>
              <a:t>mmmmmmmmmmm</a:t>
            </a:r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1200" smtClean="0"/>
              <a:t>mmmmmmmmmmm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defTabSz="917575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defTabSz="917575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fld id="{AC6AE9FC-FB20-4236-A89C-1C04F5BF47D9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3245683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1227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37755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7929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11221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165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1040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5801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703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82437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208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57284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12191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851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04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76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16629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7979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7495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3663E-BEC6-4DF4-930D-B684055532E5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91879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ECB34-2C25-4D21-B112-FCAC75B0CCC5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07468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609600"/>
            <a:ext cx="2000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848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2EBC0-2F29-4142-AD57-11B019FD9E49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24293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EF766-C45E-45BA-BB48-12C90AA9286D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28619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056E9-DC02-4AA9-927B-936AD56B362F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64872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981200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EAD38-C097-4F9C-A81D-283991ECD7F5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23954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D4048-21AD-4004-ABFB-2804E78578AF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6787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3BFD8-7BA4-43C0-A4D7-2A27E3BB2B97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88022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EC6F1-9EC4-4CB9-987A-BDB272BDBD64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706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18809-9BCC-4CC8-BB43-80E8F9BF1069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729213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F0FA4-8264-4926-8097-E3F4C745222B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77430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397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60960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The Beam Bunching System of the ANU Heavy Ion Facility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 b="0"/>
            </a:lvl1pPr>
          </a:lstStyle>
          <a:p>
            <a:fld id="{C8E9BDAF-AC1F-4C34-977F-B4242557BF61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pic>
        <p:nvPicPr>
          <p:cNvPr id="1029" name="Picture 10" descr="O:\Publications Unit\Logos\ANU 2003 logos\Special versions\ANU_AcronymPP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4788"/>
            <a:ext cx="106362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>
    <p:pull dir="r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429000"/>
            <a:ext cx="8534400" cy="1152128"/>
          </a:xfrm>
        </p:spPr>
        <p:txBody>
          <a:bodyPr/>
          <a:lstStyle/>
          <a:p>
            <a:r>
              <a:rPr lang="en-AU" sz="3200" dirty="0" smtClean="0"/>
              <a:t>Progress report on the operations and upgrades at ANU HIAF</a:t>
            </a:r>
            <a:endParaRPr lang="en-AU" sz="3200" dirty="0"/>
          </a:p>
        </p:txBody>
      </p:sp>
      <p:sp>
        <p:nvSpPr>
          <p:cNvPr id="2051" name="Text Box 9"/>
          <p:cNvSpPr txBox="1">
            <a:spLocks noChangeArrowheads="1"/>
          </p:cNvSpPr>
          <p:nvPr/>
        </p:nvSpPr>
        <p:spPr bwMode="auto">
          <a:xfrm>
            <a:off x="1259632" y="4941168"/>
            <a:ext cx="66094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Arial" panose="020B0604020202020204" pitchFamily="34" charset="0"/>
              </a:rPr>
              <a:t>Nikolai Lobanov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on behalf of Accelerator Operation and Development </a:t>
            </a:r>
            <a:r>
              <a:rPr lang="en-US" altLang="en-US" sz="1800" dirty="0" smtClean="0">
                <a:latin typeface="Arial" panose="020B0604020202020204" pitchFamily="34" charset="0"/>
              </a:rPr>
              <a:t>Team</a:t>
            </a:r>
          </a:p>
        </p:txBody>
      </p: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3203848" y="332656"/>
            <a:ext cx="2360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 smtClean="0">
                <a:solidFill>
                  <a:srgbClr val="FFFF00"/>
                </a:solidFill>
                <a:latin typeface="Arial" panose="020B0604020202020204" pitchFamily="34" charset="0"/>
              </a:rPr>
              <a:t>ATF October 2020</a:t>
            </a:r>
            <a:endParaRPr lang="en-US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547664" y="188640"/>
            <a:ext cx="6840759" cy="720080"/>
          </a:xfrm>
          <a:noFill/>
        </p:spPr>
        <p:txBody>
          <a:bodyPr/>
          <a:lstStyle/>
          <a:p>
            <a:pPr algn="ctr" eaLnBrk="1" hangingPunct="1"/>
            <a:r>
              <a:rPr lang="en-US" altLang="en-US" sz="2400" dirty="0" smtClean="0">
                <a:latin typeface="Comic Sans MS" panose="030F0702030302020204" pitchFamily="66" charset="0"/>
              </a:rPr>
              <a:t>14 UD Posts and tubes replacement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908720"/>
            <a:ext cx="8568952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AU" sz="1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For e-suppression NEC added </a:t>
            </a:r>
            <a:r>
              <a:rPr lang="en-AU" sz="1600" dirty="0">
                <a:latin typeface="Comic Sans MS" panose="030F0702030302020204" pitchFamily="66" charset="0"/>
                <a:cs typeface="Arial" panose="020B0604020202020204" pitchFamily="34" charset="0"/>
              </a:rPr>
              <a:t>weak magnets to the 22 gap tubes for 6 MV system. T</a:t>
            </a:r>
            <a:r>
              <a:rPr lang="en-AU" sz="1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here </a:t>
            </a:r>
            <a:r>
              <a:rPr lang="en-AU" sz="1600" dirty="0">
                <a:latin typeface="Comic Sans MS" panose="030F0702030302020204" pitchFamily="66" charset="0"/>
                <a:cs typeface="Arial" panose="020B0604020202020204" pitchFamily="34" charset="0"/>
              </a:rPr>
              <a:t>are 4 apertures per 1 MV, without cones, with 1 aperture in the middle on each 22 gap </a:t>
            </a:r>
            <a:r>
              <a:rPr lang="en-AU" sz="1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tube.  </a:t>
            </a:r>
            <a:r>
              <a:rPr lang="en-AU" sz="1600" dirty="0">
                <a:latin typeface="Comic Sans MS" panose="030F0702030302020204" pitchFamily="66" charset="0"/>
                <a:cs typeface="Arial" panose="020B0604020202020204" pitchFamily="34" charset="0"/>
              </a:rPr>
              <a:t>The magnetic field </a:t>
            </a:r>
            <a:r>
              <a:rPr lang="en-AU" sz="1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is 47 </a:t>
            </a:r>
            <a:r>
              <a:rPr lang="en-AU" sz="1600" dirty="0">
                <a:latin typeface="Comic Sans MS" panose="030F0702030302020204" pitchFamily="66" charset="0"/>
                <a:cs typeface="Arial" panose="020B0604020202020204" pitchFamily="34" charset="0"/>
              </a:rPr>
              <a:t>gauss on axis between apertures, and falls off near each aperture because of rotation the field 90 degrees from one set of 11 gaps to the next. </a:t>
            </a:r>
            <a:r>
              <a:rPr lang="en-AU" sz="1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NEC modelling </a:t>
            </a:r>
            <a:r>
              <a:rPr lang="en-AU" sz="1600" dirty="0">
                <a:latin typeface="Comic Sans MS" panose="030F0702030302020204" pitchFamily="66" charset="0"/>
                <a:cs typeface="Arial" panose="020B0604020202020204" pitchFamily="34" charset="0"/>
              </a:rPr>
              <a:t>shows an average electron energy of only 222 </a:t>
            </a:r>
            <a:r>
              <a:rPr lang="en-AU" sz="1600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keV</a:t>
            </a:r>
            <a:r>
              <a:rPr lang="en-AU" sz="1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- </a:t>
            </a:r>
            <a:r>
              <a:rPr lang="en-AU" sz="16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excellent suppression</a:t>
            </a:r>
            <a:r>
              <a:rPr lang="en-AU" sz="1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en-US" sz="16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AU" sz="1600" dirty="0">
                <a:latin typeface="Comic Sans MS" panose="030F0702030302020204" pitchFamily="66" charset="0"/>
              </a:rPr>
              <a:t>The main issue with the “spiral” magnetic field is significant steering of the beam both in LE and HE sections. </a:t>
            </a:r>
            <a:endParaRPr lang="en-AU" sz="16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en-US" sz="1600" dirty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AU" sz="1600" dirty="0">
                <a:latin typeface="Comic Sans MS" panose="030F0702030302020204" pitchFamily="66" charset="0"/>
              </a:rPr>
              <a:t>A good alternative to the “spiral” B filed might be “snake” B field configuration in which case the net </a:t>
            </a:r>
            <a:r>
              <a:rPr lang="en-AU" sz="1600" dirty="0" smtClean="0">
                <a:latin typeface="Comic Sans MS" panose="030F0702030302020204" pitchFamily="66" charset="0"/>
              </a:rPr>
              <a:t>steering is </a:t>
            </a:r>
            <a:r>
              <a:rPr lang="en-AU" sz="1600" dirty="0">
                <a:latin typeface="Comic Sans MS" panose="030F0702030302020204" pitchFamily="66" charset="0"/>
              </a:rPr>
              <a:t>negligibly </a:t>
            </a:r>
            <a:r>
              <a:rPr lang="en-AU" sz="1600" dirty="0" smtClean="0">
                <a:latin typeface="Comic Sans MS" panose="030F0702030302020204" pitchFamily="66" charset="0"/>
              </a:rPr>
              <a:t>small- </a:t>
            </a:r>
            <a:r>
              <a:rPr lang="en-AU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suggested by David Hinde</a:t>
            </a:r>
            <a:endParaRPr lang="en-AU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507" y="4143481"/>
            <a:ext cx="5767316" cy="1310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612" y="5517232"/>
            <a:ext cx="850676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AU" sz="1600" dirty="0">
                <a:latin typeface="Comic Sans MS" panose="030F0702030302020204" pitchFamily="66" charset="0"/>
              </a:rPr>
              <a:t>The electrons </a:t>
            </a:r>
            <a:r>
              <a:rPr lang="en-AU" sz="1600" dirty="0" smtClean="0">
                <a:latin typeface="Comic Sans MS" panose="030F0702030302020204" pitchFamily="66" charset="0"/>
              </a:rPr>
              <a:t>are terminated </a:t>
            </a:r>
            <a:r>
              <a:rPr lang="en-AU" sz="1600" dirty="0">
                <a:latin typeface="Comic Sans MS" panose="030F0702030302020204" pitchFamily="66" charset="0"/>
              </a:rPr>
              <a:t>well mainly at the apertures with an average energy of 290 </a:t>
            </a:r>
            <a:r>
              <a:rPr lang="en-AU" sz="1600" dirty="0" err="1" smtClean="0">
                <a:latin typeface="Comic Sans MS" panose="030F0702030302020204" pitchFamily="66" charset="0"/>
              </a:rPr>
              <a:t>keV</a:t>
            </a:r>
            <a:r>
              <a:rPr lang="en-AU" sz="1600" dirty="0">
                <a:latin typeface="Comic Sans MS" panose="030F0702030302020204" pitchFamily="66" charset="0"/>
              </a:rPr>
              <a:t> -</a:t>
            </a:r>
            <a:r>
              <a:rPr lang="en-AU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SIMION by T. Tunningley</a:t>
            </a:r>
          </a:p>
          <a:p>
            <a:pPr>
              <a:buNone/>
            </a:pPr>
            <a:r>
              <a:rPr lang="en-AU" sz="1600" dirty="0">
                <a:latin typeface="Comic Sans MS" panose="030F0702030302020204" pitchFamily="66" charset="0"/>
              </a:rPr>
              <a:t>No </a:t>
            </a:r>
            <a:r>
              <a:rPr lang="en-AU" sz="1600" dirty="0" smtClean="0">
                <a:latin typeface="Comic Sans MS" panose="030F0702030302020204" pitchFamily="66" charset="0"/>
              </a:rPr>
              <a:t>effect </a:t>
            </a:r>
            <a:r>
              <a:rPr lang="en-AU" sz="1600" dirty="0">
                <a:latin typeface="Comic Sans MS" panose="030F0702030302020204" pitchFamily="66" charset="0"/>
              </a:rPr>
              <a:t>of magnets on pulse beam </a:t>
            </a:r>
            <a:r>
              <a:rPr lang="en-AU" sz="1600" dirty="0" smtClean="0">
                <a:latin typeface="Comic Sans MS" panose="030F0702030302020204" pitchFamily="66" charset="0"/>
              </a:rPr>
              <a:t>broadening. </a:t>
            </a:r>
            <a:r>
              <a:rPr lang="en-AU" sz="1600" dirty="0">
                <a:latin typeface="Comic Sans MS" panose="030F0702030302020204" pitchFamily="66" charset="0"/>
              </a:rPr>
              <a:t>Also no change of beam transmission due to injection bouncing in the tube </a:t>
            </a:r>
            <a:r>
              <a:rPr lang="en-AU" sz="1600" dirty="0" smtClean="0">
                <a:latin typeface="Comic Sans MS" panose="030F0702030302020204" pitchFamily="66" charset="0"/>
              </a:rPr>
              <a:t>with </a:t>
            </a:r>
            <a:r>
              <a:rPr lang="en-AU" sz="1600" dirty="0">
                <a:latin typeface="Comic Sans MS" panose="030F0702030302020204" pitchFamily="66" charset="0"/>
              </a:rPr>
              <a:t>magnetic suppression</a:t>
            </a:r>
          </a:p>
        </p:txBody>
      </p:sp>
    </p:spTree>
    <p:extLst>
      <p:ext uri="{BB962C8B-B14F-4D97-AF65-F5344CB8AC3E}">
        <p14:creationId xmlns:p14="http://schemas.microsoft.com/office/powerpoint/2010/main" val="1413413336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547664" y="188640"/>
            <a:ext cx="6840759" cy="720080"/>
          </a:xfrm>
          <a:noFill/>
        </p:spPr>
        <p:txBody>
          <a:bodyPr/>
          <a:lstStyle/>
          <a:p>
            <a:pPr algn="ctr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High impedance diagnostic: INFINITRON </a:t>
            </a:r>
            <a:r>
              <a:rPr lang="en-US" altLang="en-US" sz="2000" dirty="0">
                <a:latin typeface="Comic Sans MS" panose="030F0702030302020204" pitchFamily="66" charset="0"/>
              </a:rPr>
              <a:t>800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and Megger S1-1568</a:t>
            </a:r>
          </a:p>
        </p:txBody>
      </p:sp>
      <p:sp>
        <p:nvSpPr>
          <p:cNvPr id="4" name="Rectangle 3"/>
          <p:cNvSpPr/>
          <p:nvPr/>
        </p:nvSpPr>
        <p:spPr>
          <a:xfrm>
            <a:off x="5580112" y="5589240"/>
            <a:ext cx="15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AU" sz="2000" dirty="0"/>
              <a:t>35 T</a:t>
            </a:r>
            <a:r>
              <a:rPr lang="el-GR" sz="2000" dirty="0"/>
              <a:t>Ω - 15 </a:t>
            </a:r>
            <a:r>
              <a:rPr lang="en-AU" sz="2000" dirty="0"/>
              <a:t>kV</a:t>
            </a:r>
            <a:endParaRPr lang="en-AU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4" y="950247"/>
            <a:ext cx="3312368" cy="2485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573016"/>
            <a:ext cx="4572000" cy="6340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AU" sz="1600" dirty="0">
                <a:latin typeface="Comic Sans MS" panose="030F0702030302020204" pitchFamily="66" charset="0"/>
                <a:cs typeface="Arial" panose="020B0604020202020204" pitchFamily="34" charset="0"/>
              </a:rPr>
              <a:t>“</a:t>
            </a:r>
            <a:r>
              <a:rPr lang="en-AU" sz="1600" dirty="0" err="1">
                <a:latin typeface="Comic Sans MS" panose="030F0702030302020204" pitchFamily="66" charset="0"/>
                <a:cs typeface="Arial" panose="020B0604020202020204" pitchFamily="34" charset="0"/>
              </a:rPr>
              <a:t>microbreak</a:t>
            </a:r>
            <a:r>
              <a:rPr lang="en-AU" sz="1600" dirty="0">
                <a:latin typeface="Comic Sans MS" panose="030F0702030302020204" pitchFamily="66" charset="0"/>
                <a:cs typeface="Arial" panose="020B0604020202020204" pitchFamily="34" charset="0"/>
              </a:rPr>
              <a:t>” on a Welwyn 982 MΩ </a:t>
            </a:r>
            <a:endParaRPr lang="en-AU" sz="1600" dirty="0" smtClean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AU" sz="16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post </a:t>
            </a:r>
            <a:r>
              <a:rPr lang="en-AU" sz="1600" dirty="0">
                <a:latin typeface="Comic Sans MS" panose="030F0702030302020204" pitchFamily="66" charset="0"/>
                <a:cs typeface="Arial" panose="020B0604020202020204" pitchFamily="34" charset="0"/>
              </a:rPr>
              <a:t>resistor</a:t>
            </a:r>
            <a:endParaRPr lang="en-AU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295360"/>
            <a:ext cx="3658790" cy="17070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464" y="6120528"/>
            <a:ext cx="3643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Example of “</a:t>
            </a:r>
            <a:r>
              <a:rPr lang="en-US" altLang="en-US" sz="2000" dirty="0" err="1">
                <a:latin typeface="Comic Sans MS" panose="030F0702030302020204" pitchFamily="66" charset="0"/>
              </a:rPr>
              <a:t>microbreak</a:t>
            </a:r>
            <a:r>
              <a:rPr lang="en-US" altLang="en-US" sz="2000" dirty="0">
                <a:latin typeface="Comic Sans MS" panose="030F0702030302020204" pitchFamily="66" charset="0"/>
              </a:rPr>
              <a:t> II”</a:t>
            </a:r>
            <a:endParaRPr lang="en-AU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222" y="950246"/>
            <a:ext cx="4357233" cy="43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9565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483768" y="116632"/>
            <a:ext cx="4032448" cy="576064"/>
          </a:xfrm>
          <a:noFill/>
        </p:spPr>
        <p:txBody>
          <a:bodyPr/>
          <a:lstStyle/>
          <a:p>
            <a:pPr algn="ctr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SF6 Gas Recovery unit GRU-4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121" r="18182"/>
          <a:stretch/>
        </p:blipFill>
        <p:spPr>
          <a:xfrm>
            <a:off x="328371" y="863898"/>
            <a:ext cx="3343608" cy="4797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3988" y="1376772"/>
            <a:ext cx="4320480" cy="3240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4048" y="5373216"/>
            <a:ext cx="3557384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800" dirty="0">
                <a:latin typeface="Comic Sans MS" panose="030F0702030302020204" pitchFamily="66" charset="0"/>
              </a:rPr>
              <a:t>SF6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gas </a:t>
            </a:r>
            <a:r>
              <a:rPr lang="en-US" altLang="en-US" sz="1800" dirty="0">
                <a:latin typeface="Comic Sans MS" panose="030F0702030302020204" pitchFamily="66" charset="0"/>
              </a:rPr>
              <a:t>r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ecovery from </a:t>
            </a:r>
          </a:p>
          <a:p>
            <a:pPr>
              <a:buNone/>
            </a:pPr>
            <a:r>
              <a:rPr lang="en-US" altLang="en-US" sz="1800" dirty="0" smtClean="0">
                <a:latin typeface="Comic Sans MS" panose="030F0702030302020204" pitchFamily="66" charset="0"/>
              </a:rPr>
              <a:t>300 kV PS EMU in Sept 2020</a:t>
            </a:r>
            <a:endParaRPr lang="en-AU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6" b="15555"/>
          <a:stretch/>
        </p:blipFill>
        <p:spPr>
          <a:xfrm rot="5400000">
            <a:off x="2438339" y="4194509"/>
            <a:ext cx="3223126" cy="16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78422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206126"/>
            <a:ext cx="5544616" cy="609600"/>
          </a:xfrm>
        </p:spPr>
        <p:txBody>
          <a:bodyPr/>
          <a:lstStyle/>
          <a:p>
            <a:pPr eaLnBrk="1" hangingPunct="1"/>
            <a:r>
              <a:rPr lang="en-AU" altLang="en-US" sz="3200" dirty="0" smtClean="0"/>
              <a:t>Precool TAO mitigation </a:t>
            </a:r>
            <a:r>
              <a:rPr lang="en-AU" altLang="en-US" sz="3200" dirty="0" err="1" smtClean="0"/>
              <a:t>linac</a:t>
            </a:r>
            <a:r>
              <a:rPr lang="en-AU" altLang="en-US" sz="3200" dirty="0" smtClean="0"/>
              <a:t> #29</a:t>
            </a:r>
            <a:endParaRPr lang="en-US" altLang="en-US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3056"/>
            <a:ext cx="3526136" cy="2540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7553"/>
            <a:ext cx="4824576" cy="2902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957391"/>
            <a:ext cx="4322439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8541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bg1"/>
            </a:gs>
            <a:gs pos="100000">
              <a:srgbClr val="00397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96552" y="156029"/>
            <a:ext cx="856913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140" algn="ctr">
              <a:lnSpc>
                <a:spcPct val="100000"/>
              </a:lnSpc>
            </a:pPr>
            <a:r>
              <a:rPr sz="2800" spc="-5" dirty="0">
                <a:solidFill>
                  <a:schemeClr val="tx1"/>
                </a:solidFill>
              </a:rPr>
              <a:t>Acc</a:t>
            </a:r>
            <a:r>
              <a:rPr sz="2800" spc="5" dirty="0">
                <a:solidFill>
                  <a:schemeClr val="tx1"/>
                </a:solidFill>
              </a:rPr>
              <a:t>e</a:t>
            </a:r>
            <a:r>
              <a:rPr sz="2800" dirty="0">
                <a:solidFill>
                  <a:schemeClr val="tx1"/>
                </a:solidFill>
              </a:rPr>
              <a:t>le</a:t>
            </a:r>
            <a:r>
              <a:rPr sz="2800" spc="-65" dirty="0">
                <a:solidFill>
                  <a:schemeClr val="tx1"/>
                </a:solidFill>
              </a:rPr>
              <a:t>r</a:t>
            </a:r>
            <a:r>
              <a:rPr sz="2800" spc="-35" dirty="0">
                <a:solidFill>
                  <a:schemeClr val="tx1"/>
                </a:solidFill>
              </a:rPr>
              <a:t>at</a:t>
            </a:r>
            <a:r>
              <a:rPr sz="2800" spc="-5" dirty="0">
                <a:solidFill>
                  <a:schemeClr val="tx1"/>
                </a:solidFill>
              </a:rPr>
              <a:t>o</a:t>
            </a:r>
            <a:r>
              <a:rPr sz="2800" dirty="0">
                <a:solidFill>
                  <a:schemeClr val="tx1"/>
                </a:solidFill>
              </a:rPr>
              <a:t>r &amp; </a:t>
            </a:r>
            <a:r>
              <a:rPr sz="2800" spc="-5" dirty="0" smtClean="0">
                <a:solidFill>
                  <a:schemeClr val="tx1"/>
                </a:solidFill>
              </a:rPr>
              <a:t>Beamli</a:t>
            </a:r>
            <a:r>
              <a:rPr sz="2800" spc="10" dirty="0" smtClean="0">
                <a:solidFill>
                  <a:schemeClr val="tx1"/>
                </a:solidFill>
              </a:rPr>
              <a:t>n</a:t>
            </a:r>
            <a:r>
              <a:rPr sz="2800" spc="-5" dirty="0" smtClean="0">
                <a:solidFill>
                  <a:schemeClr val="tx1"/>
                </a:solidFill>
              </a:rPr>
              <a:t>e</a:t>
            </a:r>
            <a:r>
              <a:rPr sz="2800" dirty="0" smtClean="0">
                <a:solidFill>
                  <a:schemeClr val="tx1"/>
                </a:solidFill>
              </a:rPr>
              <a:t>s</a:t>
            </a:r>
            <a:r>
              <a:rPr lang="en-AU" sz="2800" spc="15" dirty="0">
                <a:solidFill>
                  <a:schemeClr val="tx1"/>
                </a:solidFill>
              </a:rPr>
              <a:t> </a:t>
            </a:r>
            <a:r>
              <a:rPr sz="2800" dirty="0" smtClean="0">
                <a:solidFill>
                  <a:schemeClr val="tx1"/>
                </a:solidFill>
              </a:rPr>
              <a:t>(</a:t>
            </a:r>
            <a:r>
              <a:rPr sz="2800" spc="15" dirty="0" smtClean="0">
                <a:solidFill>
                  <a:schemeClr val="tx1"/>
                </a:solidFill>
              </a:rPr>
              <a:t>0</a:t>
            </a:r>
            <a:r>
              <a:rPr sz="2800" dirty="0" smtClean="0">
                <a:solidFill>
                  <a:schemeClr val="tx1"/>
                </a:solidFill>
              </a:rPr>
              <a:t>-3 </a:t>
            </a:r>
            <a:r>
              <a:rPr sz="2800" spc="-45" dirty="0">
                <a:solidFill>
                  <a:schemeClr val="tx1"/>
                </a:solidFill>
              </a:rPr>
              <a:t>y</a:t>
            </a:r>
            <a:r>
              <a:rPr sz="2800" spc="-5" dirty="0">
                <a:solidFill>
                  <a:schemeClr val="tx1"/>
                </a:solidFill>
              </a:rPr>
              <a:t>ea</a:t>
            </a:r>
            <a:r>
              <a:rPr sz="2800" spc="-60" dirty="0">
                <a:solidFill>
                  <a:schemeClr val="tx1"/>
                </a:solidFill>
              </a:rPr>
              <a:t>r</a:t>
            </a:r>
            <a:r>
              <a:rPr sz="2800" dirty="0">
                <a:solidFill>
                  <a:schemeClr val="tx1"/>
                </a:solidFill>
              </a:rPr>
              <a:t>s)</a:t>
            </a:r>
          </a:p>
        </p:txBody>
      </p:sp>
      <p:sp>
        <p:nvSpPr>
          <p:cNvPr id="3" name="object 3"/>
          <p:cNvSpPr/>
          <p:nvPr/>
        </p:nvSpPr>
        <p:spPr>
          <a:xfrm>
            <a:off x="1907667" y="1661756"/>
            <a:ext cx="5161787" cy="4719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11954" y="2066925"/>
            <a:ext cx="889635" cy="304165"/>
          </a:xfrm>
          <a:custGeom>
            <a:avLst/>
            <a:gdLst/>
            <a:ahLst/>
            <a:cxnLst/>
            <a:rect l="l" t="t" r="r" b="b"/>
            <a:pathLst>
              <a:path w="889635" h="304164">
                <a:moveTo>
                  <a:pt x="69723" y="208661"/>
                </a:moveTo>
                <a:lnTo>
                  <a:pt x="66675" y="208787"/>
                </a:lnTo>
                <a:lnTo>
                  <a:pt x="65024" y="210820"/>
                </a:lnTo>
                <a:lnTo>
                  <a:pt x="0" y="281939"/>
                </a:lnTo>
                <a:lnTo>
                  <a:pt x="93980" y="303529"/>
                </a:lnTo>
                <a:lnTo>
                  <a:pt x="96520" y="304038"/>
                </a:lnTo>
                <a:lnTo>
                  <a:pt x="99060" y="302513"/>
                </a:lnTo>
                <a:lnTo>
                  <a:pt x="99695" y="299847"/>
                </a:lnTo>
                <a:lnTo>
                  <a:pt x="100203" y="297307"/>
                </a:lnTo>
                <a:lnTo>
                  <a:pt x="98679" y="294766"/>
                </a:lnTo>
                <a:lnTo>
                  <a:pt x="96012" y="294259"/>
                </a:lnTo>
                <a:lnTo>
                  <a:pt x="50266" y="283717"/>
                </a:lnTo>
                <a:lnTo>
                  <a:pt x="10414" y="283717"/>
                </a:lnTo>
                <a:lnTo>
                  <a:pt x="7620" y="274574"/>
                </a:lnTo>
                <a:lnTo>
                  <a:pt x="24434" y="269319"/>
                </a:lnTo>
                <a:lnTo>
                  <a:pt x="72009" y="217170"/>
                </a:lnTo>
                <a:lnTo>
                  <a:pt x="73787" y="215264"/>
                </a:lnTo>
                <a:lnTo>
                  <a:pt x="73660" y="212216"/>
                </a:lnTo>
                <a:lnTo>
                  <a:pt x="71628" y="210438"/>
                </a:lnTo>
                <a:lnTo>
                  <a:pt x="69723" y="208661"/>
                </a:lnTo>
                <a:close/>
              </a:path>
              <a:path w="889635" h="304164">
                <a:moveTo>
                  <a:pt x="24434" y="269319"/>
                </a:moveTo>
                <a:lnTo>
                  <a:pt x="7620" y="274574"/>
                </a:lnTo>
                <a:lnTo>
                  <a:pt x="10414" y="283717"/>
                </a:lnTo>
                <a:lnTo>
                  <a:pt x="14884" y="282321"/>
                </a:lnTo>
                <a:lnTo>
                  <a:pt x="12573" y="282321"/>
                </a:lnTo>
                <a:lnTo>
                  <a:pt x="10033" y="274447"/>
                </a:lnTo>
                <a:lnTo>
                  <a:pt x="19756" y="274447"/>
                </a:lnTo>
                <a:lnTo>
                  <a:pt x="24434" y="269319"/>
                </a:lnTo>
                <a:close/>
              </a:path>
              <a:path w="889635" h="304164">
                <a:moveTo>
                  <a:pt x="27329" y="278432"/>
                </a:moveTo>
                <a:lnTo>
                  <a:pt x="10414" y="283717"/>
                </a:lnTo>
                <a:lnTo>
                  <a:pt x="50266" y="283717"/>
                </a:lnTo>
                <a:lnTo>
                  <a:pt x="27329" y="278432"/>
                </a:lnTo>
                <a:close/>
              </a:path>
              <a:path w="889635" h="304164">
                <a:moveTo>
                  <a:pt x="10033" y="274447"/>
                </a:moveTo>
                <a:lnTo>
                  <a:pt x="12573" y="282321"/>
                </a:lnTo>
                <a:lnTo>
                  <a:pt x="18067" y="276298"/>
                </a:lnTo>
                <a:lnTo>
                  <a:pt x="10033" y="274447"/>
                </a:lnTo>
                <a:close/>
              </a:path>
              <a:path w="889635" h="304164">
                <a:moveTo>
                  <a:pt x="18067" y="276298"/>
                </a:moveTo>
                <a:lnTo>
                  <a:pt x="12573" y="282321"/>
                </a:lnTo>
                <a:lnTo>
                  <a:pt x="14884" y="282321"/>
                </a:lnTo>
                <a:lnTo>
                  <a:pt x="27329" y="278432"/>
                </a:lnTo>
                <a:lnTo>
                  <a:pt x="18067" y="276298"/>
                </a:lnTo>
                <a:close/>
              </a:path>
              <a:path w="889635" h="304164">
                <a:moveTo>
                  <a:pt x="886206" y="0"/>
                </a:moveTo>
                <a:lnTo>
                  <a:pt x="24434" y="269319"/>
                </a:lnTo>
                <a:lnTo>
                  <a:pt x="18067" y="276298"/>
                </a:lnTo>
                <a:lnTo>
                  <a:pt x="27329" y="278432"/>
                </a:lnTo>
                <a:lnTo>
                  <a:pt x="889127" y="9144"/>
                </a:lnTo>
                <a:lnTo>
                  <a:pt x="886206" y="0"/>
                </a:lnTo>
                <a:close/>
              </a:path>
              <a:path w="889635" h="304164">
                <a:moveTo>
                  <a:pt x="19756" y="274447"/>
                </a:moveTo>
                <a:lnTo>
                  <a:pt x="10033" y="274447"/>
                </a:lnTo>
                <a:lnTo>
                  <a:pt x="18067" y="276298"/>
                </a:lnTo>
                <a:lnTo>
                  <a:pt x="19756" y="274447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48378" y="2059304"/>
            <a:ext cx="1082675" cy="3098165"/>
          </a:xfrm>
          <a:custGeom>
            <a:avLst/>
            <a:gdLst/>
            <a:ahLst/>
            <a:cxnLst/>
            <a:rect l="l" t="t" r="r" b="b"/>
            <a:pathLst>
              <a:path w="1082675" h="3098165">
                <a:moveTo>
                  <a:pt x="6858" y="2997327"/>
                </a:moveTo>
                <a:lnTo>
                  <a:pt x="1650" y="2998343"/>
                </a:lnTo>
                <a:lnTo>
                  <a:pt x="0" y="3000883"/>
                </a:lnTo>
                <a:lnTo>
                  <a:pt x="19558" y="3097911"/>
                </a:lnTo>
                <a:lnTo>
                  <a:pt x="28065" y="3090545"/>
                </a:lnTo>
                <a:lnTo>
                  <a:pt x="27050" y="3090545"/>
                </a:lnTo>
                <a:lnTo>
                  <a:pt x="18034" y="3087497"/>
                </a:lnTo>
                <a:lnTo>
                  <a:pt x="23805" y="3070607"/>
                </a:lnTo>
                <a:lnTo>
                  <a:pt x="9398" y="2998978"/>
                </a:lnTo>
                <a:lnTo>
                  <a:pt x="6858" y="2997327"/>
                </a:lnTo>
                <a:close/>
              </a:path>
              <a:path w="1082675" h="3098165">
                <a:moveTo>
                  <a:pt x="23805" y="3070607"/>
                </a:moveTo>
                <a:lnTo>
                  <a:pt x="18034" y="3087497"/>
                </a:lnTo>
                <a:lnTo>
                  <a:pt x="27050" y="3090545"/>
                </a:lnTo>
                <a:lnTo>
                  <a:pt x="27919" y="3088005"/>
                </a:lnTo>
                <a:lnTo>
                  <a:pt x="27305" y="3088005"/>
                </a:lnTo>
                <a:lnTo>
                  <a:pt x="19558" y="3085338"/>
                </a:lnTo>
                <a:lnTo>
                  <a:pt x="25700" y="3080026"/>
                </a:lnTo>
                <a:lnTo>
                  <a:pt x="23805" y="3070607"/>
                </a:lnTo>
                <a:close/>
              </a:path>
              <a:path w="1082675" h="3098165">
                <a:moveTo>
                  <a:pt x="88137" y="3025902"/>
                </a:moveTo>
                <a:lnTo>
                  <a:pt x="86233" y="3027680"/>
                </a:lnTo>
                <a:lnTo>
                  <a:pt x="32720" y="3073955"/>
                </a:lnTo>
                <a:lnTo>
                  <a:pt x="27050" y="3090545"/>
                </a:lnTo>
                <a:lnTo>
                  <a:pt x="28065" y="3090545"/>
                </a:lnTo>
                <a:lnTo>
                  <a:pt x="94361" y="3033141"/>
                </a:lnTo>
                <a:lnTo>
                  <a:pt x="94615" y="3030093"/>
                </a:lnTo>
                <a:lnTo>
                  <a:pt x="92963" y="3028061"/>
                </a:lnTo>
                <a:lnTo>
                  <a:pt x="91186" y="3026156"/>
                </a:lnTo>
                <a:lnTo>
                  <a:pt x="88137" y="3025902"/>
                </a:lnTo>
                <a:close/>
              </a:path>
              <a:path w="1082675" h="3098165">
                <a:moveTo>
                  <a:pt x="25700" y="3080026"/>
                </a:moveTo>
                <a:lnTo>
                  <a:pt x="19558" y="3085338"/>
                </a:lnTo>
                <a:lnTo>
                  <a:pt x="27305" y="3088005"/>
                </a:lnTo>
                <a:lnTo>
                  <a:pt x="25700" y="3080026"/>
                </a:lnTo>
                <a:close/>
              </a:path>
              <a:path w="1082675" h="3098165">
                <a:moveTo>
                  <a:pt x="32720" y="3073955"/>
                </a:moveTo>
                <a:lnTo>
                  <a:pt x="25700" y="3080026"/>
                </a:lnTo>
                <a:lnTo>
                  <a:pt x="27305" y="3088005"/>
                </a:lnTo>
                <a:lnTo>
                  <a:pt x="27919" y="3088005"/>
                </a:lnTo>
                <a:lnTo>
                  <a:pt x="32720" y="3073955"/>
                </a:lnTo>
                <a:close/>
              </a:path>
              <a:path w="1082675" h="3098165">
                <a:moveTo>
                  <a:pt x="1073150" y="0"/>
                </a:moveTo>
                <a:lnTo>
                  <a:pt x="23805" y="3070607"/>
                </a:lnTo>
                <a:lnTo>
                  <a:pt x="25700" y="3080026"/>
                </a:lnTo>
                <a:lnTo>
                  <a:pt x="32720" y="3073955"/>
                </a:lnTo>
                <a:lnTo>
                  <a:pt x="1082167" y="3048"/>
                </a:lnTo>
                <a:lnTo>
                  <a:pt x="10731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65505" y="842376"/>
            <a:ext cx="7807224" cy="707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indent="-254000">
              <a:lnSpc>
                <a:spcPct val="100000"/>
              </a:lnSpc>
              <a:buClr>
                <a:srgbClr val="0000FF"/>
              </a:buClr>
              <a:buFont typeface="Arial"/>
              <a:buAutoNum type="arabicPeriod"/>
              <a:tabLst>
                <a:tab pos="267335" algn="l"/>
              </a:tabLst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ns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ting</a:t>
            </a:r>
            <a:r>
              <a:rPr sz="1800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EIF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cts:</a:t>
            </a:r>
            <a:r>
              <a:rPr sz="18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timiz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tion</a:t>
            </a:r>
            <a:r>
              <a:rPr sz="1800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&amp;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al</a:t>
            </a:r>
            <a:r>
              <a:rPr sz="1800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nce</a:t>
            </a:r>
            <a:endParaRPr sz="1800" dirty="0">
              <a:latin typeface="Arial"/>
              <a:cs typeface="Arial"/>
            </a:endParaRPr>
          </a:p>
          <a:p>
            <a:pPr marL="282575" indent="-254635">
              <a:lnSpc>
                <a:spcPct val="100000"/>
              </a:lnSpc>
              <a:spcBef>
                <a:spcPts val="1245"/>
              </a:spcBef>
              <a:buClr>
                <a:srgbClr val="0000FF"/>
              </a:buClr>
              <a:buFont typeface="Arial"/>
              <a:buAutoNum type="arabicPeriod"/>
              <a:tabLst>
                <a:tab pos="283210" algn="l"/>
              </a:tabLst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OHS: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Pl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orm &amp; El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ctrical</a:t>
            </a:r>
            <a:r>
              <a:rPr sz="18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fety</a:t>
            </a:r>
            <a:r>
              <a:rPr sz="18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nce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5729" y="1843587"/>
            <a:ext cx="21437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ls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am</a:t>
            </a:r>
            <a:r>
              <a:rPr sz="18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stem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220" y="1661756"/>
            <a:ext cx="2595880" cy="2492990"/>
          </a:xfrm>
          <a:prstGeom prst="rect">
            <a:avLst/>
          </a:prstGeom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HI</a:t>
            </a:r>
            <a:r>
              <a:rPr sz="1800" b="1" spc="-55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F</a:t>
            </a:r>
            <a:r>
              <a:rPr sz="1800" b="1" spc="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pab</a:t>
            </a:r>
            <a:r>
              <a:rPr sz="1800" b="1" spc="5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b="1" spc="5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ty</a:t>
            </a:r>
            <a:r>
              <a:rPr sz="18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chemeClr val="tx1"/>
                </a:solidFill>
                <a:latin typeface="Arial"/>
                <a:cs typeface="Arial"/>
              </a:rPr>
              <a:t>G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oals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72745" indent="-286385">
              <a:lnSpc>
                <a:spcPct val="100000"/>
              </a:lnSpc>
              <a:buFont typeface="Wingdings"/>
              <a:buChar char=""/>
              <a:tabLst>
                <a:tab pos="37338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3 fre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q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nc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g</a:t>
            </a:r>
          </a:p>
          <a:p>
            <a:pPr marL="372745" indent="-286385">
              <a:lnSpc>
                <a:spcPct val="100000"/>
              </a:lnSpc>
              <a:buFont typeface="Wingdings"/>
              <a:buChar char=""/>
              <a:tabLst>
                <a:tab pos="37338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b 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 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ls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ng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72745" indent="-286385">
              <a:lnSpc>
                <a:spcPct val="100000"/>
              </a:lnSpc>
              <a:buFont typeface="Wingdings"/>
              <a:buChar char=""/>
              <a:tabLst>
                <a:tab pos="373380" algn="l"/>
              </a:tabLst>
            </a:pPr>
            <a:r>
              <a:rPr lang="en-AU" sz="1800" dirty="0" smtClean="0">
                <a:solidFill>
                  <a:schemeClr val="tx1"/>
                </a:solidFill>
                <a:latin typeface="Arial"/>
                <a:cs typeface="Arial"/>
              </a:rPr>
              <a:t>Ion</a:t>
            </a:r>
            <a:r>
              <a:rPr lang="en-AU" sz="1800" spc="-1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so</a:t>
            </a:r>
            <a:r>
              <a:rPr lang="en-AU" sz="1800" spc="-10" dirty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rce</a:t>
            </a:r>
            <a:r>
              <a:rPr lang="en-AU"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lang="en-AU" sz="18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AU" sz="1800" baseline="25462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H</a:t>
            </a:r>
            <a:r>
              <a:rPr lang="en-AU"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en-AU"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AU" sz="1800" baseline="25462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AU" sz="18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AU" sz="1800" dirty="0" smtClean="0">
                <a:solidFill>
                  <a:schemeClr val="tx1"/>
                </a:solidFill>
                <a:latin typeface="Arial"/>
                <a:cs typeface="Arial"/>
              </a:rPr>
              <a:t>b</a:t>
            </a:r>
            <a:r>
              <a:rPr lang="en-AU" sz="1800" spc="-10" dirty="0" smtClean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lang="en-AU" sz="1800" dirty="0" smtClean="0">
                <a:solidFill>
                  <a:schemeClr val="tx1"/>
                </a:solidFill>
                <a:latin typeface="Arial"/>
                <a:cs typeface="Arial"/>
              </a:rPr>
              <a:t>ams</a:t>
            </a:r>
          </a:p>
          <a:p>
            <a:pPr marL="372745" indent="-286385">
              <a:lnSpc>
                <a:spcPct val="100000"/>
              </a:lnSpc>
              <a:buFont typeface="Wingdings"/>
              <a:buChar char=""/>
              <a:tabLst>
                <a:tab pos="37338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New ceramic</a:t>
            </a:r>
          </a:p>
          <a:p>
            <a:pPr marL="372745" indent="-286385">
              <a:lnSpc>
                <a:spcPct val="100000"/>
              </a:lnSpc>
              <a:buFont typeface="Wingdings"/>
              <a:buChar char=""/>
              <a:tabLst>
                <a:tab pos="37338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New radiation protection system</a:t>
            </a:r>
            <a:endParaRPr lang="en-AU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496" y="4266240"/>
            <a:ext cx="2525395" cy="2492990"/>
          </a:xfrm>
          <a:prstGeom prst="rect">
            <a:avLst/>
          </a:prstGeom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Bui</a:t>
            </a:r>
            <a:r>
              <a:rPr sz="1800" b="1" spc="5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ng</a:t>
            </a:r>
            <a:r>
              <a:rPr sz="18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Proje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72745" indent="-286385">
              <a:lnSpc>
                <a:spcPct val="100000"/>
              </a:lnSpc>
              <a:buFont typeface="Arial"/>
              <a:buChar char="•"/>
              <a:tabLst>
                <a:tab pos="37338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Active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disc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ssi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</a:p>
          <a:p>
            <a:pPr marL="372745" indent="-286385">
              <a:lnSpc>
                <a:spcPct val="100000"/>
              </a:lnSpc>
              <a:buFont typeface="Arial"/>
              <a:buChar char="•"/>
              <a:tabLst>
                <a:tab pos="37338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Electrical distribution upgrade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829944" lvl="1" indent="-286385">
              <a:lnSpc>
                <a:spcPct val="100000"/>
              </a:lnSpc>
              <a:buFont typeface="Wingdings"/>
              <a:buChar char=""/>
              <a:tabLst>
                <a:tab pos="830580" algn="l"/>
              </a:tabLst>
            </a:pP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Pre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tion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829944" lvl="1" indent="-286385">
              <a:lnSpc>
                <a:spcPct val="100000"/>
              </a:lnSpc>
              <a:buFont typeface="Wingdings"/>
              <a:buChar char=""/>
              <a:tabLst>
                <a:tab pos="83058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implementation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829944" lvl="1" indent="-286385">
              <a:lnSpc>
                <a:spcPct val="100000"/>
              </a:lnSpc>
              <a:buFont typeface="Wingdings"/>
              <a:buChar char=""/>
              <a:tabLst>
                <a:tab pos="83058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fety u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gr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de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711325" y="2756760"/>
            <a:ext cx="2461260" cy="1606594"/>
          </a:xfrm>
          <a:prstGeom prst="rect">
            <a:avLst/>
          </a:prstGeom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ct val="100000"/>
              </a:lnSpc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al</a:t>
            </a:r>
            <a:r>
              <a:rPr sz="18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rs:</a:t>
            </a:r>
          </a:p>
          <a:p>
            <a:pPr marL="374015" indent="-286385">
              <a:lnSpc>
                <a:spcPct val="100000"/>
              </a:lnSpc>
              <a:buFont typeface="Wingdings"/>
              <a:buChar char=""/>
              <a:tabLst>
                <a:tab pos="37465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EME</a:t>
            </a:r>
            <a:r>
              <a:rPr sz="18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HI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irr</a:t>
            </a:r>
            <a:r>
              <a:rPr sz="1800" spc="-15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</a:p>
          <a:p>
            <a:pPr marL="374015" indent="-286385">
              <a:lnSpc>
                <a:spcPct val="100000"/>
              </a:lnSpc>
              <a:buFont typeface="Wingdings"/>
              <a:buChar char=""/>
              <a:tabLst>
                <a:tab pos="37465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rk Mat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er</a:t>
            </a:r>
          </a:p>
          <a:p>
            <a:pPr marL="374015" indent="-286385">
              <a:lnSpc>
                <a:spcPct val="100000"/>
              </a:lnSpc>
              <a:buFont typeface="Wingdings"/>
              <a:buChar char=""/>
              <a:tabLst>
                <a:tab pos="37465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ic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h</a:t>
            </a:r>
            <a:r>
              <a:rPr sz="1800" spc="-25" dirty="0" smtClean="0">
                <a:solidFill>
                  <a:schemeClr val="tx1"/>
                </a:solidFill>
                <a:latin typeface="Arial"/>
                <a:cs typeface="Arial"/>
              </a:rPr>
              <a:t>y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sics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374015" indent="-286385">
              <a:lnSpc>
                <a:spcPct val="100000"/>
              </a:lnSpc>
              <a:buFont typeface="Wingdings"/>
              <a:buChar char=""/>
              <a:tabLst>
                <a:tab pos="374650" algn="l"/>
              </a:tabLst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pace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8372729" y="6659971"/>
            <a:ext cx="249554" cy="20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bg1"/>
            </a:gs>
            <a:gs pos="100000">
              <a:srgbClr val="00397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26682" y="247851"/>
            <a:ext cx="907571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1310">
              <a:lnSpc>
                <a:spcPct val="100000"/>
              </a:lnSpc>
            </a:pPr>
            <a:r>
              <a:rPr sz="2800" spc="-5" dirty="0">
                <a:solidFill>
                  <a:schemeClr val="tx1"/>
                </a:solidFill>
              </a:rPr>
              <a:t>3</a:t>
            </a:r>
            <a:r>
              <a:rPr sz="2800" dirty="0">
                <a:solidFill>
                  <a:schemeClr val="tx1"/>
                </a:solidFill>
              </a:rPr>
              <a:t>-6 </a:t>
            </a:r>
            <a:r>
              <a:rPr sz="2800" spc="-45" dirty="0">
                <a:solidFill>
                  <a:schemeClr val="tx1"/>
                </a:solidFill>
              </a:rPr>
              <a:t>y</a:t>
            </a:r>
            <a:r>
              <a:rPr sz="2800" spc="-5" dirty="0">
                <a:solidFill>
                  <a:schemeClr val="tx1"/>
                </a:solidFill>
              </a:rPr>
              <a:t>ea</a:t>
            </a:r>
            <a:r>
              <a:rPr sz="2800" spc="-60" dirty="0">
                <a:solidFill>
                  <a:schemeClr val="tx1"/>
                </a:solidFill>
              </a:rPr>
              <a:t>r</a:t>
            </a:r>
            <a:r>
              <a:rPr sz="2800" dirty="0">
                <a:solidFill>
                  <a:schemeClr val="tx1"/>
                </a:solidFill>
              </a:rPr>
              <a:t>s </a:t>
            </a:r>
            <a:r>
              <a:rPr sz="2800" spc="-15" dirty="0">
                <a:solidFill>
                  <a:schemeClr val="tx1"/>
                </a:solidFill>
              </a:rPr>
              <a:t>A</a:t>
            </a:r>
            <a:r>
              <a:rPr sz="2800" spc="-5" dirty="0">
                <a:solidFill>
                  <a:schemeClr val="tx1"/>
                </a:solidFill>
              </a:rPr>
              <a:t>c</a:t>
            </a:r>
            <a:r>
              <a:rPr sz="2800" spc="5" dirty="0">
                <a:solidFill>
                  <a:schemeClr val="tx1"/>
                </a:solidFill>
              </a:rPr>
              <a:t>c</a:t>
            </a:r>
            <a:r>
              <a:rPr sz="2800" spc="-5" dirty="0">
                <a:solidFill>
                  <a:schemeClr val="tx1"/>
                </a:solidFill>
              </a:rPr>
              <a:t>ele</a:t>
            </a:r>
            <a:r>
              <a:rPr sz="2800" spc="-60" dirty="0">
                <a:solidFill>
                  <a:schemeClr val="tx1"/>
                </a:solidFill>
              </a:rPr>
              <a:t>r</a:t>
            </a:r>
            <a:r>
              <a:rPr sz="2800" spc="-35" dirty="0">
                <a:solidFill>
                  <a:schemeClr val="tx1"/>
                </a:solidFill>
              </a:rPr>
              <a:t>at</a:t>
            </a:r>
            <a:r>
              <a:rPr sz="2800" spc="-5" dirty="0">
                <a:solidFill>
                  <a:schemeClr val="tx1"/>
                </a:solidFill>
              </a:rPr>
              <a:t>o</a:t>
            </a:r>
            <a:r>
              <a:rPr sz="2800" dirty="0">
                <a:solidFill>
                  <a:schemeClr val="tx1"/>
                </a:solidFill>
              </a:rPr>
              <a:t>r &amp; </a:t>
            </a:r>
            <a:r>
              <a:rPr sz="2800" spc="-5" dirty="0">
                <a:solidFill>
                  <a:schemeClr val="tx1"/>
                </a:solidFill>
              </a:rPr>
              <a:t>Bea</a:t>
            </a:r>
            <a:r>
              <a:rPr sz="2800" dirty="0">
                <a:solidFill>
                  <a:schemeClr val="tx1"/>
                </a:solidFill>
              </a:rPr>
              <a:t>m</a:t>
            </a:r>
            <a:r>
              <a:rPr sz="2800" spc="10" dirty="0">
                <a:solidFill>
                  <a:schemeClr val="tx1"/>
                </a:solidFill>
              </a:rPr>
              <a:t> </a:t>
            </a:r>
            <a:r>
              <a:rPr sz="2800" dirty="0">
                <a:solidFill>
                  <a:schemeClr val="tx1"/>
                </a:solidFill>
              </a:rPr>
              <a:t>lines</a:t>
            </a:r>
          </a:p>
        </p:txBody>
      </p:sp>
      <p:sp>
        <p:nvSpPr>
          <p:cNvPr id="3" name="object 3"/>
          <p:cNvSpPr/>
          <p:nvPr/>
        </p:nvSpPr>
        <p:spPr>
          <a:xfrm>
            <a:off x="2290572" y="1412722"/>
            <a:ext cx="5161787" cy="4719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83428" y="1051241"/>
            <a:ext cx="3167380" cy="1551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Building</a:t>
            </a:r>
            <a:r>
              <a:rPr sz="18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progr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am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ntr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m move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19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et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b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Move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&amp;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gr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de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am l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20" dirty="0">
                <a:latin typeface="Arial"/>
                <a:cs typeface="Arial"/>
              </a:rPr>
              <a:t>x</a:t>
            </a:r>
            <a:r>
              <a:rPr sz="1800" dirty="0">
                <a:latin typeface="Arial"/>
                <a:cs typeface="Arial"/>
              </a:rPr>
              <a:t>te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ns</a:t>
            </a:r>
          </a:p>
        </p:txBody>
      </p:sp>
      <p:sp>
        <p:nvSpPr>
          <p:cNvPr id="6" name="object 6"/>
          <p:cNvSpPr/>
          <p:nvPr/>
        </p:nvSpPr>
        <p:spPr>
          <a:xfrm>
            <a:off x="6132829" y="3645027"/>
            <a:ext cx="1247470" cy="1411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1820" y="1580870"/>
            <a:ext cx="792480" cy="552450"/>
          </a:xfrm>
          <a:custGeom>
            <a:avLst/>
            <a:gdLst/>
            <a:ahLst/>
            <a:cxnLst/>
            <a:rect l="l" t="t" r="r" b="b"/>
            <a:pathLst>
              <a:path w="792479" h="552450">
                <a:moveTo>
                  <a:pt x="0" y="551967"/>
                </a:moveTo>
                <a:lnTo>
                  <a:pt x="792086" y="551967"/>
                </a:lnTo>
                <a:lnTo>
                  <a:pt x="792086" y="0"/>
                </a:lnTo>
                <a:lnTo>
                  <a:pt x="0" y="0"/>
                </a:lnTo>
                <a:lnTo>
                  <a:pt x="0" y="5519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61873" y="5026279"/>
            <a:ext cx="2441575" cy="1061085"/>
          </a:xfrm>
          <a:custGeom>
            <a:avLst/>
            <a:gdLst/>
            <a:ahLst/>
            <a:cxnLst/>
            <a:rect l="l" t="t" r="r" b="b"/>
            <a:pathLst>
              <a:path w="2441575" h="1061085">
                <a:moveTo>
                  <a:pt x="1910968" y="0"/>
                </a:moveTo>
                <a:lnTo>
                  <a:pt x="1910968" y="265175"/>
                </a:lnTo>
                <a:lnTo>
                  <a:pt x="0" y="265175"/>
                </a:lnTo>
                <a:lnTo>
                  <a:pt x="0" y="795477"/>
                </a:lnTo>
                <a:lnTo>
                  <a:pt x="1910968" y="795477"/>
                </a:lnTo>
                <a:lnTo>
                  <a:pt x="1910968" y="1060627"/>
                </a:lnTo>
                <a:lnTo>
                  <a:pt x="2441321" y="530351"/>
                </a:lnTo>
                <a:lnTo>
                  <a:pt x="1910968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35191" y="4995798"/>
            <a:ext cx="2441575" cy="1061085"/>
          </a:xfrm>
          <a:custGeom>
            <a:avLst/>
            <a:gdLst/>
            <a:ahLst/>
            <a:cxnLst/>
            <a:rect l="l" t="t" r="r" b="b"/>
            <a:pathLst>
              <a:path w="2441575" h="1061085">
                <a:moveTo>
                  <a:pt x="0" y="265175"/>
                </a:moveTo>
                <a:lnTo>
                  <a:pt x="1910968" y="265175"/>
                </a:lnTo>
                <a:lnTo>
                  <a:pt x="1910968" y="0"/>
                </a:lnTo>
                <a:lnTo>
                  <a:pt x="2441321" y="530351"/>
                </a:lnTo>
                <a:lnTo>
                  <a:pt x="1910968" y="1060627"/>
                </a:lnTo>
                <a:lnTo>
                  <a:pt x="1910968" y="795477"/>
                </a:lnTo>
                <a:lnTo>
                  <a:pt x="0" y="795477"/>
                </a:lnTo>
                <a:lnTo>
                  <a:pt x="0" y="265175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55910" y="5253660"/>
            <a:ext cx="220662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am 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ne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chemeClr val="tx1"/>
                </a:solidFill>
                <a:latin typeface="Arial"/>
                <a:cs typeface="Arial"/>
              </a:rPr>
              <a:t>x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n?</a:t>
            </a:r>
          </a:p>
        </p:txBody>
      </p:sp>
      <p:sp>
        <p:nvSpPr>
          <p:cNvPr id="11" name="object 11"/>
          <p:cNvSpPr/>
          <p:nvPr/>
        </p:nvSpPr>
        <p:spPr>
          <a:xfrm>
            <a:off x="1768855" y="2958845"/>
            <a:ext cx="2290445" cy="1978660"/>
          </a:xfrm>
          <a:custGeom>
            <a:avLst/>
            <a:gdLst/>
            <a:ahLst/>
            <a:cxnLst/>
            <a:rect l="l" t="t" r="r" b="b"/>
            <a:pathLst>
              <a:path w="2290445" h="1978660">
                <a:moveTo>
                  <a:pt x="1104906" y="623442"/>
                </a:moveTo>
                <a:lnTo>
                  <a:pt x="250951" y="623442"/>
                </a:lnTo>
                <a:lnTo>
                  <a:pt x="1960880" y="1978405"/>
                </a:lnTo>
                <a:lnTo>
                  <a:pt x="2290318" y="1562861"/>
                </a:lnTo>
                <a:lnTo>
                  <a:pt x="1104906" y="623442"/>
                </a:lnTo>
                <a:close/>
              </a:path>
              <a:path w="2290445" h="1978660">
                <a:moveTo>
                  <a:pt x="744982" y="0"/>
                </a:moveTo>
                <a:lnTo>
                  <a:pt x="0" y="86232"/>
                </a:lnTo>
                <a:lnTo>
                  <a:pt x="86360" y="831214"/>
                </a:lnTo>
                <a:lnTo>
                  <a:pt x="250951" y="623442"/>
                </a:lnTo>
                <a:lnTo>
                  <a:pt x="1104906" y="623442"/>
                </a:lnTo>
                <a:lnTo>
                  <a:pt x="580389" y="207771"/>
                </a:lnTo>
                <a:lnTo>
                  <a:pt x="744982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68855" y="2958845"/>
            <a:ext cx="2290445" cy="1978660"/>
          </a:xfrm>
          <a:custGeom>
            <a:avLst/>
            <a:gdLst/>
            <a:ahLst/>
            <a:cxnLst/>
            <a:rect l="l" t="t" r="r" b="b"/>
            <a:pathLst>
              <a:path w="2290445" h="1978660">
                <a:moveTo>
                  <a:pt x="1960880" y="1978405"/>
                </a:moveTo>
                <a:lnTo>
                  <a:pt x="250951" y="623442"/>
                </a:lnTo>
                <a:lnTo>
                  <a:pt x="86360" y="831214"/>
                </a:lnTo>
                <a:lnTo>
                  <a:pt x="0" y="86232"/>
                </a:lnTo>
                <a:lnTo>
                  <a:pt x="744982" y="0"/>
                </a:lnTo>
                <a:lnTo>
                  <a:pt x="580389" y="207771"/>
                </a:lnTo>
                <a:lnTo>
                  <a:pt x="2290318" y="1562861"/>
                </a:lnTo>
                <a:lnTo>
                  <a:pt x="1960880" y="1978405"/>
                </a:lnTo>
                <a:close/>
              </a:path>
            </a:pathLst>
          </a:custGeom>
          <a:ln w="25399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27351" y="3187700"/>
            <a:ext cx="1779209" cy="1427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423155"/>
            <a:ext cx="2616200" cy="1454150"/>
          </a:xfrm>
          <a:custGeom>
            <a:avLst/>
            <a:gdLst/>
            <a:ahLst/>
            <a:cxnLst/>
            <a:rect l="l" t="t" r="r" b="b"/>
            <a:pathLst>
              <a:path w="2616200" h="1454150">
                <a:moveTo>
                  <a:pt x="722109" y="0"/>
                </a:moveTo>
                <a:lnTo>
                  <a:pt x="0" y="722145"/>
                </a:lnTo>
                <a:lnTo>
                  <a:pt x="0" y="732004"/>
                </a:lnTo>
                <a:lnTo>
                  <a:pt x="722109" y="1454111"/>
                </a:lnTo>
                <a:lnTo>
                  <a:pt x="722109" y="1090549"/>
                </a:lnTo>
                <a:lnTo>
                  <a:pt x="2616200" y="1090549"/>
                </a:lnTo>
                <a:lnTo>
                  <a:pt x="2616200" y="363601"/>
                </a:lnTo>
                <a:lnTo>
                  <a:pt x="722109" y="363601"/>
                </a:lnTo>
                <a:lnTo>
                  <a:pt x="72210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4423155"/>
            <a:ext cx="2616200" cy="722630"/>
          </a:xfrm>
          <a:custGeom>
            <a:avLst/>
            <a:gdLst/>
            <a:ahLst/>
            <a:cxnLst/>
            <a:rect l="l" t="t" r="r" b="b"/>
            <a:pathLst>
              <a:path w="2616200" h="722629">
                <a:moveTo>
                  <a:pt x="2616200" y="363601"/>
                </a:moveTo>
                <a:lnTo>
                  <a:pt x="722109" y="363601"/>
                </a:lnTo>
                <a:lnTo>
                  <a:pt x="722109" y="0"/>
                </a:lnTo>
                <a:lnTo>
                  <a:pt x="0" y="722145"/>
                </a:lnTo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4786757"/>
            <a:ext cx="2616200" cy="1090930"/>
          </a:xfrm>
          <a:custGeom>
            <a:avLst/>
            <a:gdLst/>
            <a:ahLst/>
            <a:cxnLst/>
            <a:rect l="l" t="t" r="r" b="b"/>
            <a:pathLst>
              <a:path w="2616200" h="1090929">
                <a:moveTo>
                  <a:pt x="0" y="368403"/>
                </a:moveTo>
                <a:lnTo>
                  <a:pt x="722109" y="1090510"/>
                </a:lnTo>
                <a:lnTo>
                  <a:pt x="722109" y="726948"/>
                </a:lnTo>
                <a:lnTo>
                  <a:pt x="2616200" y="726948"/>
                </a:lnTo>
                <a:lnTo>
                  <a:pt x="2616200" y="0"/>
                </a:lnTo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5566" y="4750861"/>
            <a:ext cx="2270634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Future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acc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rat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/ b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am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ne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chemeClr val="tx1"/>
                </a:solidFill>
                <a:latin typeface="Arial"/>
                <a:cs typeface="Arial"/>
              </a:rPr>
              <a:t>x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n?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8372729" y="6659971"/>
            <a:ext cx="249554" cy="20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186334" y="1002974"/>
            <a:ext cx="353695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b="1" spc="5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n 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b="1" spc="5" dirty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e de</a:t>
            </a:r>
            <a:r>
              <a:rPr sz="1800" b="1" spc="-45" dirty="0">
                <a:solidFill>
                  <a:schemeClr val="tx1"/>
                </a:solidFill>
                <a:latin typeface="Arial"/>
                <a:cs typeface="Arial"/>
              </a:rPr>
              <a:t>v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elo</a:t>
            </a:r>
            <a:r>
              <a:rPr sz="1800" b="1" spc="5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chemeClr val="tx1"/>
                </a:solidFill>
                <a:latin typeface="Arial"/>
                <a:cs typeface="Arial"/>
              </a:rPr>
              <a:t>nt: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63220" indent="-350520">
              <a:lnSpc>
                <a:spcPct val="100000"/>
              </a:lnSpc>
              <a:buFont typeface="Wingdings"/>
              <a:buChar char=""/>
              <a:tabLst>
                <a:tab pos="363220" algn="l"/>
              </a:tabLst>
            </a:pP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sitive</a:t>
            </a:r>
            <a:r>
              <a:rPr sz="1800" spc="-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so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rce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lang="en-AU" sz="1800" dirty="0" smtClean="0">
                <a:solidFill>
                  <a:schemeClr val="tx1"/>
                </a:solidFill>
                <a:latin typeface="Arial"/>
                <a:cs typeface="Arial"/>
              </a:rPr>
              <a:t> terminal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erm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l?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bg1"/>
            </a:gs>
            <a:gs pos="100000">
              <a:srgbClr val="00397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24544" y="211427"/>
            <a:ext cx="774255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1860">
              <a:lnSpc>
                <a:spcPct val="100000"/>
              </a:lnSpc>
            </a:pPr>
            <a:r>
              <a:rPr spc="-5" dirty="0">
                <a:solidFill>
                  <a:schemeClr val="tx1"/>
                </a:solidFill>
              </a:rPr>
              <a:t>6</a:t>
            </a:r>
            <a:r>
              <a:rPr dirty="0">
                <a:solidFill>
                  <a:schemeClr val="tx1"/>
                </a:solidFill>
              </a:rPr>
              <a:t>-9 </a:t>
            </a:r>
            <a:r>
              <a:rPr spc="-45" dirty="0">
                <a:solidFill>
                  <a:schemeClr val="tx1"/>
                </a:solidFill>
              </a:rPr>
              <a:t>y</a:t>
            </a:r>
            <a:r>
              <a:rPr spc="-5" dirty="0">
                <a:solidFill>
                  <a:schemeClr val="tx1"/>
                </a:solidFill>
              </a:rPr>
              <a:t>ea</a:t>
            </a:r>
            <a:r>
              <a:rPr spc="-60" dirty="0">
                <a:solidFill>
                  <a:schemeClr val="tx1"/>
                </a:solidFill>
              </a:rPr>
              <a:t>r</a:t>
            </a:r>
            <a:r>
              <a:rPr dirty="0">
                <a:solidFill>
                  <a:schemeClr val="tx1"/>
                </a:solidFill>
              </a:rPr>
              <a:t>s and b</a:t>
            </a:r>
            <a:r>
              <a:rPr spc="-15" dirty="0">
                <a:solidFill>
                  <a:schemeClr val="tx1"/>
                </a:solidFill>
              </a:rPr>
              <a:t>e</a:t>
            </a:r>
            <a:r>
              <a:rPr spc="-35" dirty="0">
                <a:solidFill>
                  <a:schemeClr val="tx1"/>
                </a:solidFill>
              </a:rPr>
              <a:t>y</a:t>
            </a:r>
            <a:r>
              <a:rPr spc="-5" dirty="0">
                <a:solidFill>
                  <a:schemeClr val="tx1"/>
                </a:solidFill>
              </a:rPr>
              <a:t>ond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5921" y="979225"/>
            <a:ext cx="403732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eler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tor</a:t>
            </a:r>
            <a:r>
              <a:rPr sz="18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de</a:t>
            </a:r>
            <a:r>
              <a:rPr sz="1800" b="1" spc="-45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elo</a:t>
            </a:r>
            <a:r>
              <a:rPr sz="1800" b="1" spc="5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nt</a:t>
            </a:r>
            <a:r>
              <a:rPr sz="18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800" b="1" spc="5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ti</a:t>
            </a:r>
            <a:r>
              <a:rPr sz="1800" b="1" spc="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0442" y="1734247"/>
            <a:ext cx="4502785" cy="1551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5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bea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m 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ine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w</a:t>
            </a:r>
            <a:r>
              <a:rPr sz="18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sz="1800" dirty="0">
                <a:solidFill>
                  <a:schemeClr val="tx1"/>
                </a:solidFill>
                <a:latin typeface="Symbol"/>
                <a:cs typeface="Symbol"/>
              </a:rPr>
              <a:t></a:t>
            </a:r>
            <a:r>
              <a:rPr sz="1800" spc="4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er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fie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gr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w</a:t>
            </a:r>
            <a:r>
              <a:rPr sz="18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ac</a:t>
            </a:r>
            <a:r>
              <a:rPr sz="18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ctor</a:t>
            </a:r>
          </a:p>
          <a:p>
            <a:pPr marL="756285" lvl="1" indent="-286385">
              <a:lnSpc>
                <a:spcPct val="100000"/>
              </a:lnSpc>
              <a:buFont typeface="Wingdings"/>
              <a:buChar char=""/>
              <a:tabLst>
                <a:tab pos="75692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ra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tion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of 1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UD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18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5" name="object 5"/>
          <p:cNvSpPr/>
          <p:nvPr/>
        </p:nvSpPr>
        <p:spPr>
          <a:xfrm>
            <a:off x="288404" y="3910672"/>
            <a:ext cx="5219700" cy="2614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3532" y="1646173"/>
            <a:ext cx="702945" cy="2071370"/>
          </a:xfrm>
          <a:custGeom>
            <a:avLst/>
            <a:gdLst/>
            <a:ahLst/>
            <a:cxnLst/>
            <a:rect l="l" t="t" r="r" b="b"/>
            <a:pathLst>
              <a:path w="702944" h="2071370">
                <a:moveTo>
                  <a:pt x="702652" y="1719579"/>
                </a:moveTo>
                <a:lnTo>
                  <a:pt x="0" y="1719579"/>
                </a:lnTo>
                <a:lnTo>
                  <a:pt x="351320" y="2070862"/>
                </a:lnTo>
                <a:lnTo>
                  <a:pt x="702652" y="1719579"/>
                </a:lnTo>
                <a:close/>
              </a:path>
              <a:path w="702944" h="2071370">
                <a:moveTo>
                  <a:pt x="526986" y="0"/>
                </a:moveTo>
                <a:lnTo>
                  <a:pt x="175666" y="0"/>
                </a:lnTo>
                <a:lnTo>
                  <a:pt x="175666" y="1719579"/>
                </a:lnTo>
                <a:lnTo>
                  <a:pt x="526986" y="1719579"/>
                </a:lnTo>
                <a:lnTo>
                  <a:pt x="526986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532" y="1646173"/>
            <a:ext cx="702945" cy="2071370"/>
          </a:xfrm>
          <a:custGeom>
            <a:avLst/>
            <a:gdLst/>
            <a:ahLst/>
            <a:cxnLst/>
            <a:rect l="l" t="t" r="r" b="b"/>
            <a:pathLst>
              <a:path w="702944" h="2071370">
                <a:moveTo>
                  <a:pt x="526986" y="0"/>
                </a:moveTo>
                <a:lnTo>
                  <a:pt x="526986" y="1719579"/>
                </a:lnTo>
                <a:lnTo>
                  <a:pt x="702652" y="1719579"/>
                </a:lnTo>
                <a:lnTo>
                  <a:pt x="351320" y="2070862"/>
                </a:lnTo>
                <a:lnTo>
                  <a:pt x="0" y="1719579"/>
                </a:lnTo>
                <a:lnTo>
                  <a:pt x="175666" y="1719579"/>
                </a:lnTo>
                <a:lnTo>
                  <a:pt x="175666" y="0"/>
                </a:lnTo>
                <a:lnTo>
                  <a:pt x="526986" y="0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7848" y="1916832"/>
            <a:ext cx="276999" cy="85814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 smtClean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ime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4144" y="1628775"/>
            <a:ext cx="702945" cy="2071370"/>
          </a:xfrm>
          <a:custGeom>
            <a:avLst/>
            <a:gdLst/>
            <a:ahLst/>
            <a:cxnLst/>
            <a:rect l="l" t="t" r="r" b="b"/>
            <a:pathLst>
              <a:path w="702945" h="2071370">
                <a:moveTo>
                  <a:pt x="702690" y="1719452"/>
                </a:moveTo>
                <a:lnTo>
                  <a:pt x="0" y="1719452"/>
                </a:lnTo>
                <a:lnTo>
                  <a:pt x="351281" y="2070862"/>
                </a:lnTo>
                <a:lnTo>
                  <a:pt x="702690" y="1719452"/>
                </a:lnTo>
                <a:close/>
              </a:path>
              <a:path w="702945" h="2071370">
                <a:moveTo>
                  <a:pt x="526922" y="0"/>
                </a:moveTo>
                <a:lnTo>
                  <a:pt x="175640" y="0"/>
                </a:lnTo>
                <a:lnTo>
                  <a:pt x="175640" y="1719452"/>
                </a:lnTo>
                <a:lnTo>
                  <a:pt x="526922" y="1719452"/>
                </a:lnTo>
                <a:lnTo>
                  <a:pt x="526922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24144" y="1628775"/>
            <a:ext cx="702945" cy="2071370"/>
          </a:xfrm>
          <a:custGeom>
            <a:avLst/>
            <a:gdLst/>
            <a:ahLst/>
            <a:cxnLst/>
            <a:rect l="l" t="t" r="r" b="b"/>
            <a:pathLst>
              <a:path w="702945" h="2071370">
                <a:moveTo>
                  <a:pt x="526922" y="0"/>
                </a:moveTo>
                <a:lnTo>
                  <a:pt x="526922" y="1719452"/>
                </a:lnTo>
                <a:lnTo>
                  <a:pt x="702690" y="1719452"/>
                </a:lnTo>
                <a:lnTo>
                  <a:pt x="351281" y="2070862"/>
                </a:lnTo>
                <a:lnTo>
                  <a:pt x="0" y="1719452"/>
                </a:lnTo>
                <a:lnTo>
                  <a:pt x="175640" y="1719452"/>
                </a:lnTo>
                <a:lnTo>
                  <a:pt x="175640" y="0"/>
                </a:lnTo>
                <a:lnTo>
                  <a:pt x="526922" y="0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37116" y="1571069"/>
            <a:ext cx="276999" cy="14519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st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8372729" y="6659971"/>
            <a:ext cx="249554" cy="20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508116" y="4482934"/>
            <a:ext cx="3204845" cy="1883593"/>
          </a:xfrm>
          <a:prstGeom prst="rect">
            <a:avLst/>
          </a:prstGeom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ct val="100000"/>
              </a:lnSpc>
            </a:pPr>
            <a:r>
              <a:rPr lang="en-AU" sz="1800" b="1" spc="-55" dirty="0" smtClean="0">
                <a:solidFill>
                  <a:srgbClr val="0000FF"/>
                </a:solidFill>
                <a:latin typeface="Arial"/>
                <a:cs typeface="Arial"/>
              </a:rPr>
              <a:t>State of the art</a:t>
            </a:r>
            <a:r>
              <a:rPr sz="1800" b="1" spc="4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 err="1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1800" b="1" spc="-10" dirty="0" err="1" smtClean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800" b="1" spc="-20" dirty="0" err="1" smtClean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1800" b="1" dirty="0" err="1" smtClean="0">
                <a:solidFill>
                  <a:srgbClr val="0000FF"/>
                </a:solidFill>
                <a:latin typeface="Arial"/>
                <a:cs typeface="Arial"/>
              </a:rPr>
              <a:t>omo</a:t>
            </a:r>
            <a:r>
              <a:rPr sz="1800" b="1" spc="5" dirty="0" err="1" smtClean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1800" b="1" dirty="0" err="1" smtClean="0">
                <a:solidFill>
                  <a:srgbClr val="0000FF"/>
                </a:solidFill>
                <a:latin typeface="Arial"/>
                <a:cs typeface="Arial"/>
              </a:rPr>
              <a:t>u</a:t>
            </a:r>
            <a:r>
              <a:rPr sz="1800" b="1" spc="5" dirty="0" err="1" smtClean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sz="1800" b="1" dirty="0" err="1" smtClean="0">
                <a:solidFill>
                  <a:srgbClr val="0000FF"/>
                </a:solidFill>
                <a:latin typeface="Arial"/>
                <a:cs typeface="Arial"/>
              </a:rPr>
              <a:t>es</a:t>
            </a:r>
            <a:endParaRPr sz="1850" dirty="0" smtClean="0">
              <a:latin typeface="Times New Roman"/>
              <a:cs typeface="Times New Roman"/>
            </a:endParaRPr>
          </a:p>
          <a:p>
            <a:pPr marL="374015" indent="-286385">
              <a:lnSpc>
                <a:spcPct val="100000"/>
              </a:lnSpc>
              <a:buFont typeface="Arial"/>
              <a:buChar char="•"/>
              <a:tabLst>
                <a:tab pos="374650" algn="l"/>
              </a:tabLst>
            </a:pP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sz="1800" spc="-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fit 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res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fo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tpri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</a:p>
          <a:p>
            <a:pPr marL="831215" lvl="1" indent="-286385">
              <a:lnSpc>
                <a:spcPct val="100000"/>
              </a:lnSpc>
              <a:buFont typeface="Wingdings"/>
              <a:buChar char=""/>
              <a:tabLst>
                <a:tab pos="831850" algn="l"/>
              </a:tabLst>
            </a:pPr>
            <a:r>
              <a:rPr sz="1800" spc="-8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sz="1800" spc="-40" dirty="0">
                <a:solidFill>
                  <a:schemeClr val="tx1"/>
                </a:solidFill>
                <a:latin typeface="Arial"/>
                <a:cs typeface="Arial"/>
              </a:rPr>
              <a:t>w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spc="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ve 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5</a:t>
            </a:r>
            <a:r>
              <a:rPr sz="1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MV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ost</a:t>
            </a:r>
          </a:p>
          <a:p>
            <a:pPr marL="831215" lvl="1" indent="-286385">
              <a:lnSpc>
                <a:spcPct val="100000"/>
              </a:lnSpc>
              <a:buFont typeface="Wingdings"/>
              <a:buChar char=""/>
              <a:tabLst>
                <a:tab pos="831850" algn="l"/>
              </a:tabLst>
            </a:pPr>
            <a:r>
              <a:rPr lang="en-AU" sz="1800" dirty="0">
                <a:solidFill>
                  <a:schemeClr val="tx1"/>
                </a:solidFill>
                <a:latin typeface="Arial"/>
                <a:cs typeface="Arial"/>
              </a:rPr>
              <a:t>5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tim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 pr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</a:p>
          <a:p>
            <a:pPr marL="831215" lvl="1" indent="-286385">
              <a:lnSpc>
                <a:spcPct val="100000"/>
              </a:lnSpc>
              <a:buFont typeface="Wingdings"/>
              <a:buChar char=""/>
              <a:tabLst>
                <a:tab pos="83185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USD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$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sz="18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523990" y="1673280"/>
            <a:ext cx="2152650" cy="5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Clr>
                <a:srgbClr val="0000FF"/>
              </a:buClr>
              <a:buFont typeface="Arial"/>
              <a:buChar char="•"/>
              <a:tabLst>
                <a:tab pos="299720" algn="l"/>
              </a:tabLst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Sta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ed</a:t>
            </a:r>
            <a:r>
              <a:rPr sz="18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as fu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ng av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23990" y="2496494"/>
            <a:ext cx="241935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Clr>
                <a:srgbClr val="0000FF"/>
              </a:buClr>
              <a:buFont typeface="Arial"/>
              <a:buChar char="•"/>
              <a:tabLst>
                <a:tab pos="299720" algn="l"/>
              </a:tabLst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Pre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ar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for n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w N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RIS i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frastructure pr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gr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bg1"/>
            </a:gs>
            <a:gs pos="100000">
              <a:srgbClr val="00397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24544" y="211427"/>
            <a:ext cx="774255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51860">
              <a:lnSpc>
                <a:spcPct val="100000"/>
              </a:lnSpc>
            </a:pPr>
            <a:r>
              <a:rPr lang="en-US" spc="-5" dirty="0" smtClean="0">
                <a:solidFill>
                  <a:schemeClr val="tx1"/>
                </a:solidFill>
              </a:rPr>
              <a:t>Alternatively</a:t>
            </a:r>
            <a:endParaRPr spc="-5" dirty="0">
              <a:solidFill>
                <a:schemeClr val="tx1"/>
              </a:solidFill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8372729" y="6659971"/>
            <a:ext cx="249554" cy="20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971600" y="908720"/>
            <a:ext cx="7401129" cy="2271391"/>
          </a:xfrm>
          <a:prstGeom prst="rect">
            <a:avLst/>
          </a:prstGeom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7630">
              <a:lnSpc>
                <a:spcPct val="100000"/>
              </a:lnSpc>
            </a:pPr>
            <a:r>
              <a:rPr lang="en-AU" sz="1800" b="1" spc="-55" dirty="0" smtClean="0">
                <a:solidFill>
                  <a:srgbClr val="0000FF"/>
                </a:solidFill>
                <a:latin typeface="Arial"/>
                <a:cs typeface="Arial"/>
              </a:rPr>
              <a:t>State of the art</a:t>
            </a:r>
            <a:r>
              <a:rPr sz="1800" b="1" spc="4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"/>
                <a:cs typeface="Arial"/>
              </a:rPr>
              <a:t>stand-alone </a:t>
            </a:r>
            <a:r>
              <a:rPr lang="en-US" sz="1800" b="1" dirty="0" err="1" smtClean="0">
                <a:solidFill>
                  <a:srgbClr val="0000FF"/>
                </a:solidFill>
                <a:latin typeface="Arial"/>
                <a:cs typeface="Arial"/>
              </a:rPr>
              <a:t>cryomodule</a:t>
            </a:r>
            <a:r>
              <a:rPr lang="en-US" sz="1800" b="1" dirty="0" smtClean="0">
                <a:solidFill>
                  <a:srgbClr val="0000FF"/>
                </a:solidFill>
                <a:latin typeface="Arial"/>
                <a:cs typeface="Arial"/>
              </a:rPr>
              <a:t> based on </a:t>
            </a:r>
          </a:p>
          <a:p>
            <a:pPr marL="87630">
              <a:lnSpc>
                <a:spcPct val="100000"/>
              </a:lnSpc>
            </a:pPr>
            <a:r>
              <a:rPr lang="en-US" sz="1800" b="1" dirty="0" err="1" smtClean="0">
                <a:solidFill>
                  <a:srgbClr val="0000FF"/>
                </a:solidFill>
                <a:latin typeface="Arial"/>
                <a:cs typeface="Arial"/>
              </a:rPr>
              <a:t>Nb</a:t>
            </a:r>
            <a:r>
              <a:rPr lang="en-US" sz="1800" b="1" dirty="0" smtClean="0">
                <a:solidFill>
                  <a:srgbClr val="0000FF"/>
                </a:solidFill>
                <a:latin typeface="Arial"/>
                <a:cs typeface="Arial"/>
              </a:rPr>
              <a:t> QWR (</a:t>
            </a:r>
            <a:r>
              <a:rPr lang="en-US" sz="1800" b="1" dirty="0" err="1" smtClean="0">
                <a:solidFill>
                  <a:srgbClr val="0000FF"/>
                </a:solidFill>
                <a:latin typeface="Arial"/>
                <a:cs typeface="Arial"/>
              </a:rPr>
              <a:t>RadiaBeam</a:t>
            </a:r>
            <a:r>
              <a:rPr lang="en-US" sz="1800" b="1" dirty="0" smtClean="0">
                <a:solidFill>
                  <a:srgbClr val="0000FF"/>
                </a:solidFill>
                <a:latin typeface="Arial"/>
                <a:cs typeface="Arial"/>
              </a:rPr>
              <a:t> Systems and ANL)</a:t>
            </a:r>
            <a:endParaRPr sz="1850" dirty="0" smtClean="0">
              <a:latin typeface="Times New Roman"/>
              <a:cs typeface="Times New Roman"/>
            </a:endParaRPr>
          </a:p>
          <a:p>
            <a:pPr marL="374015" indent="-286385">
              <a:lnSpc>
                <a:spcPct val="100000"/>
              </a:lnSpc>
              <a:buFont typeface="Arial"/>
              <a:buChar char="•"/>
              <a:tabLst>
                <a:tab pos="374650" algn="l"/>
              </a:tabLst>
            </a:pP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sz="1800" spc="-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fit 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res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nt</a:t>
            </a:r>
            <a:r>
              <a:rPr sz="18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fo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tpri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</a:p>
          <a:p>
            <a:pPr marL="831215" lvl="1" indent="-286385">
              <a:lnSpc>
                <a:spcPct val="100000"/>
              </a:lnSpc>
              <a:buFont typeface="Wingdings"/>
              <a:buChar char=""/>
              <a:tabLst>
                <a:tab pos="831850" algn="l"/>
              </a:tabLst>
            </a:pPr>
            <a:r>
              <a:rPr lang="en-US" sz="1800" spc="-80" dirty="0" smtClean="0">
                <a:solidFill>
                  <a:schemeClr val="tx1"/>
                </a:solidFill>
                <a:latin typeface="Arial"/>
                <a:cs typeface="Arial"/>
              </a:rPr>
              <a:t>One</a:t>
            </a:r>
            <a:r>
              <a:rPr sz="1800" spc="2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g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ve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spc="-10" dirty="0" smtClean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sz="1800" spc="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MV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ost</a:t>
            </a:r>
          </a:p>
          <a:p>
            <a:pPr marL="831215" lvl="1" indent="-286385">
              <a:lnSpc>
                <a:spcPct val="100000"/>
              </a:lnSpc>
              <a:buFont typeface="Wingdings"/>
              <a:buChar char=""/>
              <a:tabLst>
                <a:tab pos="831850" algn="l"/>
              </a:tabLst>
            </a:pPr>
            <a:r>
              <a:rPr lang="en-AU" sz="1800" dirty="0" smtClean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replace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se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</a:p>
          <a:p>
            <a:pPr marL="831215" lvl="1" indent="-286385">
              <a:lnSpc>
                <a:spcPct val="100000"/>
              </a:lnSpc>
              <a:buFont typeface="Wingdings"/>
              <a:buChar char=""/>
              <a:tabLst>
                <a:tab pos="831850" algn="l"/>
              </a:tabLst>
            </a:pPr>
            <a:r>
              <a:rPr sz="1800" dirty="0">
                <a:solidFill>
                  <a:schemeClr val="tx1"/>
                </a:solidFill>
                <a:latin typeface="Arial"/>
                <a:cs typeface="Arial"/>
              </a:rPr>
              <a:t>USD</a:t>
            </a:r>
            <a:r>
              <a:rPr sz="18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$</a:t>
            </a:r>
            <a:r>
              <a:rPr lang="en-US" sz="1800" spc="-10" dirty="0">
                <a:solidFill>
                  <a:schemeClr val="tx1"/>
                </a:solidFill>
                <a:latin typeface="Arial"/>
                <a:cs typeface="Arial"/>
              </a:rPr>
              <a:t>1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sz="1800" spc="1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800" spc="-10" dirty="0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800" dirty="0" smtClean="0">
                <a:solidFill>
                  <a:schemeClr val="tx1"/>
                </a:solidFill>
                <a:latin typeface="Arial"/>
                <a:cs typeface="Arial"/>
              </a:rPr>
              <a:t>ch</a:t>
            </a:r>
            <a:endParaRPr lang="en-US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831215" lvl="1" indent="-286385">
              <a:lnSpc>
                <a:spcPct val="100000"/>
              </a:lnSpc>
              <a:buFont typeface="Wingdings"/>
              <a:buChar char=""/>
              <a:tabLst>
                <a:tab pos="831850" algn="l"/>
              </a:tabLst>
            </a:pP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</a:rPr>
              <a:t>Cryoplant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en-US" sz="1800" dirty="0" err="1" smtClean="0">
                <a:solidFill>
                  <a:schemeClr val="tx1"/>
                </a:solidFill>
                <a:latin typeface="Arial"/>
                <a:cs typeface="Arial"/>
              </a:rPr>
              <a:t>cryo</a:t>
            </a: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 crew are not required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8" y="3495040"/>
            <a:ext cx="4126642" cy="30303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73" y="5191"/>
            <a:ext cx="1584176" cy="42062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98" y="4060519"/>
            <a:ext cx="3825609" cy="27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76406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467544" y="3140968"/>
            <a:ext cx="7920880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err="1" smtClean="0">
                <a:latin typeface="Comic Sans MS" panose="030F0702030302020204" pitchFamily="66" charset="0"/>
              </a:rPr>
              <a:t>A.Cooper</a:t>
            </a:r>
            <a:r>
              <a:rPr lang="en-US" altLang="en-US" dirty="0" smtClean="0">
                <a:latin typeface="Comic Sans MS" panose="030F0702030302020204" pitchFamily="66" charset="0"/>
              </a:rPr>
              <a:t> (part time), S. </a:t>
            </a:r>
            <a:r>
              <a:rPr lang="en-US" altLang="en-US" dirty="0" err="1" smtClean="0">
                <a:latin typeface="Comic Sans MS" panose="030F0702030302020204" pitchFamily="66" charset="0"/>
              </a:rPr>
              <a:t>Battison</a:t>
            </a:r>
            <a:r>
              <a:rPr lang="en-US" altLang="en-US" dirty="0" smtClean="0">
                <a:latin typeface="Comic Sans MS" panose="030F0702030302020204" pitchFamily="66" charset="0"/>
              </a:rPr>
              <a:t>, J. Heighway,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Comic Sans MS" panose="030F0702030302020204" pitchFamily="66" charset="0"/>
              </a:rPr>
              <a:t>T. Kitchen (50%) </a:t>
            </a:r>
            <a:r>
              <a:rPr lang="en-US" altLang="en-US" dirty="0" err="1" smtClean="0">
                <a:latin typeface="Comic Sans MS" panose="030F0702030302020204" pitchFamily="66" charset="0"/>
              </a:rPr>
              <a:t>A.Pynt</a:t>
            </a:r>
            <a:r>
              <a:rPr lang="en-US" altLang="en-US" dirty="0" smtClean="0">
                <a:latin typeface="Comic Sans MS" panose="030F0702030302020204" pitchFamily="66" charset="0"/>
              </a:rPr>
              <a:t> (</a:t>
            </a:r>
            <a:r>
              <a:rPr lang="en-US" altLang="en-US" dirty="0" err="1" smtClean="0">
                <a:latin typeface="Comic Sans MS" panose="030F0702030302020204" pitchFamily="66" charset="0"/>
              </a:rPr>
              <a:t>secondment</a:t>
            </a:r>
            <a:r>
              <a:rPr lang="en-US" altLang="en-US" dirty="0" smtClean="0">
                <a:latin typeface="Comic Sans MS" panose="030F0702030302020204" pitchFamily="66" charset="0"/>
              </a:rPr>
              <a:t>), </a:t>
            </a:r>
            <a:r>
              <a:rPr lang="en-US" altLang="en-US" dirty="0" err="1" smtClean="0">
                <a:latin typeface="Comic Sans MS" panose="030F0702030302020204" pitchFamily="66" charset="0"/>
              </a:rPr>
              <a:t>B.Tranter</a:t>
            </a:r>
            <a:r>
              <a:rPr lang="en-US" altLang="en-US" dirty="0" smtClean="0">
                <a:latin typeface="Comic Sans MS" panose="030F0702030302020204" pitchFamily="66" charset="0"/>
              </a:rPr>
              <a:t>, D. Tempra, </a:t>
            </a:r>
            <a:r>
              <a:rPr lang="en-US" altLang="en-US" dirty="0" err="1" smtClean="0">
                <a:latin typeface="Comic Sans MS" panose="030F0702030302020204" pitchFamily="66" charset="0"/>
              </a:rPr>
              <a:t>T.Tunningley</a:t>
            </a:r>
            <a:r>
              <a:rPr lang="en-US" altLang="en-US" dirty="0" smtClean="0">
                <a:latin typeface="Comic Sans MS" panose="030F0702030302020204" pitchFamily="66" charset="0"/>
              </a:rPr>
              <a:t>, P. Linardakis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latin typeface="Comic Sans MS" panose="030F0702030302020204" pitchFamily="66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Comic Sans MS" panose="030F0702030302020204" pitchFamily="66" charset="0"/>
              </a:rPr>
              <a:t>B Graham- joining AS ANSTO soon</a:t>
            </a:r>
            <a:endParaRPr lang="en-AU" altLang="en-US" dirty="0">
              <a:latin typeface="Comic Sans MS" panose="030F0702030302020204" pitchFamily="66" charset="0"/>
            </a:endParaRP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2267744" y="1834951"/>
            <a:ext cx="3816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defTabSz="3810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dirty="0" smtClean="0">
                <a:latin typeface="Comic Sans MS" panose="030F0702030302020204" pitchFamily="66" charset="0"/>
              </a:rPr>
              <a:t>NP Technical </a:t>
            </a:r>
            <a:r>
              <a:rPr lang="en-AU" altLang="en-US" dirty="0">
                <a:latin typeface="Comic Sans MS" panose="030F0702030302020204" pitchFamily="66" charset="0"/>
              </a:rPr>
              <a:t>Staff: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81000"/>
            <a:ext cx="4572000" cy="6096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latin typeface="Comic Sans MS" panose="030F0702030302020204" pitchFamily="66" charset="0"/>
              </a:rPr>
              <a:t>Acknowledgement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t="5031"/>
          <a:stretch/>
        </p:blipFill>
        <p:spPr>
          <a:xfrm>
            <a:off x="1691680" y="980728"/>
            <a:ext cx="6408712" cy="5436604"/>
          </a:xfrm>
          <a:prstGeom prst="rect">
            <a:avLst/>
          </a:prstGeom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960" y="116632"/>
            <a:ext cx="1655763" cy="1800225"/>
          </a:xfrm>
        </p:spPr>
        <p:txBody>
          <a:bodyPr/>
          <a:lstStyle/>
          <a:p>
            <a:pPr eaLnBrk="1" hangingPunct="1"/>
            <a:r>
              <a:rPr lang="en-US" altLang="en-US" sz="9600" dirty="0" smtClean="0">
                <a:latin typeface="Comic Sans MS" panose="030F0702030302020204" pitchFamily="66" charset="0"/>
              </a:rPr>
              <a:t>Q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098" descr="Z:\Linac\Engineering_Award\PRESENTATION_PPT\LINAC 3d 2005 LABEL_RE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9342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099"/>
          <p:cNvSpPr txBox="1">
            <a:spLocks noChangeArrowheads="1"/>
          </p:cNvSpPr>
          <p:nvPr/>
        </p:nvSpPr>
        <p:spPr bwMode="auto">
          <a:xfrm>
            <a:off x="4937125" y="2676525"/>
            <a:ext cx="135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AU" altLang="en-US" sz="1400">
                <a:solidFill>
                  <a:srgbClr val="009900"/>
                </a:solidFill>
              </a:rPr>
              <a:t>22 tonnes of SF6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76213"/>
            <a:ext cx="7467600" cy="457200"/>
          </a:xfrm>
        </p:spPr>
        <p:txBody>
          <a:bodyPr/>
          <a:lstStyle/>
          <a:p>
            <a:pPr algn="ctr" eaLnBrk="1" hangingPunct="1"/>
            <a:r>
              <a:rPr lang="en-AU" altLang="en-US" sz="2400" dirty="0" smtClean="0"/>
              <a:t>SRF </a:t>
            </a:r>
            <a:r>
              <a:rPr lang="en-AU" altLang="en-US" sz="2400" dirty="0" err="1" smtClean="0"/>
              <a:t>linac</a:t>
            </a:r>
            <a:r>
              <a:rPr lang="en-AU" altLang="en-US" sz="2400" dirty="0" smtClean="0"/>
              <a:t> booster 6.5 MV effective voltage</a:t>
            </a:r>
            <a:endParaRPr lang="en-US" altLang="en-US" dirty="0" smtClean="0"/>
          </a:p>
        </p:txBody>
      </p:sp>
      <p:pic>
        <p:nvPicPr>
          <p:cNvPr id="38915" name="Picture 3" descr="Z:\Linac\Engineering_Award\Auxilary\Fig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7600"/>
            <a:ext cx="70104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U:\Linac\Engineering_Award\National_Submission\linac high quality panora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70104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4755"/>
            <a:ext cx="2879788" cy="5832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1600" y="126038"/>
            <a:ext cx="65685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3735">
              <a:lnSpc>
                <a:spcPct val="100000"/>
              </a:lnSpc>
            </a:pPr>
            <a:r>
              <a:rPr lang="en-US" spc="-5" dirty="0" smtClean="0"/>
              <a:t>Ten Beam Lines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915792" y="813142"/>
            <a:ext cx="6192647" cy="5784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72729" y="6659971"/>
            <a:ext cx="249554" cy="20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76844" y="66690"/>
            <a:ext cx="541637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3735">
              <a:lnSpc>
                <a:spcPct val="100000"/>
              </a:lnSpc>
            </a:pPr>
            <a:r>
              <a:rPr lang="en-US" spc="-5" dirty="0" smtClean="0"/>
              <a:t>News</a:t>
            </a:r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372729" y="6659971"/>
            <a:ext cx="249554" cy="20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416" y="312835"/>
            <a:ext cx="3040031" cy="2279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939" y="949799"/>
            <a:ext cx="42481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AU" sz="1600" dirty="0"/>
              <a:t>A new measurement of how quickly stars create carbon may trigger a major shift in our understanding of how stars evolve and die, how the elements are created, and even the origin and abundance of the building blocks of life.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529" y="2786411"/>
            <a:ext cx="2952328" cy="22159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5616" y="2592604"/>
            <a:ext cx="3995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AU" sz="1600" dirty="0"/>
              <a:t>Research will help scientists understand how stars create </a:t>
            </a:r>
            <a:r>
              <a:rPr lang="en-AU" sz="1600" dirty="0" smtClean="0"/>
              <a:t>elements by demonstrating nuclear </a:t>
            </a:r>
            <a:r>
              <a:rPr lang="en-AU" sz="1600" dirty="0"/>
              <a:t>effect, </a:t>
            </a:r>
            <a:r>
              <a:rPr lang="en-AU" sz="1600" dirty="0" smtClean="0"/>
              <a:t>called </a:t>
            </a:r>
            <a:r>
              <a:rPr lang="en-AU" sz="1600" dirty="0"/>
              <a:t>Nuclear Excitation by Electron </a:t>
            </a:r>
            <a:r>
              <a:rPr lang="en-AU" sz="1600" dirty="0" smtClean="0"/>
              <a:t>Capture. The research at ANU was </a:t>
            </a:r>
            <a:r>
              <a:rPr lang="en-AU" sz="1600" dirty="0"/>
              <a:t>the first positive observation and has achieved the first quantified measurement of the phenomenon.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325475"/>
            <a:ext cx="3168352" cy="23762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23928" y="5301208"/>
            <a:ext cx="4769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AU" sz="1600" dirty="0"/>
              <a:t>Ocean sediments reveal nearby supernovae mystery </a:t>
            </a:r>
            <a:r>
              <a:rPr lang="en-AU" sz="1600" dirty="0" smtClean="0"/>
              <a:t>-the </a:t>
            </a:r>
            <a:r>
              <a:rPr lang="en-AU" sz="1600" dirty="0"/>
              <a:t>Earth has been travelling for the last 33,000 years through a cloud of faintly radioactive dust</a:t>
            </a:r>
            <a:r>
              <a:rPr lang="en-AU" sz="1600" dirty="0" smtClean="0"/>
              <a:t>. 'These </a:t>
            </a:r>
            <a:r>
              <a:rPr lang="en-AU" sz="1600" dirty="0"/>
              <a:t>clouds could be remnants of previous supernova </a:t>
            </a:r>
            <a:r>
              <a:rPr lang="en-AU" sz="1600" dirty="0" smtClean="0"/>
              <a:t>explosions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835301232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bg1"/>
            </a:gs>
            <a:gs pos="100000">
              <a:srgbClr val="00397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 descr="U:\Linac\Engineering_Award\PRESENTATION_PPT\SPEECH\LINAC 3d 2005 LABEL_REAL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473075"/>
            <a:ext cx="6865938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10"/>
          <p:cNvSpPr txBox="1">
            <a:spLocks noChangeArrowheads="1"/>
          </p:cNvSpPr>
          <p:nvPr/>
        </p:nvSpPr>
        <p:spPr bwMode="auto">
          <a:xfrm>
            <a:off x="2306862" y="90279"/>
            <a:ext cx="5360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AU" sz="1600" b="1" dirty="0" smtClean="0">
                <a:solidFill>
                  <a:schemeClr val="accent2"/>
                </a:solidFill>
                <a:latin typeface="Helvetica" pitchFamily="34" charset="0"/>
              </a:rPr>
              <a:t>2010-2020 SUPERSCIENCE </a:t>
            </a:r>
            <a:r>
              <a:rPr lang="en-AU" sz="1600" b="1" dirty="0">
                <a:solidFill>
                  <a:schemeClr val="accent2"/>
                </a:solidFill>
                <a:latin typeface="Helvetica" pitchFamily="34" charset="0"/>
              </a:rPr>
              <a:t>ENHANCEMENT OF </a:t>
            </a:r>
            <a:r>
              <a:rPr lang="en-AU" sz="1600" b="1" dirty="0" smtClean="0">
                <a:solidFill>
                  <a:schemeClr val="accent2"/>
                </a:solidFill>
                <a:latin typeface="Helvetica" pitchFamily="34" charset="0"/>
              </a:rPr>
              <a:t>HIAF</a:t>
            </a:r>
            <a:endParaRPr lang="en-US" sz="1600" b="1" dirty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7174" name="Rectangle 11"/>
          <p:cNvSpPr>
            <a:spLocks noChangeArrowheads="1"/>
          </p:cNvSpPr>
          <p:nvPr/>
        </p:nvSpPr>
        <p:spPr bwMode="auto">
          <a:xfrm>
            <a:off x="5940425" y="2276475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AU" sz="1000">
                <a:solidFill>
                  <a:srgbClr val="009900"/>
                </a:solidFill>
                <a:latin typeface="Comic Sans MS" pitchFamily="66" charset="0"/>
              </a:rPr>
              <a:t>New accelerator computer control </a:t>
            </a:r>
          </a:p>
          <a:p>
            <a:pPr marL="342900" indent="-342900"/>
            <a:r>
              <a:rPr lang="en-AU" sz="1000">
                <a:solidFill>
                  <a:srgbClr val="009900"/>
                </a:solidFill>
                <a:latin typeface="Comic Sans MS" pitchFamily="66" charset="0"/>
              </a:rPr>
              <a:t>and data acquisition systems</a:t>
            </a:r>
            <a:endParaRPr lang="en-US" sz="10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7175" name="Rectangle 12"/>
          <p:cNvSpPr>
            <a:spLocks noChangeArrowheads="1"/>
          </p:cNvSpPr>
          <p:nvPr/>
        </p:nvSpPr>
        <p:spPr bwMode="auto">
          <a:xfrm>
            <a:off x="5003800" y="1773238"/>
            <a:ext cx="3097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AU" sz="1000">
                <a:solidFill>
                  <a:srgbClr val="009900"/>
                </a:solidFill>
                <a:latin typeface="Comic Sans MS" pitchFamily="66" charset="0"/>
              </a:rPr>
              <a:t>Replacement vacuum pumps and gauges</a:t>
            </a:r>
          </a:p>
        </p:txBody>
      </p:sp>
      <p:sp>
        <p:nvSpPr>
          <p:cNvPr id="7176" name="Rectangle 13"/>
          <p:cNvSpPr>
            <a:spLocks noChangeArrowheads="1"/>
          </p:cNvSpPr>
          <p:nvPr/>
        </p:nvSpPr>
        <p:spPr bwMode="auto">
          <a:xfrm>
            <a:off x="250825" y="1916113"/>
            <a:ext cx="28082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Purchasing SF</a:t>
            </a:r>
            <a:r>
              <a:rPr lang="en-AU" sz="1000" baseline="-25000" dirty="0">
                <a:solidFill>
                  <a:srgbClr val="009900"/>
                </a:solidFill>
                <a:latin typeface="Comic Sans MS" pitchFamily="66" charset="0"/>
              </a:rPr>
              <a:t>6</a:t>
            </a:r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 gas to allow optimum tank </a:t>
            </a:r>
            <a:r>
              <a:rPr lang="en-AU" sz="1000" dirty="0" smtClean="0">
                <a:solidFill>
                  <a:srgbClr val="009900"/>
                </a:solidFill>
                <a:latin typeface="Comic Sans MS" pitchFamily="66" charset="0"/>
              </a:rPr>
              <a:t>pressure</a:t>
            </a:r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. Upgrade SF</a:t>
            </a:r>
            <a:r>
              <a:rPr lang="en-AU" sz="1000" baseline="-25000" dirty="0">
                <a:solidFill>
                  <a:srgbClr val="009900"/>
                </a:solidFill>
                <a:latin typeface="Comic Sans MS" pitchFamily="66" charset="0"/>
              </a:rPr>
              <a:t>6</a:t>
            </a:r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 monitoring system</a:t>
            </a:r>
          </a:p>
        </p:txBody>
      </p:sp>
      <p:graphicFrame>
        <p:nvGraphicFramePr>
          <p:cNvPr id="716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11294"/>
              </p:ext>
            </p:extLst>
          </p:nvPr>
        </p:nvGraphicFramePr>
        <p:xfrm>
          <a:off x="5148064" y="549276"/>
          <a:ext cx="1513086" cy="919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Bitmap Image" r:id="rId5" imgW="13898915" imgH="8438095" progId="PBrush">
                  <p:embed/>
                </p:oleObj>
              </mc:Choice>
              <mc:Fallback>
                <p:oleObj name="Bitmap Image" r:id="rId5" imgW="13898915" imgH="843809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49276"/>
                        <a:ext cx="1513086" cy="919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15"/>
          <p:cNvSpPr>
            <a:spLocks noChangeArrowheads="1"/>
          </p:cNvSpPr>
          <p:nvPr/>
        </p:nvSpPr>
        <p:spPr bwMode="auto">
          <a:xfrm>
            <a:off x="6443663" y="1052513"/>
            <a:ext cx="25193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SNICS development: construction </a:t>
            </a:r>
          </a:p>
          <a:p>
            <a:pPr algn="ctr">
              <a:buNone/>
            </a:pPr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the second source for better </a:t>
            </a:r>
          </a:p>
          <a:p>
            <a:pPr algn="ctr">
              <a:buNone/>
            </a:pPr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maintenance and reliability</a:t>
            </a:r>
          </a:p>
        </p:txBody>
      </p:sp>
      <p:sp>
        <p:nvSpPr>
          <p:cNvPr id="7178" name="Rectangle 16"/>
          <p:cNvSpPr>
            <a:spLocks noChangeArrowheads="1"/>
          </p:cNvSpPr>
          <p:nvPr/>
        </p:nvSpPr>
        <p:spPr bwMode="auto">
          <a:xfrm>
            <a:off x="1550892" y="1084342"/>
            <a:ext cx="172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Upgrade pulsing system:</a:t>
            </a:r>
          </a:p>
          <a:p>
            <a:pPr marL="342900" indent="-342900"/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resonators and </a:t>
            </a:r>
            <a:r>
              <a:rPr lang="en-AU" sz="1000" dirty="0" err="1">
                <a:solidFill>
                  <a:srgbClr val="009900"/>
                </a:solidFill>
                <a:latin typeface="Comic Sans MS" pitchFamily="66" charset="0"/>
              </a:rPr>
              <a:t>rf</a:t>
            </a:r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 control</a:t>
            </a:r>
          </a:p>
        </p:txBody>
      </p:sp>
      <p:sp>
        <p:nvSpPr>
          <p:cNvPr id="7179" name="Rectangle 17"/>
          <p:cNvSpPr>
            <a:spLocks noChangeArrowheads="1"/>
          </p:cNvSpPr>
          <p:nvPr/>
        </p:nvSpPr>
        <p:spPr bwMode="auto">
          <a:xfrm>
            <a:off x="6011863" y="6237288"/>
            <a:ext cx="1943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Develop 150 MHz room </a:t>
            </a:r>
          </a:p>
          <a:p>
            <a:pPr>
              <a:buNone/>
            </a:pPr>
            <a:r>
              <a:rPr lang="en-AU" sz="1000" dirty="0">
                <a:solidFill>
                  <a:srgbClr val="009900"/>
                </a:solidFill>
                <a:latin typeface="Comic Sans MS" pitchFamily="66" charset="0"/>
              </a:rPr>
              <a:t>temperature </a:t>
            </a:r>
            <a:r>
              <a:rPr lang="en-AU" sz="1000" dirty="0" err="1">
                <a:solidFill>
                  <a:srgbClr val="009900"/>
                </a:solidFill>
                <a:latin typeface="Comic Sans MS" pitchFamily="66" charset="0"/>
              </a:rPr>
              <a:t>superbuncher</a:t>
            </a:r>
            <a:r>
              <a:rPr lang="en-AU" sz="1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7180" name="Picture 1029" descr="H:\NCRIS 2010\RT SB\RTSB tex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7625" y="5661025"/>
            <a:ext cx="1224855" cy="102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Rectangle 19"/>
          <p:cNvSpPr>
            <a:spLocks noChangeArrowheads="1"/>
          </p:cNvSpPr>
          <p:nvPr/>
        </p:nvSpPr>
        <p:spPr bwMode="auto">
          <a:xfrm>
            <a:off x="1547813" y="620713"/>
            <a:ext cx="2376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Six high precision accelerator </a:t>
            </a:r>
            <a:r>
              <a:rPr lang="en-US" sz="1000" dirty="0" err="1" smtClean="0">
                <a:solidFill>
                  <a:srgbClr val="009900"/>
                </a:solidFill>
                <a:latin typeface="Comic Sans MS" pitchFamily="66" charset="0"/>
              </a:rPr>
              <a:t>tubesfor</a:t>
            </a:r>
            <a:r>
              <a:rPr lang="en-US" sz="1000" dirty="0" smtClean="0">
                <a:solidFill>
                  <a:srgbClr val="009900"/>
                </a:solidFill>
                <a:latin typeface="Comic Sans MS" pitchFamily="66" charset="0"/>
              </a:rPr>
              <a:t> </a:t>
            </a:r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better transmission </a:t>
            </a:r>
            <a:endParaRPr lang="en-US" sz="1000" dirty="0">
              <a:solidFill>
                <a:srgbClr val="009900"/>
              </a:solidFill>
            </a:endParaRPr>
          </a:p>
        </p:txBody>
      </p:sp>
      <p:pic>
        <p:nvPicPr>
          <p:cNvPr id="7182" name="Picture 7" descr="H:\CONFERENCES\ACAS MOU June 2010\Accel tube new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692150"/>
            <a:ext cx="10541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3" name="Rectangle 21"/>
          <p:cNvSpPr>
            <a:spLocks noChangeArrowheads="1"/>
          </p:cNvSpPr>
          <p:nvPr/>
        </p:nvSpPr>
        <p:spPr bwMode="auto">
          <a:xfrm>
            <a:off x="0" y="3053527"/>
            <a:ext cx="32226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Improvement charging system through installation </a:t>
            </a:r>
            <a:r>
              <a:rPr lang="en-US" sz="1000" dirty="0" smtClean="0">
                <a:solidFill>
                  <a:srgbClr val="009900"/>
                </a:solidFill>
                <a:latin typeface="Comic Sans MS" pitchFamily="66" charset="0"/>
              </a:rPr>
              <a:t>of </a:t>
            </a:r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the latest technology charging chains </a:t>
            </a:r>
            <a:r>
              <a:rPr lang="en-US" sz="1000" dirty="0" smtClean="0">
                <a:solidFill>
                  <a:srgbClr val="009900"/>
                </a:solidFill>
                <a:latin typeface="Comic Sans MS" pitchFamily="66" charset="0"/>
              </a:rPr>
              <a:t>and </a:t>
            </a:r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oil-free conductive wheels</a:t>
            </a:r>
            <a:r>
              <a:rPr lang="en-US" sz="1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7184" name="Picture 34" descr="H:\CONFERENCES\ACAS MOU June 2010\Chain Charging Sys Insid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8053" y="3669972"/>
            <a:ext cx="127478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6" name="Rectangle 24"/>
          <p:cNvSpPr>
            <a:spLocks noChangeArrowheads="1"/>
          </p:cNvSpPr>
          <p:nvPr/>
        </p:nvSpPr>
        <p:spPr bwMode="auto">
          <a:xfrm>
            <a:off x="5292080" y="3019633"/>
            <a:ext cx="3421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Enhance AMS capabilities, beam-lines, RIB capability </a:t>
            </a:r>
            <a:r>
              <a:rPr lang="en-US" sz="1000" dirty="0" smtClean="0">
                <a:solidFill>
                  <a:srgbClr val="009900"/>
                </a:solidFill>
                <a:latin typeface="Comic Sans MS" pitchFamily="66" charset="0"/>
              </a:rPr>
              <a:t>and </a:t>
            </a:r>
            <a:r>
              <a:rPr lang="en-US" sz="1000" dirty="0">
                <a:solidFill>
                  <a:srgbClr val="009900"/>
                </a:solidFill>
                <a:latin typeface="Comic Sans MS" pitchFamily="66" charset="0"/>
              </a:rPr>
              <a:t>Accelerator User Support</a:t>
            </a:r>
            <a:r>
              <a:rPr lang="en-US" sz="1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835696" y="188640"/>
            <a:ext cx="6336704" cy="6858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2800" dirty="0" smtClean="0">
                <a:latin typeface="Comic Sans MS" panose="030F0702030302020204" pitchFamily="66" charset="0"/>
              </a:rPr>
              <a:t>Past and present HIAF upgrades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14268" y="1628800"/>
            <a:ext cx="7847789" cy="4025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A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14UD/</a:t>
            </a:r>
            <a:r>
              <a:rPr lang="en-AU" sz="1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A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its instruments</a:t>
            </a: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Tube entrance lens control	</a:t>
            </a:r>
            <a:r>
              <a:rPr lang="en-A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NIMB 421 (2018) and NIMA 767 (2014)</a:t>
            </a:r>
          </a:p>
          <a:p>
            <a:pPr marL="285750" indent="-285750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L5 major upgrade and new He</a:t>
            </a:r>
            <a:r>
              <a:rPr 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ion source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Linardakis talk</a:t>
            </a:r>
            <a:endParaRPr lang="en-AU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Entire inventory of posts and tubes ordered from NEC  </a:t>
            </a:r>
          </a:p>
          <a:p>
            <a:pPr>
              <a:buNone/>
            </a:pPr>
            <a:r>
              <a:rPr lang="en-A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AU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(new e magnetic suppression- </a:t>
            </a:r>
            <a:r>
              <a:rPr lang="en-AU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ondulator</a:t>
            </a:r>
            <a:r>
              <a:rPr lang="en-AU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/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New target area, and beam lines under investigation	</a:t>
            </a:r>
          </a:p>
          <a:p>
            <a:pPr marL="285750" indent="-285750"/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NP Department 3-6-9 years development plan has been updated</a:t>
            </a:r>
          </a:p>
          <a:p>
            <a:pPr marL="285750" indent="-285750"/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Upgraded SNICS and </a:t>
            </a:r>
            <a:r>
              <a:rPr lang="en-A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McSNIC</a:t>
            </a: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for reliability 	</a:t>
            </a:r>
            <a:r>
              <a:rPr lang="en-A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 B 415 (2018)</a:t>
            </a:r>
            <a:endParaRPr lang="en-A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A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beam pulse width monitor, tunes with </a:t>
            </a:r>
            <a:r>
              <a:rPr lang="en-A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srf</a:t>
            </a:r>
            <a:r>
              <a:rPr lang="en-A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phase detector  </a:t>
            </a:r>
          </a:p>
          <a:p>
            <a:pPr>
              <a:buNone/>
            </a:pPr>
            <a:r>
              <a:rPr lang="en-A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A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PRAB 19 (2016), Cryogenics 85 (2017) and </a:t>
            </a:r>
            <a:r>
              <a:rPr lang="en-A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</a:t>
            </a:r>
            <a:r>
              <a:rPr lang="en-A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519 (2015)</a:t>
            </a:r>
          </a:p>
          <a:p>
            <a:pPr marL="285750" indent="-285750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resonators upgrade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PRST AB 9 (2006),  and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PRST AB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2007)</a:t>
            </a:r>
            <a:endParaRPr lang="en-AU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835696" y="188640"/>
            <a:ext cx="6336704" cy="6858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2800" dirty="0" smtClean="0">
                <a:latin typeface="Comic Sans MS" panose="030F0702030302020204" pitchFamily="66" charset="0"/>
              </a:rPr>
              <a:t>Past and present HIAF upgrades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5536" y="1124744"/>
            <a:ext cx="821449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Bunching and chopping: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hangingPunct="0">
              <a:spcBef>
                <a:spcPct val="0"/>
              </a:spcBef>
            </a:pP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Fast chopper upgrade</a:t>
            </a:r>
          </a:p>
          <a:p>
            <a:pPr marL="285750" indent="-285750" eaLnBrk="0" hangingPunct="0">
              <a:spcBef>
                <a:spcPct val="0"/>
              </a:spcBef>
            </a:pP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 normal conducting </a:t>
            </a:r>
            <a:r>
              <a:rPr kumimoji="0" lang="en-AU" altLang="en-US" sz="16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buncher</a:t>
            </a: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</a:t>
            </a:r>
            <a:r>
              <a:rPr kumimoji="0" lang="en-AU" altLang="en-US" sz="16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acceleration modules and 10 kW ampl</a:t>
            </a:r>
            <a:r>
              <a:rPr lang="en-AU" altLang="en-US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ifier 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en-AU" altLang="en-US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AU" alt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(work in progress)</a:t>
            </a:r>
          </a:p>
          <a:p>
            <a:pPr marL="285750" indent="-285750" eaLnBrk="0" hangingPunct="0">
              <a:spcBef>
                <a:spcPct val="0"/>
              </a:spcBef>
            </a:pP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LE </a:t>
            </a:r>
            <a:r>
              <a:rPr kumimoji="0" lang="en-US" altLang="en-US" sz="16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buncher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and HE chopper upgrades  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 papers under review NIMB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Beam lines: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hangingPunct="0">
              <a:spcBef>
                <a:spcPct val="0"/>
              </a:spcBef>
            </a:pP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8.5T solenoid-</a:t>
            </a:r>
            <a:r>
              <a:rPr kumimoji="0" lang="en-AU" altLang="en-US" sz="16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mechanical suspension </a:t>
            </a:r>
            <a:r>
              <a:rPr lang="en-AU" altLang="en-US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an</a:t>
            </a:r>
            <a:r>
              <a:rPr kumimoji="0" lang="en-AU" altLang="en-US" sz="16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 commissioning	</a:t>
            </a:r>
            <a:r>
              <a:rPr kumimoji="0" lang="en-AU" altLang="en-US" sz="160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NIMA 983 (2020)</a:t>
            </a:r>
            <a:endParaRPr kumimoji="0" lang="en-AU" altLang="en-US" sz="16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hangingPunct="0">
              <a:spcBef>
                <a:spcPct val="0"/>
              </a:spcBef>
            </a:pP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ANU neutron shielding- few beamlines upgraded</a:t>
            </a:r>
            <a:endParaRPr kumimoji="0" lang="en-AU" altLang="en-US" sz="160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285750" indent="-285750" eaLnBrk="0" hangingPunct="0">
              <a:spcBef>
                <a:spcPct val="0"/>
              </a:spcBef>
            </a:pPr>
            <a:r>
              <a:rPr kumimoji="0" lang="en-AU" altLang="en-US" sz="16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Supere</a:t>
            </a: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line 6 upgrades</a:t>
            </a:r>
          </a:p>
          <a:p>
            <a:pPr marL="285750" indent="-285750" eaLnBrk="0" hangingPunct="0">
              <a:spcBef>
                <a:spcPct val="0"/>
              </a:spcBef>
            </a:pPr>
            <a:r>
              <a:rPr lang="en-US" altLang="en-US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AMS cycling system    </a:t>
            </a:r>
            <a:r>
              <a:rPr lang="en-US" alt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NIMB (2015)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1600" dirty="0" smtClean="0">
                <a:solidFill>
                  <a:srgbClr val="FFFF00"/>
                </a:solidFill>
                <a:latin typeface="Arial" panose="020B0604020202020204" pitchFamily="34" charset="0"/>
              </a:rPr>
              <a:t>Operation: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sz="1600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285750" indent="-285750" eaLnBrk="0" hangingPunct="0">
              <a:spcBef>
                <a:spcPct val="0"/>
              </a:spcBef>
            </a:pP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TO#130 detailed TOR available   </a:t>
            </a: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PRST</a:t>
            </a:r>
            <a:r>
              <a:rPr kumimoji="0" lang="en-AU" altLang="en-US" sz="160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AB 18 (2015)</a:t>
            </a:r>
            <a:endParaRPr kumimoji="0" lang="en-AU" altLang="en-US" sz="16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hangingPunct="0">
              <a:spcBef>
                <a:spcPct val="0"/>
              </a:spcBef>
            </a:pPr>
            <a:r>
              <a:rPr lang="en-AU" altLang="en-US" sz="1600" dirty="0" smtClean="0">
                <a:latin typeface="Arial" panose="020B0604020202020204" pitchFamily="34" charset="0"/>
              </a:rPr>
              <a:t>Linac#29 </a:t>
            </a:r>
            <a:r>
              <a:rPr lang="en-AU" altLang="en-US" sz="1600" dirty="0" err="1" smtClean="0">
                <a:latin typeface="Arial" panose="020B0604020202020204" pitchFamily="34" charset="0"/>
              </a:rPr>
              <a:t>Cryo</a:t>
            </a:r>
            <a:r>
              <a:rPr lang="en-AU" altLang="en-US" sz="1600" dirty="0" smtClean="0">
                <a:latin typeface="Arial" panose="020B0604020202020204" pitchFamily="34" charset="0"/>
              </a:rPr>
              <a:t> crew training in operation and compressor maintenance</a:t>
            </a:r>
          </a:p>
          <a:p>
            <a:pPr marL="285750" indent="-285750" eaLnBrk="0" hangingPunct="0">
              <a:spcBef>
                <a:spcPct val="0"/>
              </a:spcBef>
            </a:pPr>
            <a:r>
              <a:rPr kumimoji="0" lang="en-AU" altLang="en-US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14UD operation up to 14.5 MV</a:t>
            </a:r>
          </a:p>
          <a:p>
            <a:pPr marL="285750" indent="-285750" eaLnBrk="0" hangingPunct="0">
              <a:spcBef>
                <a:spcPct val="0"/>
              </a:spcBef>
            </a:pPr>
            <a:r>
              <a:rPr lang="en-AU" altLang="en-US" sz="1600" dirty="0" smtClean="0">
                <a:latin typeface="Arial" panose="020B0604020202020204" pitchFamily="34" charset="0"/>
              </a:rPr>
              <a:t>Sulphur and Fluorine decease treated successfully	</a:t>
            </a:r>
            <a:r>
              <a:rPr lang="en-AU" altLang="en-US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work in progress</a:t>
            </a:r>
            <a:endParaRPr kumimoji="0" lang="en-AU" altLang="en-US" sz="16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96566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333595" y="188640"/>
            <a:ext cx="6336704" cy="6858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2800" dirty="0" smtClean="0">
                <a:latin typeface="Comic Sans MS" panose="030F0702030302020204" pitchFamily="66" charset="0"/>
              </a:rPr>
              <a:t>LE </a:t>
            </a:r>
            <a:r>
              <a:rPr lang="en-US" altLang="en-US" sz="2800" dirty="0" err="1" smtClean="0">
                <a:latin typeface="Comic Sans MS" panose="030F0702030302020204" pitchFamily="66" charset="0"/>
              </a:rPr>
              <a:t>buncher</a:t>
            </a: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556117"/>
            <a:ext cx="6673817" cy="48245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5696" y="984446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AU" dirty="0" smtClean="0"/>
              <a:t>High U</a:t>
            </a:r>
            <a:r>
              <a:rPr lang="en-AU" baseline="-25000" dirty="0" smtClean="0"/>
              <a:t>T</a:t>
            </a:r>
            <a:endParaRPr lang="en-AU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6444208" y="970312"/>
            <a:ext cx="1045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AU" dirty="0" smtClean="0"/>
              <a:t>Low </a:t>
            </a:r>
            <a:r>
              <a:rPr lang="en-AU" dirty="0"/>
              <a:t>U</a:t>
            </a:r>
            <a:r>
              <a:rPr lang="en-AU" baseline="-25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74609667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13849</TotalTime>
  <Words>1014</Words>
  <Application>Microsoft Office PowerPoint</Application>
  <PresentationFormat>On-screen Show (4:3)</PresentationFormat>
  <Paragraphs>150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Comic Sans MS</vt:lpstr>
      <vt:lpstr>Helvetica</vt:lpstr>
      <vt:lpstr>Symbol</vt:lpstr>
      <vt:lpstr>Times</vt:lpstr>
      <vt:lpstr>Times New Roman</vt:lpstr>
      <vt:lpstr>Wingdings</vt:lpstr>
      <vt:lpstr>Default Design</vt:lpstr>
      <vt:lpstr>Bitmap Image</vt:lpstr>
      <vt:lpstr>PowerPoint Presentation</vt:lpstr>
      <vt:lpstr>PowerPoint Presentation</vt:lpstr>
      <vt:lpstr>SRF linac booster 6.5 MV effective voltage</vt:lpstr>
      <vt:lpstr>Ten Beam Lines</vt:lpstr>
      <vt:lpstr>News</vt:lpstr>
      <vt:lpstr>PowerPoint Presentation</vt:lpstr>
      <vt:lpstr>Past and present HIAF upgrades</vt:lpstr>
      <vt:lpstr>Past and present HIAF upgrades</vt:lpstr>
      <vt:lpstr>LE buncher</vt:lpstr>
      <vt:lpstr>14 UD Posts and tubes replacement</vt:lpstr>
      <vt:lpstr>High impedance diagnostic: INFINITRON 800 and Megger S1-1568</vt:lpstr>
      <vt:lpstr>SF6 Gas Recovery unit GRU-4</vt:lpstr>
      <vt:lpstr>Precool TAO mitigation linac #29</vt:lpstr>
      <vt:lpstr>Accelerator &amp; Beamlines (0-3 years)</vt:lpstr>
      <vt:lpstr>3-6 years Accelerator &amp; Beam lines</vt:lpstr>
      <vt:lpstr>6-9 years and beyond</vt:lpstr>
      <vt:lpstr>Alternatively</vt:lpstr>
      <vt:lpstr>Acknowledgement</vt:lpstr>
      <vt:lpstr>Q</vt:lpstr>
    </vt:vector>
  </TitlesOfParts>
  <Company>Australian National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u4052837</dc:creator>
  <cp:lastModifiedBy>Nikolai Lobanov</cp:lastModifiedBy>
  <cp:revision>553</cp:revision>
  <cp:lastPrinted>1904-01-01T00:00:00Z</cp:lastPrinted>
  <dcterms:created xsi:type="dcterms:W3CDTF">2005-01-27T00:24:44Z</dcterms:created>
  <dcterms:modified xsi:type="dcterms:W3CDTF">2020-10-26T04:04:10Z</dcterms:modified>
</cp:coreProperties>
</file>