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  <p:sldMasterId id="2147483750" r:id="rId5"/>
    <p:sldMasterId id="2147483762" r:id="rId6"/>
  </p:sldMasterIdLst>
  <p:notesMasterIdLst>
    <p:notesMasterId r:id="rId27"/>
  </p:notesMasterIdLst>
  <p:handoutMasterIdLst>
    <p:handoutMasterId r:id="rId28"/>
  </p:handoutMasterIdLst>
  <p:sldIdLst>
    <p:sldId id="258" r:id="rId7"/>
    <p:sldId id="422" r:id="rId8"/>
    <p:sldId id="407" r:id="rId9"/>
    <p:sldId id="442" r:id="rId10"/>
    <p:sldId id="1290" r:id="rId11"/>
    <p:sldId id="371" r:id="rId12"/>
    <p:sldId id="452" r:id="rId13"/>
    <p:sldId id="1287" r:id="rId14"/>
    <p:sldId id="1288" r:id="rId15"/>
    <p:sldId id="1289" r:id="rId16"/>
    <p:sldId id="1229" r:id="rId17"/>
    <p:sldId id="707" r:id="rId18"/>
    <p:sldId id="709" r:id="rId19"/>
    <p:sldId id="1285" r:id="rId20"/>
    <p:sldId id="610" r:id="rId21"/>
    <p:sldId id="621" r:id="rId22"/>
    <p:sldId id="545" r:id="rId23"/>
    <p:sldId id="549" r:id="rId24"/>
    <p:sldId id="414" r:id="rId25"/>
    <p:sldId id="368" r:id="rId26"/>
  </p:sldIdLst>
  <p:sldSz cx="9144000" cy="6858000" type="screen4x3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A72C0"/>
    <a:srgbClr val="FFFDA9"/>
    <a:srgbClr val="00FF00"/>
    <a:srgbClr val="011B35"/>
    <a:srgbClr val="012545"/>
    <a:srgbClr val="EFC951"/>
    <a:srgbClr val="FFC8B4"/>
    <a:srgbClr val="235D81"/>
    <a:srgbClr val="7AA5BF"/>
    <a:srgbClr val="58B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45"/>
    <p:restoredTop sz="94673"/>
  </p:normalViewPr>
  <p:slideViewPr>
    <p:cSldViewPr>
      <p:cViewPr varScale="1">
        <p:scale>
          <a:sx n="107" d="100"/>
          <a:sy n="107" d="100"/>
        </p:scale>
        <p:origin x="144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28" d="100"/>
          <a:sy n="128" d="100"/>
        </p:scale>
        <p:origin x="659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fld id="{F2DA3026-DFE3-0D43-906D-11E2EF175628}" type="datetime1">
              <a:rPr lang="en-US"/>
              <a:pPr>
                <a:defRPr/>
              </a:pPr>
              <a:t>10/27/20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fld id="{D71CAD20-510B-704C-AD99-F8A02DBD45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8442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1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907"/>
            <a:ext cx="4984962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1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1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fld id="{5A4206D7-E259-824F-8228-47AC672375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9806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9" charset="0"/>
        <a:ea typeface="ＭＳ Ｐゴシック" pitchFamily="19" charset="-128"/>
        <a:cs typeface="ＭＳ Ｐゴシック" pitchFamily="1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9" charset="0"/>
        <a:ea typeface="ＭＳ Ｐゴシック" pitchFamily="1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9" charset="0"/>
        <a:ea typeface="ＭＳ Ｐゴシック" pitchFamily="1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9" charset="0"/>
        <a:ea typeface="ＭＳ Ｐゴシック" pitchFamily="1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9" charset="0"/>
        <a:ea typeface="ＭＳ Ｐゴシック" pitchFamily="1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1FC93C-9DB3-8F4E-AA34-AF3CE5B6042D}" type="slidenum">
              <a:rPr lang="en-GB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GB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75" name="Rectangle 7"/>
          <p:cNvSpPr txBox="1">
            <a:spLocks noGrp="1" noChangeArrowheads="1"/>
          </p:cNvSpPr>
          <p:nvPr/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B68E2002-60AE-2145-B876-134F9FFAC958}" type="slidenum">
              <a:rPr lang="en-GB" sz="1200"/>
              <a:pPr algn="r" eaLnBrk="0" hangingPunct="0"/>
              <a:t>1</a:t>
            </a:fld>
            <a:endParaRPr lang="en-GB" sz="1200" dirty="0"/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0681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349B39-E793-CC40-A333-C35A31BEFB22}" type="slidenum">
              <a:rPr lang="en-GB"/>
              <a:pPr/>
              <a:t>15</a:t>
            </a:fld>
            <a:endParaRPr lang="en-GB"/>
          </a:p>
        </p:txBody>
      </p:sp>
      <p:sp>
        <p:nvSpPr>
          <p:cNvPr id="17411" name="Rectangle 7"/>
          <p:cNvSpPr txBox="1">
            <a:spLocks noGrp="1" noChangeArrowheads="1"/>
          </p:cNvSpPr>
          <p:nvPr/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66ABDDD2-2266-1E4D-AD49-39AAE94C9749}" type="slidenum">
              <a:rPr lang="en-GB" sz="1200"/>
              <a:pPr algn="r"/>
              <a:t>15</a:t>
            </a:fld>
            <a:endParaRPr lang="en-GB" sz="1200"/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73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AD0744-6058-1D49-A8ED-68C22D5362A3}" type="slidenum">
              <a:rPr lang="en-GB"/>
              <a:pPr/>
              <a:t>18</a:t>
            </a:fld>
            <a:endParaRPr lang="en-GB"/>
          </a:p>
        </p:txBody>
      </p:sp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776A3D3-510B-7C4E-A144-A4664E946390}" type="slidenum">
              <a:rPr lang="en-GB" sz="1200"/>
              <a:pPr algn="r"/>
              <a:t>18</a:t>
            </a:fld>
            <a:endParaRPr lang="en-GB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357" y="4715907"/>
            <a:ext cx="4984962" cy="4467701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63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27DD5D-0689-774E-8C17-783F37D428AD}" type="slidenum">
              <a:rPr lang="en-GB">
                <a:solidFill>
                  <a:prstClr val="black"/>
                </a:solidFill>
              </a:rPr>
              <a:pPr/>
              <a:t>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9395" name="Rectangle 7"/>
          <p:cNvSpPr txBox="1">
            <a:spLocks noGrp="1" noChangeArrowheads="1"/>
          </p:cNvSpPr>
          <p:nvPr/>
        </p:nvSpPr>
        <p:spPr bwMode="auto">
          <a:xfrm>
            <a:off x="3852017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63067146-9EED-8349-9667-F0A4C566D693}" type="slidenum">
              <a:rPr lang="en-GB" sz="1200">
                <a:solidFill>
                  <a:prstClr val="black"/>
                </a:solidFill>
              </a:rPr>
              <a:pPr algn="r" eaLnBrk="0" hangingPunct="0"/>
              <a:t>20</a:t>
            </a:fld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0935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349B39-E793-CC40-A333-C35A31BEFB22}" type="slidenum">
              <a:rPr lang="en-GB"/>
              <a:pPr/>
              <a:t>2</a:t>
            </a:fld>
            <a:endParaRPr lang="en-GB" dirty="0"/>
          </a:p>
        </p:txBody>
      </p:sp>
      <p:sp>
        <p:nvSpPr>
          <p:cNvPr id="17411" name="Rectangle 7"/>
          <p:cNvSpPr txBox="1">
            <a:spLocks noGrp="1" noChangeArrowheads="1"/>
          </p:cNvSpPr>
          <p:nvPr/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66ABDDD2-2266-1E4D-AD49-39AAE94C9749}" type="slidenum">
              <a:rPr lang="en-GB" sz="1200"/>
              <a:pPr algn="r"/>
              <a:t>2</a:t>
            </a:fld>
            <a:endParaRPr lang="en-GB" sz="1200" dirty="0"/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097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56B613-228C-244E-996A-6B01092BF939}" type="slidenum">
              <a:rPr lang="en-GB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03" name="Rectangle 7"/>
          <p:cNvSpPr txBox="1">
            <a:spLocks noGrp="1" noChangeArrowheads="1"/>
          </p:cNvSpPr>
          <p:nvPr/>
        </p:nvSpPr>
        <p:spPr bwMode="auto">
          <a:xfrm>
            <a:off x="3852018" y="9431815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384DB91-2A12-EB44-BBA8-9B8987FC1698}" type="slidenum">
              <a:rPr lang="en-GB" sz="1200">
                <a:solidFill>
                  <a:prstClr val="black"/>
                </a:solidFill>
              </a:rPr>
              <a:pPr algn="r"/>
              <a:t>3</a:t>
            </a:fld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solidFill>
            <a:srgbClr val="FFFFFF"/>
          </a:solidFill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----- Meeting Notes (09/01/2013 14:16) -----</a:t>
            </a:r>
          </a:p>
          <a:p>
            <a:pPr eaLnBrk="1" hangingPunct="1"/>
            <a:r>
              <a:rPr lang="en-US" dirty="0"/>
              <a:t>nnn</a:t>
            </a:r>
          </a:p>
        </p:txBody>
      </p:sp>
    </p:spTree>
    <p:extLst>
      <p:ext uri="{BB962C8B-B14F-4D97-AF65-F5344CB8AC3E}">
        <p14:creationId xmlns:p14="http://schemas.microsoft.com/office/powerpoint/2010/main" val="568228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3852018" y="9431815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FA5D128A-3E69-5F44-A86B-D76C803C69A5}" type="slidenum">
              <a:rPr lang="en-GB" sz="1200" b="1"/>
              <a:pPr algn="r" eaLnBrk="0" hangingPunct="0"/>
              <a:t>4</a:t>
            </a:fld>
            <a:endParaRPr lang="en-GB" sz="1200" b="1" dirty="0"/>
          </a:p>
        </p:txBody>
      </p:sp>
      <p:sp>
        <p:nvSpPr>
          <p:cNvPr id="40963" name="Rectangle 7"/>
          <p:cNvSpPr txBox="1">
            <a:spLocks noGrp="1" noChangeArrowheads="1"/>
          </p:cNvSpPr>
          <p:nvPr/>
        </p:nvSpPr>
        <p:spPr bwMode="auto">
          <a:xfrm>
            <a:off x="3852018" y="9431815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143BC2B4-9EB5-4D47-BF2A-BE3B46079873}" type="slidenum">
              <a:rPr lang="en-GB" sz="1200"/>
              <a:pPr algn="r"/>
              <a:t>4</a:t>
            </a:fld>
            <a:endParaRPr lang="en-GB" sz="1200" dirty="0"/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solidFill>
            <a:srgbClr val="FFFFFF"/>
          </a:solidFill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4932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4484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1FC93C-9DB3-8F4E-AA34-AF3CE5B6042D}" type="slidenum">
              <a:rPr lang="en-GB">
                <a:latin typeface="Arial" charset="0"/>
                <a:ea typeface="ＭＳ Ｐゴシック" charset="-128"/>
                <a:cs typeface="ＭＳ Ｐゴシック" charset="-128"/>
              </a:rPr>
              <a:pPr/>
              <a:t>6</a:t>
            </a:fld>
            <a:endParaRPr lang="en-GB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75" name="Rectangle 7"/>
          <p:cNvSpPr txBox="1">
            <a:spLocks noGrp="1" noChangeArrowheads="1"/>
          </p:cNvSpPr>
          <p:nvPr/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B68E2002-60AE-2145-B876-134F9FFAC958}" type="slidenum">
              <a:rPr lang="en-GB" sz="1200"/>
              <a:pPr algn="r" eaLnBrk="0" hangingPunct="0"/>
              <a:t>6</a:t>
            </a:fld>
            <a:endParaRPr lang="en-GB" sz="1200" dirty="0"/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8753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4927F3-6FCA-2142-B944-5D71B1CDADB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080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BDA81-3FB2-49EB-95B6-9165AF10FC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27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65CBC6E7-0A40-3349-AB5E-185237B179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A87798-FF85-3147-849D-E9778F408EC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C63B7101-ACB6-DE45-8E95-FB82EF54EE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C21AF941-5911-9747-B97C-925F113680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3831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75" y="152400"/>
            <a:ext cx="1952625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152400"/>
            <a:ext cx="5710237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268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0059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3" y="1295400"/>
            <a:ext cx="381158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383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024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983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151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35454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4165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793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75" y="152400"/>
            <a:ext cx="1952625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152400"/>
            <a:ext cx="5710237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356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April 17, 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S. Myers VIP Prof S. Gaskell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73B2E-1C2D-D240-9120-9C4B082A01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477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32683" y="6500617"/>
            <a:ext cx="1062677" cy="359098"/>
          </a:xfrm>
          <a:prstGeom prst="rect">
            <a:avLst/>
          </a:prstGeom>
        </p:spPr>
        <p:txBody>
          <a:bodyPr/>
          <a:lstStyle/>
          <a:p>
            <a:fld id="{1C588960-9BB3-A749-879C-4B2333E694B5}" type="datetime1">
              <a:rPr lang="fr-CH" smtClean="0"/>
              <a:t>27.10.20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49238" y="1227138"/>
            <a:ext cx="8437562" cy="4967287"/>
          </a:xfrm>
        </p:spPr>
        <p:txBody>
          <a:bodyPr>
            <a:normAutofit/>
          </a:bodyPr>
          <a:lstStyle>
            <a:lvl1pPr marL="36576" indent="0">
              <a:buFontTx/>
              <a:buNone/>
              <a:defRPr sz="2000"/>
            </a:lvl1pPr>
            <a:lvl2pPr marL="448056" indent="0">
              <a:buFontTx/>
              <a:buNone/>
              <a:defRPr/>
            </a:lvl2pPr>
            <a:lvl3pPr marL="749808" indent="0">
              <a:buFontTx/>
              <a:buNone/>
              <a:defRPr/>
            </a:lvl3pPr>
            <a:lvl4pPr marL="1042416" indent="0">
              <a:buFontTx/>
              <a:buNone/>
              <a:defRPr/>
            </a:lvl4pPr>
            <a:lvl5pPr marL="1307592" indent="0">
              <a:buFontTx/>
              <a:buNone/>
              <a:defRPr/>
            </a:lvl5pPr>
          </a:lstStyle>
          <a:p>
            <a:pPr lvl="0"/>
            <a:r>
              <a:rPr lang="fr-CH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7651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50FD8-1F27-954B-85A9-E4167D76EA60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A9FA-CB6D-5F4C-AC31-B9F935A17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1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50FD8-1F27-954B-85A9-E4167D76EA60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A9FA-CB6D-5F4C-AC31-B9F935A17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455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50FD8-1F27-954B-85A9-E4167D76EA60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A9FA-CB6D-5F4C-AC31-B9F935A17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601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50FD8-1F27-954B-85A9-E4167D76EA60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A9FA-CB6D-5F4C-AC31-B9F935A17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76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50FD8-1F27-954B-85A9-E4167D76EA60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A9FA-CB6D-5F4C-AC31-B9F935A17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455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50FD8-1F27-954B-85A9-E4167D76EA60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A9FA-CB6D-5F4C-AC31-B9F935A17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49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50FD8-1F27-954B-85A9-E4167D76EA60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A9FA-CB6D-5F4C-AC31-B9F935A17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31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3" y="1295400"/>
            <a:ext cx="381158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50FD8-1F27-954B-85A9-E4167D76EA60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A9FA-CB6D-5F4C-AC31-B9F935A17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995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50FD8-1F27-954B-85A9-E4167D76EA60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A9FA-CB6D-5F4C-AC31-B9F935A17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201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50FD8-1F27-954B-85A9-E4167D76EA60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A9FA-CB6D-5F4C-AC31-B9F935A17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80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50FD8-1F27-954B-85A9-E4167D76EA60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A9FA-CB6D-5F4C-AC31-B9F935A17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99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52400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295400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400800"/>
            <a:ext cx="335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 dirty="0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fld id="{BCD80EBE-9844-8249-A766-B820430A3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 userDrawn="1"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6324600"/>
            <a:ext cx="533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066800" y="6324600"/>
            <a:ext cx="723900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99060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kumimoji="1" lang="en-US">
              <a:latin typeface="Helvetic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9" name="Rectangle 1042"/>
          <p:cNvSpPr>
            <a:spLocks noChangeArrowheads="1"/>
          </p:cNvSpPr>
          <p:nvPr userDrawn="1"/>
        </p:nvSpPr>
        <p:spPr bwMode="auto">
          <a:xfrm>
            <a:off x="0" y="-3951"/>
            <a:ext cx="9144000" cy="6893999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74000">
                <a:schemeClr val="tx2">
                  <a:lumMod val="50000"/>
                </a:schemeClr>
              </a:gs>
              <a:gs pos="99000">
                <a:srgbClr val="000F2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" name="Image 6">
            <a:extLst>
              <a:ext uri="{FF2B5EF4-FFF2-40B4-BE49-F238E27FC236}">
                <a16:creationId xmlns:a16="http://schemas.microsoft.com/office/drawing/2014/main" id="{AAD499DD-92A5-B44E-8E00-7A8576D690F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311308"/>
            <a:ext cx="502068" cy="5020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buChar char="n"/>
        <a:defRPr sz="2400">
          <a:solidFill>
            <a:schemeClr val="tx2"/>
          </a:solidFill>
          <a:latin typeface="+mn-lt"/>
          <a:ea typeface="ＭＳ Ｐゴシック" pitchFamily="1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52400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295400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400800"/>
            <a:ext cx="335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r>
              <a:rPr lang="en-GB"/>
              <a:t>S. Myers VIP Prof S. Gaskell</a:t>
            </a:r>
            <a:endParaRPr lang="en-US" dirty="0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fld id="{BCD80EBE-9844-8249-A766-B820430A37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6324600"/>
            <a:ext cx="533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066800" y="6324600"/>
            <a:ext cx="723900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99060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kumimoji="1" lang="en-US" dirty="0">
              <a:solidFill>
                <a:srgbClr val="000000"/>
              </a:solidFill>
              <a:latin typeface="Helvetic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9" name="Rectangle 1042"/>
          <p:cNvSpPr>
            <a:spLocks noChangeArrowheads="1"/>
          </p:cNvSpPr>
          <p:nvPr userDrawn="1"/>
        </p:nvSpPr>
        <p:spPr bwMode="auto">
          <a:xfrm>
            <a:off x="0" y="0"/>
            <a:ext cx="9144000" cy="6893999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74000">
                <a:schemeClr val="tx2">
                  <a:lumMod val="50000"/>
                </a:schemeClr>
              </a:gs>
              <a:gs pos="99000">
                <a:srgbClr val="000F2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id="{57D2A17C-1E04-4D40-954A-5E43C9B27E0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311308"/>
            <a:ext cx="502068" cy="50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49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811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buChar char="n"/>
        <a:defRPr sz="2400">
          <a:solidFill>
            <a:schemeClr val="tx2"/>
          </a:solidFill>
          <a:latin typeface="+mn-lt"/>
          <a:ea typeface="ＭＳ Ｐゴシック" pitchFamily="1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50FD8-1F27-954B-85A9-E4167D76EA60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BA9FA-CB6D-5F4C-AC31-B9F935A17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0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cern.ch/event/923801/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10" Type="http://schemas.openxmlformats.org/officeDocument/2006/relationships/image" Target="../media/image40.jpe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9.tiff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0807031_01-A4-at-144-dpi.jpg"/>
          <p:cNvPicPr>
            <a:picLocks noChangeAspect="1"/>
          </p:cNvPicPr>
          <p:nvPr/>
        </p:nvPicPr>
        <p:blipFill>
          <a:blip r:embed="rId3">
            <a:lum bright="-2000" contrast="2000"/>
          </a:blip>
          <a:stretch>
            <a:fillRect/>
          </a:stretch>
        </p:blipFill>
        <p:spPr>
          <a:xfrm>
            <a:off x="0" y="0"/>
            <a:ext cx="9161277" cy="6870958"/>
          </a:xfrm>
          <a:prstGeom prst="rect">
            <a:avLst/>
          </a:prstGeom>
          <a:effectLst>
            <a:innerShdw>
              <a:prstClr val="black"/>
            </a:innerShdw>
          </a:effec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80528" y="587758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   </a:t>
            </a:r>
            <a:r>
              <a:rPr lang="en-GB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                Accelerating Science and Innovation</a:t>
            </a:r>
            <a:endParaRPr lang="en-GB" b="1" i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79" y="5608265"/>
            <a:ext cx="1043597" cy="1043597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D8E75801-DAC5-B64E-A764-28C4C8F17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639" y="1401851"/>
            <a:ext cx="9161277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Collaboration in Accelerator Technologies </a:t>
            </a:r>
            <a:r>
              <a:rPr lang="en-US" sz="3600" i="1" dirty="0">
                <a:solidFill>
                  <a:srgbClr val="FFFF00"/>
                </a:solidFill>
              </a:rPr>
              <a:t>Australia and CERN</a:t>
            </a:r>
          </a:p>
          <a:p>
            <a:pPr algn="ctr"/>
            <a:endParaRPr lang="en-US" sz="3000" dirty="0">
              <a:solidFill>
                <a:srgbClr val="FFFF00"/>
              </a:solidFill>
            </a:endParaRPr>
          </a:p>
          <a:p>
            <a:pPr algn="ctr"/>
            <a:endParaRPr lang="en-US" sz="3000" dirty="0">
              <a:solidFill>
                <a:srgbClr val="FFFF00"/>
              </a:solidFill>
            </a:endParaRPr>
          </a:p>
          <a:p>
            <a:pPr algn="ctr"/>
            <a:endParaRPr lang="en-US" sz="3000" dirty="0">
              <a:solidFill>
                <a:srgbClr val="FFFF00"/>
              </a:solidFill>
            </a:endParaRP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Emmanuel </a:t>
            </a:r>
            <a:r>
              <a:rPr lang="en-US" sz="2000" dirty="0" err="1">
                <a:solidFill>
                  <a:srgbClr val="FFFF00"/>
                </a:solidFill>
              </a:rPr>
              <a:t>Tsesmelis</a:t>
            </a:r>
            <a:endParaRPr lang="en-US" sz="2000" dirty="0">
              <a:solidFill>
                <a:srgbClr val="FFFF00"/>
              </a:solidFill>
            </a:endParaRP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CERN and University of Oxford</a:t>
            </a: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  <a:p>
            <a:pPr algn="ctr"/>
            <a:r>
              <a:rPr lang="en-US" sz="2000" i="1" dirty="0">
                <a:solidFill>
                  <a:srgbClr val="FFFF00"/>
                </a:solidFill>
              </a:rPr>
              <a:t>Australian Accelerator Technology Forum</a:t>
            </a:r>
          </a:p>
          <a:p>
            <a:pPr algn="ctr"/>
            <a:r>
              <a:rPr lang="en-US" sz="2000" i="1" dirty="0">
                <a:solidFill>
                  <a:srgbClr val="FFFF00"/>
                </a:solidFill>
              </a:rPr>
              <a:t>27 October 2020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1E63E-D766-C547-9E0D-BFE59F5E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52400"/>
            <a:ext cx="8568952" cy="762000"/>
          </a:xfrm>
        </p:spPr>
        <p:txBody>
          <a:bodyPr/>
          <a:lstStyle/>
          <a:p>
            <a:pPr algn="ctr"/>
            <a:r>
              <a:rPr lang="en-US" sz="3000" dirty="0">
                <a:solidFill>
                  <a:schemeClr val="accent1"/>
                </a:solidFill>
                <a:latin typeface="Arial"/>
              </a:rPr>
              <a:t>Future Circular Collider Innovation Study (FCCIS)</a:t>
            </a:r>
            <a:endParaRPr lang="en-CH" sz="3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6C99C-CA78-CA47-86D7-68000F067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7" y="1295400"/>
            <a:ext cx="7931224" cy="4800600"/>
          </a:xfrm>
        </p:spPr>
        <p:txBody>
          <a:bodyPr/>
          <a:lstStyle/>
          <a:p>
            <a:pPr marL="370332" defTabSz="685800" fontAlgn="auto">
              <a:spcAft>
                <a:spcPts val="0"/>
              </a:spcAft>
              <a:buClr>
                <a:srgbClr val="DDDDDD"/>
              </a:buClr>
            </a:pPr>
            <a:r>
              <a:rPr lang="en-GB" sz="1800" dirty="0">
                <a:solidFill>
                  <a:schemeClr val="accent1"/>
                </a:solidFill>
                <a:latin typeface="Garamond" panose="02020404030301010803" pitchFamily="18" charset="0"/>
              </a:rPr>
              <a:t>The </a:t>
            </a:r>
            <a:r>
              <a:rPr lang="en-GB" sz="1800" b="1" dirty="0">
                <a:solidFill>
                  <a:srgbClr val="FFFF00"/>
                </a:solidFill>
                <a:latin typeface="Garamond" panose="02020404030301010803" pitchFamily="18" charset="0"/>
              </a:rPr>
              <a:t>FCCIS H2020 Design Study </a:t>
            </a:r>
            <a:r>
              <a:rPr lang="en-GB" sz="1800" dirty="0">
                <a:solidFill>
                  <a:schemeClr val="accent1"/>
                </a:solidFill>
                <a:latin typeface="Garamond" panose="02020404030301010803" pitchFamily="18" charset="0"/>
              </a:rPr>
              <a:t>project a co-funding instrument and a “social promotion” instrument to engage the European Commission and a community of international partners contractually, including key host state services and offices.</a:t>
            </a:r>
          </a:p>
          <a:p>
            <a:pPr marL="770382" lvl="1" defTabSz="685800" fontAlgn="auto">
              <a:spcAft>
                <a:spcPts val="0"/>
              </a:spcAft>
              <a:buClr>
                <a:srgbClr val="DDDDDD"/>
              </a:buClr>
            </a:pPr>
            <a:r>
              <a:rPr lang="en-GB" sz="1800" dirty="0">
                <a:solidFill>
                  <a:schemeClr val="accent1"/>
                </a:solidFill>
                <a:latin typeface="Garamond" panose="02020404030301010803" pitchFamily="18" charset="0"/>
              </a:rPr>
              <a:t>Deliver </a:t>
            </a:r>
            <a:r>
              <a:rPr lang="en-GB" sz="1800" b="1" dirty="0">
                <a:solidFill>
                  <a:srgbClr val="FFFF00"/>
                </a:solidFill>
                <a:latin typeface="Garamond" panose="02020404030301010803" pitchFamily="18" charset="0"/>
              </a:rPr>
              <a:t>design and implementation plan </a:t>
            </a:r>
            <a:r>
              <a:rPr lang="en-GB" sz="1800" dirty="0">
                <a:solidFill>
                  <a:schemeClr val="accent1"/>
                </a:solidFill>
                <a:latin typeface="Garamond" panose="02020404030301010803" pitchFamily="18" charset="0"/>
              </a:rPr>
              <a:t>for a new research infrastructure.</a:t>
            </a:r>
          </a:p>
          <a:p>
            <a:pPr marL="484632" lvl="1" indent="0" defTabSz="685800" fontAlgn="auto">
              <a:spcAft>
                <a:spcPts val="0"/>
              </a:spcAft>
              <a:buClr>
                <a:srgbClr val="DDDDDD"/>
              </a:buClr>
              <a:buNone/>
            </a:pPr>
            <a:endParaRPr lang="en-GB" sz="1800" dirty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pPr marL="370332" defTabSz="685800" fontAlgn="auto">
              <a:spcAft>
                <a:spcPts val="0"/>
              </a:spcAft>
              <a:buClr>
                <a:srgbClr val="DDDDDD"/>
              </a:buClr>
            </a:pPr>
            <a:r>
              <a:rPr lang="en-GB" sz="1800" b="1" dirty="0">
                <a:solidFill>
                  <a:srgbClr val="FFFF00"/>
                </a:solidFill>
                <a:latin typeface="Garamond" panose="02020404030301010803" pitchFamily="18" charset="0"/>
              </a:rPr>
              <a:t>European Commission</a:t>
            </a:r>
            <a:r>
              <a:rPr lang="en-GB" sz="1800" b="1" dirty="0">
                <a:solidFill>
                  <a:schemeClr val="accent1"/>
                </a:solidFill>
                <a:latin typeface="Garamond" panose="02020404030301010803" pitchFamily="18" charset="0"/>
              </a:rPr>
              <a:t> </a:t>
            </a:r>
            <a:r>
              <a:rPr lang="en-GB" sz="1800" dirty="0">
                <a:solidFill>
                  <a:schemeClr val="accent1"/>
                </a:solidFill>
                <a:latin typeface="Garamond" panose="02020404030301010803" pitchFamily="18" charset="0"/>
              </a:rPr>
              <a:t>co-funding of </a:t>
            </a:r>
            <a:r>
              <a:rPr lang="en-GB" sz="1800" b="1" dirty="0">
                <a:solidFill>
                  <a:srgbClr val="FFFF00"/>
                </a:solidFill>
                <a:latin typeface="Garamond" panose="02020404030301010803" pitchFamily="18" charset="0"/>
              </a:rPr>
              <a:t>2.9 </a:t>
            </a:r>
            <a:r>
              <a:rPr lang="en-GB" sz="18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MEuro</a:t>
            </a:r>
            <a:r>
              <a:rPr lang="en-GB" sz="1800" b="1" dirty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r>
              <a:rPr lang="en-GB" sz="1800" dirty="0">
                <a:solidFill>
                  <a:schemeClr val="accent1"/>
                </a:solidFill>
                <a:latin typeface="Garamond" panose="02020404030301010803" pitchFamily="18" charset="0"/>
              </a:rPr>
              <a:t>(11/2020 – 10/2024)</a:t>
            </a:r>
          </a:p>
          <a:p>
            <a:pPr marL="678942" lvl="1" indent="-342900" defTabSz="685800" fontAlgn="auto">
              <a:spcAft>
                <a:spcPts val="0"/>
              </a:spcAft>
              <a:buClr>
                <a:srgbClr val="DDDDDD"/>
              </a:buClr>
            </a:pPr>
            <a:r>
              <a:rPr lang="en-GB" sz="1800" dirty="0">
                <a:solidFill>
                  <a:schemeClr val="accent1"/>
                </a:solidFill>
                <a:latin typeface="Garamond" panose="02020404030301010803" pitchFamily="18" charset="0"/>
              </a:rPr>
              <a:t>1.8 </a:t>
            </a:r>
            <a:r>
              <a:rPr lang="en-GB" sz="1800" dirty="0" err="1">
                <a:solidFill>
                  <a:schemeClr val="accent1"/>
                </a:solidFill>
                <a:latin typeface="Garamond" panose="02020404030301010803" pitchFamily="18" charset="0"/>
              </a:rPr>
              <a:t>MEuro</a:t>
            </a:r>
            <a:r>
              <a:rPr lang="en-GB" sz="1800" dirty="0">
                <a:solidFill>
                  <a:schemeClr val="accent1"/>
                </a:solidFill>
                <a:latin typeface="Garamond" panose="02020404030301010803" pitchFamily="18" charset="0"/>
              </a:rPr>
              <a:t> for Host State related activities.</a:t>
            </a:r>
          </a:p>
          <a:p>
            <a:pPr marL="678942" lvl="1" indent="-342900" defTabSz="685800" fontAlgn="auto">
              <a:spcAft>
                <a:spcPts val="0"/>
              </a:spcAft>
              <a:buClr>
                <a:srgbClr val="DDDDDD"/>
              </a:buClr>
            </a:pPr>
            <a:r>
              <a:rPr lang="en-GB" sz="1800" dirty="0">
                <a:solidFill>
                  <a:schemeClr val="accent1"/>
                </a:solidFill>
                <a:latin typeface="Garamond" panose="02020404030301010803" pitchFamily="18" charset="0"/>
              </a:rPr>
              <a:t>1.2 </a:t>
            </a:r>
            <a:r>
              <a:rPr lang="en-GB" sz="1800" dirty="0" err="1">
                <a:solidFill>
                  <a:schemeClr val="accent1"/>
                </a:solidFill>
                <a:latin typeface="Garamond" panose="02020404030301010803" pitchFamily="18" charset="0"/>
              </a:rPr>
              <a:t>MEuro</a:t>
            </a:r>
            <a:r>
              <a:rPr lang="en-GB" sz="1800" dirty="0">
                <a:solidFill>
                  <a:schemeClr val="accent1"/>
                </a:solidFill>
                <a:latin typeface="Garamond" panose="02020404030301010803" pitchFamily="18" charset="0"/>
              </a:rPr>
              <a:t> for FCC-</a:t>
            </a:r>
            <a:r>
              <a:rPr lang="en-GB" sz="1800" dirty="0" err="1">
                <a:solidFill>
                  <a:schemeClr val="accent1"/>
                </a:solidFill>
                <a:latin typeface="Garamond" panose="02020404030301010803" pitchFamily="18" charset="0"/>
              </a:rPr>
              <a:t>ee</a:t>
            </a:r>
            <a:r>
              <a:rPr lang="en-GB" sz="1800" dirty="0">
                <a:solidFill>
                  <a:schemeClr val="accent1"/>
                </a:solidFill>
                <a:latin typeface="Garamond" panose="02020404030301010803" pitchFamily="18" charset="0"/>
              </a:rPr>
              <a:t> optics and machine optimisation.</a:t>
            </a:r>
          </a:p>
          <a:p>
            <a:pPr marL="370332" defTabSz="685800" fontAlgn="auto">
              <a:spcAft>
                <a:spcPts val="0"/>
              </a:spcAft>
              <a:buClr>
                <a:srgbClr val="DDDDDD"/>
              </a:buClr>
            </a:pPr>
            <a:endParaRPr lang="en-GB" sz="1800" dirty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pPr marL="370332" defTabSz="685800" fontAlgn="auto">
              <a:spcAft>
                <a:spcPts val="0"/>
              </a:spcAft>
              <a:buClr>
                <a:srgbClr val="DDDDDD"/>
              </a:buClr>
            </a:pPr>
            <a:r>
              <a:rPr lang="en-GB" sz="1800" dirty="0">
                <a:solidFill>
                  <a:schemeClr val="accent1"/>
                </a:solidFill>
                <a:latin typeface="Garamond" panose="02020404030301010803" pitchFamily="18" charset="0"/>
              </a:rPr>
              <a:t>FCCIS follows the </a:t>
            </a:r>
            <a:r>
              <a:rPr lang="en-GB" sz="18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EuroCirCol</a:t>
            </a:r>
            <a:r>
              <a:rPr lang="en-GB" sz="1800" b="1" dirty="0">
                <a:solidFill>
                  <a:srgbClr val="FFFF00"/>
                </a:solidFill>
                <a:latin typeface="Garamond" panose="02020404030301010803" pitchFamily="18" charset="0"/>
              </a:rPr>
              <a:t> H2020 Design Study </a:t>
            </a:r>
            <a:r>
              <a:rPr lang="en-GB" sz="1800" dirty="0">
                <a:solidFill>
                  <a:schemeClr val="accent1"/>
                </a:solidFill>
                <a:latin typeface="Garamond" panose="02020404030301010803" pitchFamily="18" charset="0"/>
              </a:rPr>
              <a:t>that focused on FCC-</a:t>
            </a:r>
            <a:r>
              <a:rPr lang="en-GB" sz="1800" dirty="0" err="1">
                <a:solidFill>
                  <a:schemeClr val="accent1"/>
                </a:solidFill>
                <a:latin typeface="Garamond" panose="02020404030301010803" pitchFamily="18" charset="0"/>
              </a:rPr>
              <a:t>hh</a:t>
            </a:r>
            <a:r>
              <a:rPr lang="en-GB" sz="1800" dirty="0">
                <a:solidFill>
                  <a:schemeClr val="accent1"/>
                </a:solidFill>
                <a:latin typeface="Garamond" panose="02020404030301010803" pitchFamily="18" charset="0"/>
              </a:rPr>
              <a:t> design and technology (2015 – 2019).</a:t>
            </a:r>
          </a:p>
          <a:p>
            <a:pPr marL="370332" defTabSz="685800" fontAlgn="auto">
              <a:spcAft>
                <a:spcPts val="0"/>
              </a:spcAft>
              <a:buClr>
                <a:srgbClr val="DDDDDD"/>
              </a:buClr>
            </a:pPr>
            <a:endParaRPr lang="en-GB" sz="1800" dirty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pPr marL="370332" defTabSz="685800" fontAlgn="auto">
              <a:spcAft>
                <a:spcPts val="0"/>
              </a:spcAft>
              <a:buClr>
                <a:srgbClr val="DDDDDD"/>
              </a:buClr>
            </a:pPr>
            <a:r>
              <a:rPr lang="en-CH" sz="1800" dirty="0">
                <a:solidFill>
                  <a:schemeClr val="accent1"/>
                </a:solidFill>
                <a:latin typeface="Garamond" panose="02020404030301010803" pitchFamily="18" charset="0"/>
              </a:rPr>
              <a:t>FCCIS kick-off meeting 9-13 November 2020</a:t>
            </a:r>
          </a:p>
          <a:p>
            <a:pPr marL="770382" lvl="1" defTabSz="685800" fontAlgn="auto">
              <a:spcAft>
                <a:spcPts val="0"/>
              </a:spcAft>
              <a:buClr>
                <a:srgbClr val="DDDDDD"/>
              </a:buClr>
            </a:pPr>
            <a:r>
              <a:rPr lang="en-GB" sz="1800" dirty="0">
                <a:solidFill>
                  <a:srgbClr val="FFFF00"/>
                </a:solidFill>
                <a:latin typeface="Garamond" panose="020204040303010108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https://indico.cern.ch/event/923801/</a:t>
            </a:r>
            <a:endParaRPr lang="en-CH" sz="1800" dirty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115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6"/>
          <p:cNvPicPr>
            <a:picLocks noChangeAspect="1"/>
          </p:cNvPicPr>
          <p:nvPr/>
        </p:nvPicPr>
        <p:blipFill rotWithShape="1">
          <a:blip r:embed="rId3"/>
          <a:srcRect t="7782" b="26122"/>
          <a:stretch/>
        </p:blipFill>
        <p:spPr>
          <a:xfrm>
            <a:off x="-6984" y="1605202"/>
            <a:ext cx="9150823" cy="474012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857250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  <a:defRPr/>
            </a:pPr>
            <a:r>
              <a:rPr lang="en-US" sz="2700" kern="0" dirty="0">
                <a:latin typeface="Arial"/>
              </a:rPr>
              <a:t>      Status of Global FCC Collaboration</a:t>
            </a:r>
          </a:p>
        </p:txBody>
      </p:sp>
      <p:pic>
        <p:nvPicPr>
          <p:cNvPr id="1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920913"/>
            <a:ext cx="1525351" cy="63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385705" y="4616046"/>
            <a:ext cx="1080000" cy="1080000"/>
          </a:xfrm>
          <a:prstGeom prst="roundRect">
            <a:avLst>
              <a:gd name="adj" fmla="val 4512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dirty="0">
                <a:solidFill>
                  <a:prstClr val="white"/>
                </a:solidFill>
                <a:latin typeface="Arial"/>
              </a:rPr>
              <a:t>30</a:t>
            </a:r>
            <a:endParaRPr lang="en-US" sz="1350" dirty="0">
              <a:solidFill>
                <a:prstClr val="white"/>
              </a:solidFill>
              <a:latin typeface="Arial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prstClr val="white"/>
                </a:solidFill>
                <a:latin typeface="Arial"/>
              </a:rPr>
              <a:t>Companies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761910" y="4616046"/>
            <a:ext cx="1080000" cy="1080000"/>
          </a:xfrm>
          <a:prstGeom prst="roundRect">
            <a:avLst>
              <a:gd name="adj" fmla="val 4512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dirty="0">
                <a:solidFill>
                  <a:prstClr val="white"/>
                </a:solidFill>
                <a:latin typeface="Arial"/>
              </a:rPr>
              <a:t>34</a:t>
            </a:r>
            <a:endParaRPr lang="en-US" sz="1350" dirty="0">
              <a:solidFill>
                <a:prstClr val="white"/>
              </a:solidFill>
              <a:latin typeface="Arial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prstClr val="white"/>
                </a:solidFill>
                <a:latin typeface="Arial"/>
              </a:rPr>
              <a:t>Countries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36335" y="4616046"/>
            <a:ext cx="1121983" cy="1080000"/>
          </a:xfrm>
          <a:prstGeom prst="roundRect">
            <a:avLst>
              <a:gd name="adj" fmla="val 4512"/>
            </a:avLst>
          </a:prstGeom>
          <a:solidFill>
            <a:srgbClr val="FF85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dirty="0">
                <a:solidFill>
                  <a:prstClr val="white"/>
                </a:solidFill>
              </a:rPr>
              <a:t>139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white"/>
                </a:solidFill>
                <a:latin typeface="Arial"/>
              </a:rPr>
              <a:t>Institutes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25342" y="4616046"/>
            <a:ext cx="1084940" cy="1081206"/>
            <a:chOff x="5729374" y="5011728"/>
            <a:chExt cx="1446586" cy="144160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9374" y="5027801"/>
              <a:ext cx="1440001" cy="1425535"/>
            </a:xfrm>
            <a:prstGeom prst="roundRect">
              <a:avLst>
                <a:gd name="adj" fmla="val 3715"/>
              </a:avLst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5735960" y="5011728"/>
              <a:ext cx="1440000" cy="1440000"/>
            </a:xfrm>
            <a:prstGeom prst="roundRect">
              <a:avLst>
                <a:gd name="adj" fmla="val 4512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dirty="0">
                  <a:solidFill>
                    <a:srgbClr val="FFFFFF"/>
                  </a:solidFill>
                  <a:latin typeface="Arial"/>
                </a:rPr>
                <a:t>EC</a:t>
              </a:r>
              <a:r>
                <a:rPr lang="en-US" sz="4500" dirty="0">
                  <a:solidFill>
                    <a:srgbClr val="FFFFFF"/>
                  </a:solidFill>
                  <a:latin typeface="Arial"/>
                </a:rPr>
                <a:t>  </a:t>
              </a:r>
              <a:endParaRPr lang="en-US" sz="1350" dirty="0">
                <a:solidFill>
                  <a:srgbClr val="FFFFFF"/>
                </a:solidFill>
                <a:latin typeface="Arial"/>
              </a:endParaRP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dirty="0">
                  <a:solidFill>
                    <a:srgbClr val="FFFFFF"/>
                  </a:solidFill>
                  <a:latin typeface="Arial"/>
                </a:rPr>
                <a:t>H2020</a:t>
              </a:r>
            </a:p>
          </p:txBody>
        </p:sp>
      </p:grpSp>
      <p:sp>
        <p:nvSpPr>
          <p:cNvPr id="20" name="Oval 19"/>
          <p:cNvSpPr/>
          <p:nvPr/>
        </p:nvSpPr>
        <p:spPr>
          <a:xfrm>
            <a:off x="8201928" y="5496985"/>
            <a:ext cx="108012" cy="922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979712" y="3320988"/>
            <a:ext cx="108012" cy="922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303748" y="4038823"/>
            <a:ext cx="108012" cy="922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906" y="1694412"/>
            <a:ext cx="88383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>
                <a:solidFill>
                  <a:schemeClr val="bg1"/>
                </a:solidFill>
              </a:rPr>
              <a:t>Increasing international collaboration as a prerequisite for success:</a:t>
            </a:r>
            <a:br>
              <a:rPr lang="en-GB" sz="2100" b="1" dirty="0">
                <a:solidFill>
                  <a:schemeClr val="bg1"/>
                </a:solidFill>
              </a:rPr>
            </a:br>
            <a:br>
              <a:rPr lang="en-GB" sz="2100" b="1" dirty="0">
                <a:solidFill>
                  <a:schemeClr val="bg1"/>
                </a:solidFill>
              </a:rPr>
            </a:br>
            <a:r>
              <a:rPr lang="en-GB" sz="2100" dirty="0">
                <a:solidFill>
                  <a:schemeClr val="bg1"/>
                </a:solidFill>
              </a:rPr>
              <a:t>links with science, research &amp; development and </a:t>
            </a:r>
            <a:r>
              <a:rPr lang="en-GB" sz="2100" b="1" dirty="0">
                <a:solidFill>
                  <a:schemeClr val="bg1"/>
                </a:solidFill>
              </a:rPr>
              <a:t>high-tech industry </a:t>
            </a:r>
            <a:r>
              <a:rPr lang="en-GB" sz="2100" dirty="0">
                <a:solidFill>
                  <a:schemeClr val="bg1"/>
                </a:solidFill>
              </a:rPr>
              <a:t>will be essential to further advance and prepare the implementation of FCC</a:t>
            </a:r>
            <a:endParaRPr lang="en-U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842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AC0C7C3C-B02A-3943-8C11-9CA740626E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28650"/>
          </a:xfrm>
        </p:spPr>
        <p:txBody>
          <a:bodyPr/>
          <a:lstStyle/>
          <a:p>
            <a:pPr algn="ctr">
              <a:defRPr/>
            </a:pPr>
            <a:r>
              <a:rPr lang="en-US" altLang="en-US" sz="3200" dirty="0">
                <a:solidFill>
                  <a:schemeClr val="accent1"/>
                </a:solidFill>
              </a:rPr>
              <a:t>Linear Colliders</a:t>
            </a:r>
          </a:p>
        </p:txBody>
      </p:sp>
      <p:sp>
        <p:nvSpPr>
          <p:cNvPr id="88066" name="Slide Number Placeholder 5">
            <a:extLst>
              <a:ext uri="{FF2B5EF4-FFF2-40B4-BE49-F238E27FC236}">
                <a16:creationId xmlns:a16="http://schemas.microsoft.com/office/drawing/2014/main" id="{117A1D99-BA3F-754C-9AB3-5F30AC6C56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42350" y="6356350"/>
            <a:ext cx="50165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D009F-8E5C-FC48-9141-D93816C92ED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88067" name="Picture 5" descr="ilc_04.jpg">
            <a:extLst>
              <a:ext uri="{FF2B5EF4-FFF2-40B4-BE49-F238E27FC236}">
                <a16:creationId xmlns:a16="http://schemas.microsoft.com/office/drawing/2014/main" id="{54DB32F1-FB3C-F748-9467-F8D70B9D0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362200"/>
            <a:ext cx="4497388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4">
            <a:extLst>
              <a:ext uri="{FF2B5EF4-FFF2-40B4-BE49-F238E27FC236}">
                <a16:creationId xmlns:a16="http://schemas.microsoft.com/office/drawing/2014/main" id="{BC03BF00-49A6-2941-AF22-7177C6601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1512888"/>
            <a:ext cx="2270125" cy="30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Box 7">
            <a:extLst>
              <a:ext uri="{FF2B5EF4-FFF2-40B4-BE49-F238E27FC236}">
                <a16:creationId xmlns:a16="http://schemas.microsoft.com/office/drawing/2014/main" id="{3BBE86D5-F278-024B-ACFA-2013E511D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990600"/>
            <a:ext cx="4046538" cy="8302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/>
                <a:ea typeface="MS PGothic" panose="020B0600070205080204" pitchFamily="34" charset="-128"/>
                <a:cs typeface="Arial" panose="020B0604020202020204" pitchFamily="34" charset="0"/>
              </a:rPr>
              <a:t>Linear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/>
                <a:ea typeface="MS PGothic" panose="020B0600070205080204" pitchFamily="34" charset="-128"/>
                <a:cs typeface="Arial" panose="020B0604020202020204" pitchFamily="34" charset="0"/>
              </a:rPr>
              <a:t>e</a:t>
            </a:r>
            <a:r>
              <a:rPr kumimoji="0" lang="en-US" alt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/>
                <a:ea typeface="MS PGothic" panose="020B0600070205080204" pitchFamily="34" charset="-128"/>
                <a:cs typeface="Arial" panose="020B0604020202020204" pitchFamily="34" charset="0"/>
              </a:rPr>
              <a:t>e</a:t>
            </a:r>
            <a:r>
              <a:rPr kumimoji="0" lang="en-US" altLang="en-US" sz="24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/>
                <a:ea typeface="MS PGothic" panose="020B0600070205080204" pitchFamily="34" charset="-128"/>
                <a:cs typeface="Arial" panose="020B0604020202020204" pitchFamily="34" charset="0"/>
              </a:rPr>
              <a:t>-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/>
                <a:ea typeface="MS PGothic" panose="020B0600070205080204" pitchFamily="34" charset="-128"/>
                <a:cs typeface="Arial" panose="020B0604020202020204" pitchFamily="34" charset="0"/>
              </a:rPr>
              <a:t> colliders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/>
                <a:ea typeface="MS PGothic" panose="020B0600070205080204" pitchFamily="34" charset="-128"/>
                <a:cs typeface="Arial" panose="020B0604020202020204" pitchFamily="34" charset="0"/>
              </a:rPr>
              <a:t>Luminosities: few 10</a:t>
            </a:r>
            <a:r>
              <a:rPr kumimoji="0" lang="en-US" altLang="en-US" sz="24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/>
                <a:ea typeface="MS PGothic" panose="020B0600070205080204" pitchFamily="34" charset="-128"/>
                <a:cs typeface="Arial" panose="020B0604020202020204" pitchFamily="34" charset="0"/>
              </a:rPr>
              <a:t>34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/>
                <a:ea typeface="MS PGothic" panose="020B0600070205080204" pitchFamily="34" charset="-128"/>
                <a:cs typeface="Arial" panose="020B0604020202020204" pitchFamily="34" charset="0"/>
              </a:rPr>
              <a:t> cm</a:t>
            </a:r>
            <a:r>
              <a:rPr kumimoji="0" lang="en-US" altLang="en-US" sz="24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/>
                <a:ea typeface="MS PGothic" panose="020B0600070205080204" pitchFamily="34" charset="-128"/>
                <a:cs typeface="Arial" panose="020B0604020202020204" pitchFamily="34" charset="0"/>
              </a:rPr>
              <a:t>-2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/>
                <a:ea typeface="MS PGothic" panose="020B0600070205080204" pitchFamily="34" charset="-128"/>
                <a:cs typeface="Arial" panose="020B0604020202020204" pitchFamily="34" charset="0"/>
              </a:rPr>
              <a:t>s</a:t>
            </a:r>
            <a:r>
              <a:rPr kumimoji="0" lang="en-US" altLang="en-US" sz="24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/>
                <a:ea typeface="MS PGothic" panose="020B0600070205080204" pitchFamily="34" charset="-128"/>
                <a:cs typeface="Arial" panose="020B0604020202020204" pitchFamily="34" charset="0"/>
              </a:rPr>
              <a:t>-1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2231" name="TextBox 8">
            <a:extLst>
              <a:ext uri="{FF2B5EF4-FFF2-40B4-BE49-F238E27FC236}">
                <a16:creationId xmlns:a16="http://schemas.microsoft.com/office/drawing/2014/main" id="{A9DAECC5-F027-7B4D-A3B1-A46CA1E03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13" y="1012825"/>
            <a:ext cx="919162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/>
                <a:ea typeface="MS PGothic" panose="020B0600070205080204" pitchFamily="34" charset="-128"/>
                <a:cs typeface="Arial" panose="020B0604020202020204" pitchFamily="34" charset="0"/>
              </a:rPr>
              <a:t>CLIC</a:t>
            </a:r>
          </a:p>
        </p:txBody>
      </p:sp>
      <p:sp>
        <p:nvSpPr>
          <p:cNvPr id="52232" name="TextBox 9">
            <a:extLst>
              <a:ext uri="{FF2B5EF4-FFF2-40B4-BE49-F238E27FC236}">
                <a16:creationId xmlns:a16="http://schemas.microsoft.com/office/drawing/2014/main" id="{C4B3A003-A2A4-D94B-ADD4-C37E57974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905000"/>
            <a:ext cx="711200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/>
                <a:ea typeface="MS PGothic" panose="020B0600070205080204" pitchFamily="34" charset="-128"/>
                <a:cs typeface="Arial" panose="020B0604020202020204" pitchFamily="34" charset="0"/>
              </a:rPr>
              <a:t>ILC</a:t>
            </a:r>
          </a:p>
        </p:txBody>
      </p:sp>
      <p:sp>
        <p:nvSpPr>
          <p:cNvPr id="88072" name="TextBox 14">
            <a:extLst>
              <a:ext uri="{FF2B5EF4-FFF2-40B4-BE49-F238E27FC236}">
                <a16:creationId xmlns:a16="http://schemas.microsoft.com/office/drawing/2014/main" id="{9CDBA88E-6085-7940-9D5E-AF524EB2F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495800"/>
            <a:ext cx="3810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2-beam acceleration scheme</a:t>
            </a:r>
            <a:b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at room temperature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Gradient 100 MV/m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√s up to 3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TeV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Physics + Detector studies </a:t>
            </a:r>
            <a:b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for 350 GeV - 3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TeV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8073" name="TextBox 15">
            <a:extLst>
              <a:ext uri="{FF2B5EF4-FFF2-40B4-BE49-F238E27FC236}">
                <a16:creationId xmlns:a16="http://schemas.microsoft.com/office/drawing/2014/main" id="{A630D6E9-B8ED-3B45-93DE-D3215955A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669" y="4803775"/>
            <a:ext cx="4876800" cy="163121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Superconducting RF cavities (like XFEL)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Gradient 32 MV/m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√s ≤ 500 GeV (1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TeV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upgrade option)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Focus on ≤ 500 GeV, with physics studies also for 1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TeV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361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>
            <a:extLst>
              <a:ext uri="{FF2B5EF4-FFF2-40B4-BE49-F238E27FC236}">
                <a16:creationId xmlns:a16="http://schemas.microsoft.com/office/drawing/2014/main" id="{C9D8AA0A-A093-FA4B-B056-18D424AC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08012"/>
          </a:xfrm>
        </p:spPr>
        <p:txBody>
          <a:bodyPr/>
          <a:lstStyle/>
          <a:p>
            <a:pPr algn="ctr">
              <a:defRPr/>
            </a:pPr>
            <a:r>
              <a:rPr lang="en-US" altLang="en-US" sz="3600" dirty="0">
                <a:solidFill>
                  <a:schemeClr val="accent1"/>
                </a:solidFill>
              </a:rPr>
              <a:t>CLIC Implementation at CERN</a:t>
            </a:r>
          </a:p>
        </p:txBody>
      </p:sp>
      <p:sp>
        <p:nvSpPr>
          <p:cNvPr id="92162" name="Slide Number Placeholder 4">
            <a:extLst>
              <a:ext uri="{FF2B5EF4-FFF2-40B4-BE49-F238E27FC236}">
                <a16:creationId xmlns:a16="http://schemas.microsoft.com/office/drawing/2014/main" id="{12E32F1C-0EBC-0B49-8A24-E10DB252D5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6243638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2B8F0B-F9A8-D740-9530-91AD3F0B83E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2163" name="Picture 5" descr="Screen Shot 2012-08-19 at 11.12.44 PM.png">
            <a:extLst>
              <a:ext uri="{FF2B5EF4-FFF2-40B4-BE49-F238E27FC236}">
                <a16:creationId xmlns:a16="http://schemas.microsoft.com/office/drawing/2014/main" id="{9AC59CA0-69E4-C749-B379-1410B3DEE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8"/>
          <a:stretch>
            <a:fillRect/>
          </a:stretch>
        </p:blipFill>
        <p:spPr bwMode="auto">
          <a:xfrm>
            <a:off x="155575" y="990600"/>
            <a:ext cx="5026025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9" descr="Screen Shot 2013-10-10 at 6.09.48 PM.png">
            <a:extLst>
              <a:ext uri="{FF2B5EF4-FFF2-40B4-BE49-F238E27FC236}">
                <a16:creationId xmlns:a16="http://schemas.microsoft.com/office/drawing/2014/main" id="{21F8F727-665A-394E-A196-BCCC7756D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3209925"/>
            <a:ext cx="625475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TextBox 10">
            <a:extLst>
              <a:ext uri="{FF2B5EF4-FFF2-40B4-BE49-F238E27FC236}">
                <a16:creationId xmlns:a16="http://schemas.microsoft.com/office/drawing/2014/main" id="{41761EE7-5C7C-664B-91DE-E5A8EE888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572000"/>
            <a:ext cx="2570163" cy="1200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/>
                <a:ea typeface="MS PGothic" panose="020B0600070205080204" pitchFamily="34" charset="-128"/>
                <a:cs typeface="+mn-cs"/>
              </a:rPr>
              <a:t>Note: the design is currently being re-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/>
                <a:ea typeface="MS PGothic" panose="020B0600070205080204" pitchFamily="34" charset="-128"/>
                <a:cs typeface="+mn-cs"/>
              </a:rPr>
              <a:t>optmised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/>
                <a:ea typeface="MS PGothic" panose="020B0600070205080204" pitchFamily="34" charset="-128"/>
                <a:cs typeface="+mn-cs"/>
              </a:rPr>
              <a:t>, e.g. to include 350 GeV as the first stage</a:t>
            </a:r>
          </a:p>
        </p:txBody>
      </p:sp>
      <p:sp>
        <p:nvSpPr>
          <p:cNvPr id="64519" name="TextBox 11">
            <a:extLst>
              <a:ext uri="{FF2B5EF4-FFF2-40B4-BE49-F238E27FC236}">
                <a16:creationId xmlns:a16="http://schemas.microsoft.com/office/drawing/2014/main" id="{E4780660-89D6-3640-B558-7279360FD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9220" y="1163339"/>
            <a:ext cx="3005138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/>
                <a:ea typeface="MS PGothic" panose="020B0600070205080204" pitchFamily="34" charset="-128"/>
                <a:cs typeface="+mn-cs"/>
                <a:sym typeface="Wingdings" panose="05000000000000000000" pitchFamily="2" charset="2"/>
              </a:rPr>
              <a:t>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/>
                <a:ea typeface="MS PGothic" panose="020B0600070205080204" pitchFamily="34" charset="-128"/>
                <a:cs typeface="+mn-cs"/>
              </a:rPr>
              <a:t> Possible lay-out near CERN</a:t>
            </a:r>
          </a:p>
        </p:txBody>
      </p:sp>
      <p:sp>
        <p:nvSpPr>
          <p:cNvPr id="64520" name="TextBox 12">
            <a:extLst>
              <a:ext uri="{FF2B5EF4-FFF2-40B4-BE49-F238E27FC236}">
                <a16:creationId xmlns:a16="http://schemas.microsoft.com/office/drawing/2014/main" id="{26543C0A-E5A3-2540-9DF2-7EF86C444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9588" y="2784475"/>
            <a:ext cx="1992312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/>
                <a:ea typeface="MS PGothic" panose="020B0600070205080204" pitchFamily="34" charset="-128"/>
                <a:cs typeface="+mn-cs"/>
                <a:sym typeface="Wingdings" panose="05000000000000000000" pitchFamily="2" charset="2"/>
              </a:rPr>
              <a:t>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aramond"/>
                <a:ea typeface="MS PGothic" panose="020B0600070205080204" pitchFamily="34" charset="-128"/>
                <a:cs typeface="+mn-cs"/>
              </a:rPr>
              <a:t> CLIC parameters</a:t>
            </a:r>
          </a:p>
        </p:txBody>
      </p:sp>
    </p:spTree>
    <p:extLst>
      <p:ext uri="{BB962C8B-B14F-4D97-AF65-F5344CB8AC3E}">
        <p14:creationId xmlns:p14="http://schemas.microsoft.com/office/powerpoint/2010/main" val="144664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77EFD-9467-A04A-B2B2-B5B39616E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52400"/>
            <a:ext cx="8003232" cy="762000"/>
          </a:xfrm>
        </p:spPr>
        <p:txBody>
          <a:bodyPr/>
          <a:lstStyle/>
          <a:p>
            <a:pPr algn="ctr"/>
            <a:r>
              <a:rPr lang="en-CH" sz="3600" dirty="0">
                <a:solidFill>
                  <a:schemeClr val="accent1"/>
                </a:solidFill>
              </a:rPr>
              <a:t>CLIC X-band RF Test Stand (XBOX3)</a:t>
            </a:r>
          </a:p>
        </p:txBody>
      </p:sp>
      <p:pic>
        <p:nvPicPr>
          <p:cNvPr id="5" name="Picture 4" descr="A picture containing indoor, ceiling, table, sitting&#10;&#10;Description automatically generated">
            <a:extLst>
              <a:ext uri="{FF2B5EF4-FFF2-40B4-BE49-F238E27FC236}">
                <a16:creationId xmlns:a16="http://schemas.microsoft.com/office/drawing/2014/main" id="{BAD2547D-D666-164B-9210-939E158D1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46" y="2174875"/>
            <a:ext cx="4072959" cy="2508251"/>
          </a:xfrm>
          <a:prstGeom prst="rect">
            <a:avLst/>
          </a:prstGeom>
        </p:spPr>
      </p:pic>
      <p:pic>
        <p:nvPicPr>
          <p:cNvPr id="7" name="Picture 6" descr="The inside of a building&#10;&#10;Description automatically generated">
            <a:extLst>
              <a:ext uri="{FF2B5EF4-FFF2-40B4-BE49-F238E27FC236}">
                <a16:creationId xmlns:a16="http://schemas.microsoft.com/office/drawing/2014/main" id="{483F7DB8-9582-FE4C-8509-FC3676924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172" y="2174875"/>
            <a:ext cx="3988766" cy="25082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92CDBF-44ED-A547-A910-7E19A212A7B6}"/>
              </a:ext>
            </a:extLst>
          </p:cNvPr>
          <p:cNvSpPr txBox="1"/>
          <p:nvPr/>
        </p:nvSpPr>
        <p:spPr>
          <a:xfrm>
            <a:off x="1354585" y="1239947"/>
            <a:ext cx="70491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2000" dirty="0">
                <a:solidFill>
                  <a:schemeClr val="accent1"/>
                </a:solidFill>
              </a:rPr>
              <a:t>A very high capacity X-band RF test stand</a:t>
            </a:r>
          </a:p>
          <a:p>
            <a:pPr algn="ctr"/>
            <a:r>
              <a:rPr lang="en-CH" sz="2000" dirty="0">
                <a:solidFill>
                  <a:schemeClr val="accent1"/>
                </a:solidFill>
              </a:rPr>
              <a:t>Test performance at high peak power &amp; short pulse width RF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2F6F0F-9384-4F49-82B9-3CDEBBFCB93B}"/>
              </a:ext>
            </a:extLst>
          </p:cNvPr>
          <p:cNvSpPr txBox="1"/>
          <p:nvPr/>
        </p:nvSpPr>
        <p:spPr>
          <a:xfrm>
            <a:off x="251520" y="5008673"/>
            <a:ext cx="89512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800" dirty="0">
                <a:solidFill>
                  <a:schemeClr val="accent1"/>
                </a:solidFill>
                <a:latin typeface="Garamond" panose="02020404030301010803" pitchFamily="18" charset="0"/>
              </a:rPr>
              <a:t>University of Melbourne setting up laboratory to host XBOX3.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800" dirty="0">
                <a:solidFill>
                  <a:schemeClr val="accent1"/>
                </a:solidFill>
                <a:latin typeface="Garamond" panose="02020404030301010803" pitchFamily="18" charset="0"/>
              </a:rPr>
              <a:t>Aims to prove performance of these high-gradient accelerating structures.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800" dirty="0">
                <a:solidFill>
                  <a:schemeClr val="accent1"/>
                </a:solidFill>
                <a:latin typeface="Garamond" panose="02020404030301010803" pitchFamily="18" charset="0"/>
              </a:rPr>
              <a:t>XBOX3 arrives in Melbourne in November 2020 with installation, commissioning &amp; operation</a:t>
            </a:r>
            <a:br>
              <a:rPr lang="en-CH" sz="1800" dirty="0">
                <a:solidFill>
                  <a:schemeClr val="accent1"/>
                </a:solidFill>
                <a:latin typeface="Garamond" panose="02020404030301010803" pitchFamily="18" charset="0"/>
              </a:rPr>
            </a:br>
            <a:r>
              <a:rPr lang="en-CH" sz="1800" dirty="0">
                <a:solidFill>
                  <a:schemeClr val="accent1"/>
                </a:solidFill>
                <a:latin typeface="Garamond" panose="02020404030301010803" pitchFamily="18" charset="0"/>
              </a:rPr>
              <a:t>expected from 2021.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88D421-E607-5D42-B331-809C75EA15E5}"/>
              </a:ext>
            </a:extLst>
          </p:cNvPr>
          <p:cNvSpPr txBox="1"/>
          <p:nvPr/>
        </p:nvSpPr>
        <p:spPr>
          <a:xfrm>
            <a:off x="4283017" y="6243935"/>
            <a:ext cx="4642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accent1"/>
                </a:solidFill>
              </a:rPr>
              <a:t>See talks by G. Taylor &amp; M. Volpi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D848D3-AF5C-7B41-8A67-CFDE9A0F36EC}"/>
              </a:ext>
            </a:extLst>
          </p:cNvPr>
          <p:cNvSpPr txBox="1"/>
          <p:nvPr/>
        </p:nvSpPr>
        <p:spPr>
          <a:xfrm>
            <a:off x="3506136" y="4221460"/>
            <a:ext cx="1058303" cy="461665"/>
          </a:xfrm>
          <a:prstGeom prst="rect">
            <a:avLst/>
          </a:prstGeom>
          <a:solidFill>
            <a:srgbClr val="1A72C0"/>
          </a:solidFill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rgbClr val="FFFF00"/>
                </a:solidFill>
              </a:rPr>
              <a:t>CERN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71EF85-48E9-9A40-BCFF-DECB78C69D75}"/>
              </a:ext>
            </a:extLst>
          </p:cNvPr>
          <p:cNvSpPr txBox="1"/>
          <p:nvPr/>
        </p:nvSpPr>
        <p:spPr>
          <a:xfrm>
            <a:off x="7809635" y="4221461"/>
            <a:ext cx="1058303" cy="461665"/>
          </a:xfrm>
          <a:prstGeom prst="rect">
            <a:avLst/>
          </a:prstGeom>
          <a:solidFill>
            <a:srgbClr val="1A72C0"/>
          </a:solidFill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rgbClr val="FFFF00"/>
                </a:solidFill>
              </a:rPr>
              <a:t>CERN</a:t>
            </a:r>
          </a:p>
        </p:txBody>
      </p:sp>
    </p:spTree>
    <p:extLst>
      <p:ext uri="{BB962C8B-B14F-4D97-AF65-F5344CB8AC3E}">
        <p14:creationId xmlns:p14="http://schemas.microsoft.com/office/powerpoint/2010/main" val="1810299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102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6632"/>
            <a:ext cx="9144000" cy="904528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ctr"/>
          <a:lstStyle/>
          <a:p>
            <a:pPr marL="342900" indent="-342900"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2800" dirty="0">
                <a:solidFill>
                  <a:schemeClr val="accent1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Garamond" panose="02020404030301010803" pitchFamily="18" charset="0"/>
                <a:sym typeface="Wingdings"/>
              </a:rPr>
              <a:t>Medical Application as an Example of Particle Physics Spin-off</a:t>
            </a:r>
            <a:endParaRPr lang="en-US" sz="2800" dirty="0">
              <a:solidFill>
                <a:schemeClr val="accent1"/>
              </a:solidFill>
              <a:effectLst>
                <a:outerShdw blurRad="38100" dist="38100" dir="2700000" algn="tl" rotWithShape="0">
                  <a:prstClr val="black"/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805136"/>
            <a:ext cx="9108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5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Garamond" panose="02020404030301010803" pitchFamily="18" charset="0"/>
              </a:rPr>
              <a:t>Combining Physics, ICT, Biology and Medicine to fight cancer</a:t>
            </a:r>
          </a:p>
        </p:txBody>
      </p:sp>
      <p:grpSp>
        <p:nvGrpSpPr>
          <p:cNvPr id="2" name="Group 45"/>
          <p:cNvGrpSpPr/>
          <p:nvPr/>
        </p:nvGrpSpPr>
        <p:grpSpPr>
          <a:xfrm>
            <a:off x="0" y="1811477"/>
            <a:ext cx="9144000" cy="2303323"/>
            <a:chOff x="0" y="1811477"/>
            <a:chExt cx="9144000" cy="2303323"/>
          </a:xfrm>
        </p:grpSpPr>
        <p:pic>
          <p:nvPicPr>
            <p:cNvPr id="15" name="Picture 2" descr="Capture-003924web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" y="1828800"/>
              <a:ext cx="2138192" cy="146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0" y="3276600"/>
              <a:ext cx="327660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FFFFFF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rPr>
                <a:t>Accelerating particle beams</a:t>
              </a:r>
            </a:p>
            <a:p>
              <a:pPr algn="ctr"/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rPr>
                <a:t>~30’000 accelerators worldwide</a:t>
              </a:r>
            </a:p>
            <a:p>
              <a:pPr algn="ctr"/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rPr>
                <a:t>~17’000 used for medicine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68700" y="1811477"/>
              <a:ext cx="27728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rgbClr val="FFFF00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rPr>
                <a:t>Hadron Therapy</a:t>
              </a:r>
            </a:p>
          </p:txBody>
        </p:sp>
        <p:pic>
          <p:nvPicPr>
            <p:cNvPr id="42" name="Picture 41" descr="Screen shot 2011-04-17 at 23.47.59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81600" y="2438401"/>
              <a:ext cx="1178821" cy="1143000"/>
            </a:xfrm>
            <a:prstGeom prst="rect">
              <a:avLst/>
            </a:prstGeom>
          </p:spPr>
        </p:pic>
        <p:pic>
          <p:nvPicPr>
            <p:cNvPr id="43" name="Picture 42" descr="Screen shot 2011-04-17 at 23.48.1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00799" y="2438400"/>
              <a:ext cx="1136633" cy="11430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620000" y="2438400"/>
              <a:ext cx="1524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FFFF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rPr>
                <a:t>Leadership in Ion Beam Therapy now in Europe and Japan</a:t>
              </a:r>
              <a:endParaRPr lang="en-GB" sz="1200" dirty="0"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</a:endParaRPr>
            </a:p>
          </p:txBody>
        </p:sp>
        <p:sp>
          <p:nvSpPr>
            <p:cNvPr id="25" name="Left-Right Arrow 24"/>
            <p:cNvSpPr/>
            <p:nvPr/>
          </p:nvSpPr>
          <p:spPr bwMode="auto">
            <a:xfrm>
              <a:off x="2627784" y="1890000"/>
              <a:ext cx="658800" cy="396000"/>
            </a:xfrm>
            <a:prstGeom prst="leftRightArrow">
              <a:avLst/>
            </a:prstGeom>
            <a:gradFill flip="none" rotWithShape="1">
              <a:gsLst>
                <a:gs pos="21000">
                  <a:schemeClr val="tx2">
                    <a:lumMod val="20000"/>
                    <a:lumOff val="80000"/>
                  </a:schemeClr>
                </a:gs>
                <a:gs pos="100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3" name="Group 31"/>
            <p:cNvGrpSpPr/>
            <p:nvPr/>
          </p:nvGrpSpPr>
          <p:grpSpPr>
            <a:xfrm>
              <a:off x="3423998" y="2438400"/>
              <a:ext cx="1630315" cy="1219200"/>
              <a:chOff x="3347798" y="2438400"/>
              <a:chExt cx="1630315" cy="1219200"/>
            </a:xfrm>
          </p:grpSpPr>
          <p:grpSp>
            <p:nvGrpSpPr>
              <p:cNvPr id="4" name="Group 43"/>
              <p:cNvGrpSpPr/>
              <p:nvPr/>
            </p:nvGrpSpPr>
            <p:grpSpPr>
              <a:xfrm>
                <a:off x="3352800" y="2438400"/>
                <a:ext cx="1625313" cy="1219200"/>
                <a:chOff x="6705600" y="2209518"/>
                <a:chExt cx="1625313" cy="1219200"/>
              </a:xfrm>
            </p:grpSpPr>
            <p:pic>
              <p:nvPicPr>
                <p:cNvPr id="39" name="Picture 8" descr="single_spot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6705600" y="2209518"/>
                  <a:ext cx="1625313" cy="1219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1" name="Rectangle 40"/>
                <p:cNvSpPr/>
                <p:nvPr/>
              </p:nvSpPr>
              <p:spPr>
                <a:xfrm>
                  <a:off x="7315200" y="2209518"/>
                  <a:ext cx="990600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eaLnBrk="1" hangingPunct="1"/>
                  <a:r>
                    <a:rPr lang="en-GB" sz="1400" dirty="0">
                      <a:solidFill>
                        <a:srgbClr val="FFFF00"/>
                      </a:solidFill>
                      <a:effectLst>
                        <a:outerShdw blurRad="38100" dist="38100" dir="2700000" algn="tl" rotWithShape="0">
                          <a:prstClr val="black"/>
                        </a:outerShdw>
                      </a:effectLst>
                    </a:rPr>
                    <a:t>Tumour Target</a:t>
                  </a:r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3347798" y="3048000"/>
                <a:ext cx="6908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dirty="0">
                    <a:solidFill>
                      <a:schemeClr val="accent1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rPr>
                  <a:t>Protons</a:t>
                </a:r>
              </a:p>
              <a:p>
                <a:r>
                  <a:rPr lang="en-GB" sz="1000" dirty="0">
                    <a:solidFill>
                      <a:schemeClr val="accent1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rPr>
                  <a:t>light ions</a:t>
                </a: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3352800" y="3591580"/>
              <a:ext cx="426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rPr>
                <a:t>&gt;100’000 patients treated worldwide  (&gt;45 facilities)</a:t>
              </a:r>
            </a:p>
            <a:p>
              <a:r>
                <a:rPr lang="en-US" sz="1400" dirty="0">
                  <a:solidFill>
                    <a:srgbClr val="FFFF00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rPr>
                <a:t>&gt;50’000 patients treated in Europe  (&gt;14 facilities)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486400" y="3352800"/>
              <a:ext cx="5523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</a:rPr>
                <a:t>X-ray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617248" y="3380601"/>
              <a:ext cx="6979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</a:rPr>
                <a:t>protons</a:t>
              </a:r>
            </a:p>
          </p:txBody>
        </p:sp>
      </p:grpSp>
      <p:grpSp>
        <p:nvGrpSpPr>
          <p:cNvPr id="5" name="Group 2"/>
          <p:cNvGrpSpPr/>
          <p:nvPr/>
        </p:nvGrpSpPr>
        <p:grpSpPr>
          <a:xfrm>
            <a:off x="395536" y="4293096"/>
            <a:ext cx="8596064" cy="2374684"/>
            <a:chOff x="395536" y="4293096"/>
            <a:chExt cx="8596064" cy="2374684"/>
          </a:xfrm>
        </p:grpSpPr>
        <p:grpSp>
          <p:nvGrpSpPr>
            <p:cNvPr id="6" name="Group 46"/>
            <p:cNvGrpSpPr/>
            <p:nvPr/>
          </p:nvGrpSpPr>
          <p:grpSpPr>
            <a:xfrm>
              <a:off x="395536" y="4707578"/>
              <a:ext cx="8596064" cy="1960202"/>
              <a:chOff x="395536" y="4707578"/>
              <a:chExt cx="8596064" cy="1960202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395536" y="6183868"/>
                <a:ext cx="2438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rgbClr val="FFFFFF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rPr>
                  <a:t>Detecting particles </a:t>
                </a:r>
              </a:p>
            </p:txBody>
          </p:sp>
          <p:sp>
            <p:nvSpPr>
              <p:cNvPr id="30" name="Left-Right Arrow 29"/>
              <p:cNvSpPr/>
              <p:nvPr/>
            </p:nvSpPr>
            <p:spPr bwMode="auto">
              <a:xfrm>
                <a:off x="2819400" y="4800600"/>
                <a:ext cx="658800" cy="396000"/>
              </a:xfrm>
              <a:prstGeom prst="leftRightArrow">
                <a:avLst/>
              </a:prstGeom>
              <a:gradFill flip="none" rotWithShape="1">
                <a:gsLst>
                  <a:gs pos="21000">
                    <a:schemeClr val="tx2">
                      <a:lumMod val="20000"/>
                      <a:lumOff val="80000"/>
                    </a:schemeClr>
                  </a:gs>
                  <a:gs pos="100000">
                    <a:srgbClr val="FFFF00"/>
                  </a:gs>
                </a:gsLst>
                <a:lin ang="0" scaled="1"/>
                <a:tileRect/>
              </a:gradFill>
              <a:ln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506220" y="4707578"/>
                <a:ext cx="146210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dirty="0">
                    <a:solidFill>
                      <a:srgbClr val="FFFF00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rPr>
                  <a:t>Imaging</a:t>
                </a:r>
              </a:p>
            </p:txBody>
          </p:sp>
          <p:pic>
            <p:nvPicPr>
              <p:cNvPr id="33" name="Picture 32" descr="Screen shot 2011-04-17 at 23.19.02.png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486400" y="5323253"/>
                <a:ext cx="1101946" cy="1153747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5224964" y="4876800"/>
                <a:ext cx="1556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dirty="0">
                    <a:solidFill>
                      <a:srgbClr val="FFFF00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rPr>
                  <a:t>PET Scanner</a:t>
                </a:r>
              </a:p>
            </p:txBody>
          </p:sp>
          <p:pic>
            <p:nvPicPr>
              <p:cNvPr id="38" name="Picture 1032" descr="PET_Alzheimer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6756400" y="4953000"/>
                <a:ext cx="2235200" cy="1676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7"/>
                  </a:srgbClr>
                </a:outerShdw>
              </a:effectLst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2915816" y="5257800"/>
                <a:ext cx="25705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FFFFFF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rPr>
                  <a:t>Clinical trial in Portugal, France and Italy for new breast imaging system (ClearPEM)</a:t>
                </a:r>
                <a:endParaRPr lang="en-GB" sz="1200" dirty="0">
                  <a:solidFill>
                    <a:srgbClr val="FFFFFF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endParaRPr>
              </a:p>
            </p:txBody>
          </p:sp>
          <p:pic>
            <p:nvPicPr>
              <p:cNvPr id="37" name="Picture 36" descr="Screen shot 2011-04-18 at 11.02.26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27160" y="5943599"/>
                <a:ext cx="1371600" cy="724181"/>
              </a:xfrm>
              <a:prstGeom prst="rect">
                <a:avLst/>
              </a:prstGeom>
            </p:spPr>
          </p:pic>
        </p:grpSp>
        <p:pic>
          <p:nvPicPr>
            <p:cNvPr id="48" name="Picture 47" descr="cms_event.jpe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4293096"/>
              <a:ext cx="1944216" cy="1849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772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52400"/>
            <a:ext cx="8352928" cy="762000"/>
          </a:xfrm>
        </p:spPr>
        <p:txBody>
          <a:bodyPr>
            <a:noAutofit/>
          </a:bodyPr>
          <a:lstStyle/>
          <a:p>
            <a:pPr algn="ctr"/>
            <a:r>
              <a:rPr lang="fr-CH" sz="3600" dirty="0" err="1">
                <a:solidFill>
                  <a:schemeClr val="accent1"/>
                </a:solidFill>
                <a:latin typeface="Garamond" panose="02020404030301010803" pitchFamily="18" charset="0"/>
              </a:rPr>
              <a:t>Next</a:t>
            </a:r>
            <a:r>
              <a:rPr lang="fr-CH" sz="3600" dirty="0">
                <a:solidFill>
                  <a:schemeClr val="accent1"/>
                </a:solidFill>
                <a:latin typeface="Garamond" panose="02020404030301010803" pitchFamily="18" charset="0"/>
              </a:rPr>
              <a:t> Ion </a:t>
            </a:r>
            <a:r>
              <a:rPr lang="fr-CH" sz="3600" dirty="0" err="1">
                <a:solidFill>
                  <a:schemeClr val="accent1"/>
                </a:solidFill>
                <a:latin typeface="Garamond" panose="02020404030301010803" pitchFamily="18" charset="0"/>
              </a:rPr>
              <a:t>Medical</a:t>
            </a:r>
            <a:r>
              <a:rPr lang="fr-CH" sz="3600" dirty="0">
                <a:solidFill>
                  <a:schemeClr val="accent1"/>
                </a:solidFill>
                <a:latin typeface="Garamond" panose="02020404030301010803" pitchFamily="18" charset="0"/>
              </a:rPr>
              <a:t> Machine </a:t>
            </a:r>
            <a:r>
              <a:rPr lang="fr-CH" sz="3600" dirty="0" err="1">
                <a:solidFill>
                  <a:schemeClr val="accent1"/>
                </a:solidFill>
                <a:latin typeface="Garamond" panose="02020404030301010803" pitchFamily="18" charset="0"/>
              </a:rPr>
              <a:t>Study</a:t>
            </a:r>
            <a:r>
              <a:rPr lang="fr-CH" sz="3600" dirty="0">
                <a:solidFill>
                  <a:schemeClr val="accent1"/>
                </a:solidFill>
                <a:latin typeface="Garamond" panose="02020404030301010803" pitchFamily="18" charset="0"/>
              </a:rPr>
              <a:t> (NIMMS)</a:t>
            </a:r>
            <a:endParaRPr lang="en-GB" sz="3600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947" y="987638"/>
            <a:ext cx="7872762" cy="1936590"/>
          </a:xfrm>
        </p:spPr>
        <p:txBody>
          <a:bodyPr>
            <a:normAutofit fontScale="25000" lnSpcReduction="20000"/>
          </a:bodyPr>
          <a:lstStyle/>
          <a:p>
            <a:pPr marL="36576" indent="0">
              <a:buNone/>
            </a:pPr>
            <a:r>
              <a:rPr lang="en-GB" sz="7200" dirty="0">
                <a:solidFill>
                  <a:schemeClr val="accent1"/>
                </a:solidFill>
              </a:rPr>
              <a:t>Instead of fully developing two alternative accelerator designs (</a:t>
            </a:r>
            <a:r>
              <a:rPr lang="en-GB" sz="7200" dirty="0" err="1">
                <a:solidFill>
                  <a:schemeClr val="accent1"/>
                </a:solidFill>
              </a:rPr>
              <a:t>linac</a:t>
            </a:r>
            <a:r>
              <a:rPr lang="en-GB" sz="7200" dirty="0">
                <a:solidFill>
                  <a:schemeClr val="accent1"/>
                </a:solidFill>
              </a:rPr>
              <a:t> &amp; synchrotron), concentrate </a:t>
            </a:r>
            <a:r>
              <a:rPr lang="en-GB" sz="7200" dirty="0">
                <a:solidFill>
                  <a:srgbClr val="FFFF00"/>
                </a:solidFill>
              </a:rPr>
              <a:t>CERN funding</a:t>
            </a:r>
            <a:r>
              <a:rPr lang="en-GB" sz="7200" dirty="0">
                <a:solidFill>
                  <a:schemeClr val="accent1"/>
                </a:solidFill>
              </a:rPr>
              <a:t> on development of few key technologies corresponding to </a:t>
            </a:r>
            <a:r>
              <a:rPr lang="en-GB" sz="7200" dirty="0">
                <a:solidFill>
                  <a:srgbClr val="FFFF00"/>
                </a:solidFill>
              </a:rPr>
              <a:t>CERN core competences</a:t>
            </a:r>
            <a:r>
              <a:rPr lang="en-GB" sz="7200" dirty="0">
                <a:solidFill>
                  <a:schemeClr val="accent1"/>
                </a:solidFill>
              </a:rPr>
              <a:t>. </a:t>
            </a:r>
          </a:p>
          <a:p>
            <a:pPr marL="36576" indent="0">
              <a:buNone/>
            </a:pPr>
            <a:endParaRPr lang="en-GB" sz="7200" dirty="0">
              <a:solidFill>
                <a:schemeClr val="accent1"/>
              </a:solidFill>
            </a:endParaRPr>
          </a:p>
          <a:p>
            <a:pPr marL="36576" indent="0">
              <a:buNone/>
            </a:pPr>
            <a:r>
              <a:rPr lang="en-GB" sz="7200" dirty="0">
                <a:solidFill>
                  <a:schemeClr val="accent1"/>
                </a:solidFill>
              </a:rPr>
              <a:t>As soon as one of the two alternative accelerator designs appear superior in terms of cost &amp; footprint, it will </a:t>
            </a:r>
            <a:r>
              <a:rPr lang="en-GB" sz="7200" dirty="0">
                <a:solidFill>
                  <a:srgbClr val="FFFF00"/>
                </a:solidFill>
              </a:rPr>
              <a:t>concentrate the project resources</a:t>
            </a:r>
            <a:r>
              <a:rPr lang="en-GB" sz="7200" dirty="0">
                <a:solidFill>
                  <a:schemeClr val="accent1"/>
                </a:solidFill>
              </a:rPr>
              <a:t>.</a:t>
            </a:r>
          </a:p>
          <a:p>
            <a:pPr marL="36576" indent="0">
              <a:buNone/>
            </a:pPr>
            <a:endParaRPr lang="en-GB" sz="7200" dirty="0">
              <a:solidFill>
                <a:schemeClr val="accent1"/>
              </a:solidFill>
            </a:endParaRPr>
          </a:p>
          <a:p>
            <a:pPr marL="36576" indent="0">
              <a:buNone/>
            </a:pPr>
            <a:r>
              <a:rPr lang="en-GB" sz="7200" dirty="0">
                <a:solidFill>
                  <a:schemeClr val="accent1"/>
                </a:solidFill>
              </a:rPr>
              <a:t>Efficient use of CERN contribution: a) to provide matching resources needed to attract funding from </a:t>
            </a:r>
            <a:r>
              <a:rPr lang="en-GB" sz="7200" dirty="0">
                <a:solidFill>
                  <a:srgbClr val="FFFF00"/>
                </a:solidFill>
              </a:rPr>
              <a:t>external sources</a:t>
            </a:r>
            <a:r>
              <a:rPr lang="en-GB" sz="7200" dirty="0">
                <a:solidFill>
                  <a:schemeClr val="accent1"/>
                </a:solidFill>
              </a:rPr>
              <a:t>, and b) to develop </a:t>
            </a:r>
            <a:r>
              <a:rPr lang="en-GB" sz="7200" dirty="0">
                <a:solidFill>
                  <a:srgbClr val="FFFF00"/>
                </a:solidFill>
              </a:rPr>
              <a:t>strategic components</a:t>
            </a:r>
            <a:r>
              <a:rPr lang="en-GB" sz="7200" dirty="0">
                <a:solidFill>
                  <a:schemeClr val="accent1"/>
                </a:solidFill>
              </a:rPr>
              <a:t> where CERN could have a scientific or industrial return. </a:t>
            </a:r>
          </a:p>
          <a:p>
            <a:pPr marL="36576" indent="0">
              <a:buNone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42350" y="6356350"/>
            <a:ext cx="50165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18391-D411-FE40-AAD7-861AE5233E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3572727"/>
            <a:ext cx="3051752" cy="296618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952977" y="3546008"/>
            <a:ext cx="4615732" cy="2966185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80000"/>
              <a:buFont typeface="Arial"/>
              <a:buNone/>
              <a:tabLst/>
              <a:defRPr/>
            </a:pPr>
            <a:r>
              <a:rPr kumimoji="0" lang="fr-CH" sz="2000" b="0" i="0" u="sng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Strategy</a:t>
            </a:r>
            <a:r>
              <a:rPr kumimoji="0" lang="fr-CH" sz="2000" b="0" i="0" u="sng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fontAlgn="auto">
              <a:spcAft>
                <a:spcPts val="0"/>
              </a:spcAft>
              <a:buClr>
                <a:schemeClr val="accent1"/>
              </a:buClr>
              <a:defRPr/>
            </a:pPr>
            <a:r>
              <a:rPr lang="fr-CH" sz="2000" dirty="0" err="1">
                <a:solidFill>
                  <a:srgbClr val="FFFF00"/>
                </a:solidFill>
                <a:latin typeface="Arial"/>
              </a:rPr>
              <a:t>T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oolbox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will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filled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time 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more instruments and 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tools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fontAlgn="auto">
              <a:spcAft>
                <a:spcPts val="0"/>
              </a:spcAft>
              <a:buClr>
                <a:schemeClr val="accent1"/>
              </a:buClr>
              <a:defRPr/>
            </a:pP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any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moment an 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external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(or 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industry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step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and 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take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the 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elements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that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they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want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accordingly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their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goals, 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their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schedule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their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budget.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418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08619" y="1196752"/>
            <a:ext cx="8288350" cy="5498624"/>
          </a:xfrm>
        </p:spPr>
        <p:txBody>
          <a:bodyPr numCol="2" spcCol="180000"/>
          <a:lstStyle/>
          <a:p>
            <a:pPr>
              <a:buClrTx/>
              <a:buFont typeface="Wingdings" charset="2"/>
              <a:buChar char="q"/>
            </a:pP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International Co-operation Agreement </a:t>
            </a:r>
            <a:r>
              <a:rPr lang="en-US" sz="1200" dirty="0">
                <a:solidFill>
                  <a:srgbClr val="FFFFFF"/>
                </a:solidFill>
              </a:rPr>
              <a:t>was signed between Australian Government &amp; CERN in 1991.</a:t>
            </a:r>
          </a:p>
          <a:p>
            <a:pPr>
              <a:buClrTx/>
              <a:buNone/>
            </a:pPr>
            <a:endParaRPr lang="en-US" sz="1200" dirty="0">
              <a:solidFill>
                <a:srgbClr val="FFFFFF"/>
              </a:solidFill>
            </a:endParaRPr>
          </a:p>
          <a:p>
            <a:pPr>
              <a:buClrTx/>
              <a:buFont typeface="Wingdings" charset="2"/>
              <a:buChar char="q"/>
            </a:pPr>
            <a:r>
              <a:rPr lang="en-US" sz="1200" dirty="0">
                <a:solidFill>
                  <a:srgbClr val="FFFFFF"/>
                </a:solidFill>
              </a:rPr>
              <a:t>Australian physicists participated in </a:t>
            </a:r>
            <a:br>
              <a:rPr lang="en-US" sz="1200" dirty="0">
                <a:solidFill>
                  <a:srgbClr val="FFFFFF"/>
                </a:solidFill>
              </a:rPr>
            </a:br>
            <a:r>
              <a:rPr lang="en-US" sz="1200" dirty="0">
                <a:solidFill>
                  <a:srgbClr val="FFFFFF"/>
                </a:solidFill>
              </a:rPr>
              <a:t>UA2 &amp; NOMAD experiments. </a:t>
            </a: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Presently, substantial involvement in ATLAS and </a:t>
            </a:r>
            <a:r>
              <a:rPr lang="en-US" sz="1200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LHCb</a:t>
            </a: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experiments at LHC.</a:t>
            </a:r>
          </a:p>
          <a:p>
            <a:pPr>
              <a:buClrTx/>
              <a:buNone/>
            </a:pPr>
            <a:endParaRPr lang="en-US" sz="1200" dirty="0"/>
          </a:p>
          <a:p>
            <a:pPr>
              <a:buClrTx/>
              <a:buFont typeface="Wingdings" charset="2"/>
              <a:buChar char="q"/>
            </a:pPr>
            <a:r>
              <a:rPr lang="en-US" sz="1200" dirty="0">
                <a:solidFill>
                  <a:srgbClr val="FFFFFF"/>
                </a:solidFill>
              </a:rPr>
              <a:t>Collaboration on </a:t>
            </a: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accelerator science &amp; related technologies</a:t>
            </a:r>
            <a:r>
              <a:rPr lang="en-US" sz="1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: </a:t>
            </a:r>
            <a:br>
              <a:rPr lang="en-US" sz="1200" dirty="0"/>
            </a:br>
            <a:r>
              <a:rPr lang="en-US" sz="1200" dirty="0">
                <a:solidFill>
                  <a:srgbClr val="FFFFFF"/>
                </a:solidFill>
                <a:sym typeface="Wingdings"/>
              </a:rPr>
              <a:t> </a:t>
            </a:r>
            <a:r>
              <a:rPr lang="en-US" sz="1200" dirty="0" err="1">
                <a:solidFill>
                  <a:srgbClr val="FFFFFF"/>
                </a:solidFill>
                <a:sym typeface="Wingdings"/>
              </a:rPr>
              <a:t>MoU</a:t>
            </a:r>
            <a:r>
              <a:rPr lang="en-US" sz="1200" dirty="0">
                <a:solidFill>
                  <a:srgbClr val="FFFFFF"/>
                </a:solidFill>
                <a:sym typeface="Wingdings"/>
              </a:rPr>
              <a:t> </a:t>
            </a:r>
            <a:r>
              <a:rPr lang="en-US" sz="1200" dirty="0">
                <a:solidFill>
                  <a:srgbClr val="FFFFFF"/>
                </a:solidFill>
              </a:rPr>
              <a:t>signed with Australian Synchrotron (2007);</a:t>
            </a:r>
          </a:p>
          <a:p>
            <a:pPr>
              <a:buClrTx/>
              <a:buNone/>
            </a:pPr>
            <a:r>
              <a:rPr lang="en-US" sz="1200" dirty="0">
                <a:solidFill>
                  <a:srgbClr val="FFFFFF"/>
                </a:solidFill>
                <a:sym typeface="Wingdings" pitchFamily="2" charset="2"/>
              </a:rPr>
              <a:t>	 </a:t>
            </a:r>
            <a:r>
              <a:rPr lang="en-US" sz="1200" dirty="0">
                <a:solidFill>
                  <a:srgbClr val="FFFFFF"/>
                </a:solidFill>
              </a:rPr>
              <a:t>Australian Collaboration on Accelerator Science (ACAS) is member of CLIC/CTF3 Collaboration (since 2010).</a:t>
            </a:r>
          </a:p>
          <a:p>
            <a:pPr>
              <a:buClrTx/>
              <a:buNone/>
            </a:pPr>
            <a:endParaRPr lang="en-US" sz="1200" dirty="0">
              <a:solidFill>
                <a:srgbClr val="FFFFFF"/>
              </a:solidFill>
            </a:endParaRPr>
          </a:p>
          <a:p>
            <a:pPr>
              <a:buClrTx/>
              <a:buFont typeface="Wingdings" charset="2"/>
              <a:buChar char="q"/>
            </a:pPr>
            <a:r>
              <a:rPr lang="en-US" sz="1200" dirty="0">
                <a:solidFill>
                  <a:srgbClr val="FFFFFF"/>
                </a:solidFill>
              </a:rPr>
              <a:t>Joint Statement of Intent signed with Australian Nuclear Science and Technology </a:t>
            </a:r>
            <a:r>
              <a:rPr lang="en-US" sz="1200" dirty="0" err="1">
                <a:solidFill>
                  <a:srgbClr val="FFFFFF"/>
                </a:solidFill>
              </a:rPr>
              <a:t>Organisation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>
                <a:solidFill>
                  <a:srgbClr val="FFFF00"/>
                </a:solidFill>
              </a:rPr>
              <a:t>(ANSTO) </a:t>
            </a:r>
            <a:r>
              <a:rPr lang="en-US" sz="1200" dirty="0">
                <a:solidFill>
                  <a:srgbClr val="FFFFFF"/>
                </a:solidFill>
              </a:rPr>
              <a:t>to foster collaboration in nuclear physics, accelerator &amp; material science (2010).</a:t>
            </a:r>
          </a:p>
          <a:p>
            <a:pPr>
              <a:buClrTx/>
              <a:buFont typeface="Wingdings" charset="2"/>
              <a:buChar char="q"/>
            </a:pPr>
            <a:endParaRPr lang="en-US" sz="1200" dirty="0">
              <a:solidFill>
                <a:srgbClr val="FFFFFF"/>
              </a:solidFill>
            </a:endParaRPr>
          </a:p>
          <a:p>
            <a:pPr>
              <a:buClrTx/>
              <a:buFont typeface="Wingdings" charset="2"/>
              <a:buChar char="q"/>
            </a:pPr>
            <a:r>
              <a:rPr lang="en-US" sz="1200" dirty="0">
                <a:solidFill>
                  <a:srgbClr val="FFFFFF"/>
                </a:solidFill>
              </a:rPr>
              <a:t>Melbourne hosted the </a:t>
            </a: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International Conference on High Energy Physics 2012 </a:t>
            </a:r>
            <a:r>
              <a:rPr lang="en-US" sz="1200" dirty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and the </a:t>
            </a: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International Particle Accelerator Conference 2019.</a:t>
            </a:r>
            <a:br>
              <a:rPr lang="en-US" sz="1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endParaRPr lang="en-US" sz="1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ClrTx/>
              <a:buFont typeface="Wingdings" charset="2"/>
              <a:buChar char="q"/>
            </a:pPr>
            <a:r>
              <a:rPr lang="en-US" sz="1200" dirty="0">
                <a:solidFill>
                  <a:schemeClr val="bg1"/>
                </a:solidFill>
              </a:rPr>
              <a:t>The Australian National University joined the Neutron Time-of-Flight </a:t>
            </a:r>
            <a:r>
              <a:rPr lang="en-US" sz="1200" dirty="0">
                <a:solidFill>
                  <a:srgbClr val="FFFF00"/>
                </a:solidFill>
              </a:rPr>
              <a:t>(</a:t>
            </a:r>
            <a:r>
              <a:rPr lang="en-US" sz="1200" dirty="0" err="1">
                <a:solidFill>
                  <a:srgbClr val="FFFF00"/>
                </a:solidFill>
              </a:rPr>
              <a:t>nTOF</a:t>
            </a:r>
            <a:r>
              <a:rPr lang="en-US" sz="1200" dirty="0">
                <a:solidFill>
                  <a:srgbClr val="FFFF00"/>
                </a:solidFill>
              </a:rPr>
              <a:t>) </a:t>
            </a:r>
            <a:r>
              <a:rPr lang="en-US" sz="1200" dirty="0">
                <a:solidFill>
                  <a:schemeClr val="bg1"/>
                </a:solidFill>
              </a:rPr>
              <a:t>Collaboration 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at CERN in 2014.</a:t>
            </a:r>
          </a:p>
          <a:p>
            <a:pPr>
              <a:buClrTx/>
              <a:buFont typeface="Wingdings" charset="2"/>
              <a:buChar char="q"/>
            </a:pPr>
            <a:endParaRPr lang="en-US" sz="8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ClrTx/>
              <a:buFont typeface="Wingdings" charset="2"/>
              <a:buChar char="q"/>
            </a:pPr>
            <a:endParaRPr lang="en-US" sz="1400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40854C-BD71-7540-96FE-DE5ACF3265C0}"/>
              </a:ext>
            </a:extLst>
          </p:cNvPr>
          <p:cNvGrpSpPr/>
          <p:nvPr/>
        </p:nvGrpSpPr>
        <p:grpSpPr>
          <a:xfrm>
            <a:off x="306732" y="211500"/>
            <a:ext cx="7768627" cy="802917"/>
            <a:chOff x="306732" y="211500"/>
            <a:chExt cx="7768627" cy="802917"/>
          </a:xfrm>
        </p:grpSpPr>
        <p:sp>
          <p:nvSpPr>
            <p:cNvPr id="7" name="Rectangle 2"/>
            <p:cNvSpPr>
              <a:spLocks noChangeArrowheads="1"/>
            </p:cNvSpPr>
            <p:nvPr/>
          </p:nvSpPr>
          <p:spPr bwMode="auto">
            <a:xfrm>
              <a:off x="1818895" y="262122"/>
              <a:ext cx="6256464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4000" dirty="0">
                  <a:solidFill>
                    <a:schemeClr val="accent1"/>
                  </a:solidFill>
                  <a:latin typeface="+mj-lt"/>
                </a:rPr>
                <a:t>Australia and CERN</a:t>
              </a:r>
              <a:endParaRPr lang="en-GB" sz="3600" dirty="0">
                <a:solidFill>
                  <a:schemeClr val="accent1"/>
                </a:solidFill>
                <a:latin typeface="+mj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45A5F53-828E-EA49-8A99-FE0BD90EC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6732" y="211500"/>
              <a:ext cx="1593850" cy="80291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1C95C5-8901-B840-8131-F6729A925B5B}"/>
              </a:ext>
            </a:extLst>
          </p:cNvPr>
          <p:cNvGrpSpPr/>
          <p:nvPr/>
        </p:nvGrpSpPr>
        <p:grpSpPr>
          <a:xfrm>
            <a:off x="4508032" y="1190230"/>
            <a:ext cx="4364621" cy="5634641"/>
            <a:chOff x="4508032" y="1190230"/>
            <a:chExt cx="4364621" cy="5634641"/>
          </a:xfrm>
        </p:grpSpPr>
        <p:pic>
          <p:nvPicPr>
            <p:cNvPr id="6" name="Picture 4" descr="0511013_01.jpg">
              <a:extLst>
                <a:ext uri="{FF2B5EF4-FFF2-40B4-BE49-F238E27FC236}">
                  <a16:creationId xmlns:a16="http://schemas.microsoft.com/office/drawing/2014/main" id="{B5D19F11-EE4F-694A-9879-50B8E937B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82106" y="1190230"/>
              <a:ext cx="3797268" cy="2474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/>
              </a:outerShdw>
            </a:effectLst>
          </p:spPr>
        </p:pic>
        <p:pic>
          <p:nvPicPr>
            <p:cNvPr id="8" name="Picture 7" descr="Screen shot 2010-06-20 at 11.35.55.png">
              <a:extLst>
                <a:ext uri="{FF2B5EF4-FFF2-40B4-BE49-F238E27FC236}">
                  <a16:creationId xmlns:a16="http://schemas.microsoft.com/office/drawing/2014/main" id="{CA536D03-74DA-F348-B1FA-5DA8DADC1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8032" y="3803164"/>
              <a:ext cx="1549745" cy="444150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Picture 8" descr="Screen shot 2010-06-20 at 11.36.20.png">
              <a:extLst>
                <a:ext uri="{FF2B5EF4-FFF2-40B4-BE49-F238E27FC236}">
                  <a16:creationId xmlns:a16="http://schemas.microsoft.com/office/drawing/2014/main" id="{1A74E914-6EA6-6649-B190-A1A150136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26755" y="3803164"/>
              <a:ext cx="1325565" cy="466316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CF6F50ED-4A34-C44B-A11F-6F77028763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521298" y="3792584"/>
              <a:ext cx="1314083" cy="476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" name="Picture 2" descr="A picture containing indoor, table, sitting, large&#10;&#10;Description automatically generated">
              <a:extLst>
                <a:ext uri="{FF2B5EF4-FFF2-40B4-BE49-F238E27FC236}">
                  <a16:creationId xmlns:a16="http://schemas.microsoft.com/office/drawing/2014/main" id="{8A47630D-AF40-7A4B-BFB6-C989A2D22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47732" y="4388739"/>
              <a:ext cx="3797267" cy="22987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D1FB45-087E-2A41-876C-7449579004A4}"/>
                </a:ext>
              </a:extLst>
            </p:cNvPr>
            <p:cNvSpPr txBox="1"/>
            <p:nvPr/>
          </p:nvSpPr>
          <p:spPr>
            <a:xfrm>
              <a:off x="7230768" y="1252233"/>
              <a:ext cx="1136465" cy="461665"/>
            </a:xfrm>
            <a:prstGeom prst="rect">
              <a:avLst/>
            </a:prstGeom>
            <a:solidFill>
              <a:srgbClr val="1A72C0"/>
            </a:solidFill>
          </p:spPr>
          <p:txBody>
            <a:bodyPr wrap="none" rtlCol="0">
              <a:spAutoFit/>
            </a:bodyPr>
            <a:lstStyle/>
            <a:p>
              <a:r>
                <a:rPr lang="en-CH" dirty="0">
                  <a:solidFill>
                    <a:srgbClr val="FFFF00"/>
                  </a:solidFill>
                </a:rPr>
                <a:t>ATLAS</a:t>
              </a:r>
            </a:p>
          </p:txBody>
        </p:sp>
        <p:pic>
          <p:nvPicPr>
            <p:cNvPr id="16" name="Picture 15" descr="A drawing of a face&#10;&#10;Description automatically generated">
              <a:extLst>
                <a:ext uri="{FF2B5EF4-FFF2-40B4-BE49-F238E27FC236}">
                  <a16:creationId xmlns:a16="http://schemas.microsoft.com/office/drawing/2014/main" id="{94A6968C-765D-9147-811A-77943012A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78064" y="6324608"/>
              <a:ext cx="1594589" cy="500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622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E21FF75-1528-BB47-B065-DE30F1CE1E5E}"/>
              </a:ext>
            </a:extLst>
          </p:cNvPr>
          <p:cNvGrpSpPr/>
          <p:nvPr/>
        </p:nvGrpSpPr>
        <p:grpSpPr>
          <a:xfrm>
            <a:off x="306732" y="183031"/>
            <a:ext cx="8483866" cy="831386"/>
            <a:chOff x="306732" y="183031"/>
            <a:chExt cx="8483866" cy="83138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FFD831A-00FB-E445-A478-90E1D2F451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8895" y="262122"/>
              <a:ext cx="6256464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4000" dirty="0">
                  <a:solidFill>
                    <a:schemeClr val="accent1"/>
                  </a:solidFill>
                  <a:latin typeface="+mj-lt"/>
                </a:rPr>
                <a:t>Australia and CERN</a:t>
              </a:r>
              <a:endParaRPr lang="en-GB" sz="3600" dirty="0">
                <a:solidFill>
                  <a:schemeClr val="accent1"/>
                </a:solidFill>
                <a:latin typeface="+mj-lt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9211B76-1F86-2646-8AFB-3656751A0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732" y="211500"/>
              <a:ext cx="1593850" cy="802917"/>
            </a:xfrm>
            <a:prstGeom prst="rect">
              <a:avLst/>
            </a:prstGeom>
          </p:spPr>
        </p:pic>
        <p:pic>
          <p:nvPicPr>
            <p:cNvPr id="20" name="Image 6">
              <a:extLst>
                <a:ext uri="{FF2B5EF4-FFF2-40B4-BE49-F238E27FC236}">
                  <a16:creationId xmlns:a16="http://schemas.microsoft.com/office/drawing/2014/main" id="{9B0768F4-F37B-4A47-BCE6-0E08AFF93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7681" y="183031"/>
              <a:ext cx="802917" cy="80291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1268760"/>
            <a:ext cx="7448129" cy="4794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6148559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</a:rPr>
              <a:t>His Excellency General the </a:t>
            </a:r>
            <a:r>
              <a:rPr lang="en-US" sz="1600" b="1" dirty="0" err="1">
                <a:solidFill>
                  <a:srgbClr val="FFFF00"/>
                </a:solidFill>
              </a:rPr>
              <a:t>Honourable</a:t>
            </a:r>
            <a:r>
              <a:rPr lang="en-US" sz="1600" b="1" dirty="0">
                <a:solidFill>
                  <a:srgbClr val="FFFF00"/>
                </a:solidFill>
              </a:rPr>
              <a:t> Sir Peter Cosgrove AK MC Governor-General</a:t>
            </a:r>
          </a:p>
          <a:p>
            <a:pPr algn="ctr"/>
            <a:r>
              <a:rPr lang="en-US" sz="1600" b="1" dirty="0">
                <a:solidFill>
                  <a:srgbClr val="FFFF00"/>
                </a:solidFill>
              </a:rPr>
              <a:t>26 February 2018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616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Garamond" panose="02020404030301010803" pitchFamily="18" charset="0"/>
              </a:rPr>
              <a:t>CERN Geographical Enlargement Policy 2010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1B688-D277-1D4F-8BD2-B2F42B7CE81E}" type="datetime1">
              <a:rPr lang="en-CH"/>
              <a:t>27.10.20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00307" y="1359711"/>
            <a:ext cx="8437562" cy="3065594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FFFF00"/>
                </a:solidFill>
                <a:latin typeface="Garamond" panose="02020404030301010803" pitchFamily="18" charset="0"/>
              </a:rPr>
              <a:t>Membership</a:t>
            </a:r>
            <a:r>
              <a:rPr lang="en-US" b="1" dirty="0">
                <a:solidFill>
                  <a:schemeClr val="accent1"/>
                </a:solidFill>
                <a:latin typeface="Garamond" panose="02020404030301010803" pitchFamily="18" charset="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Garamond" panose="02020404030301010803" pitchFamily="18" charset="0"/>
              </a:rPr>
              <a:t>open to all States, </a:t>
            </a:r>
            <a:r>
              <a:rPr lang="en-US" i="1" u="sng" dirty="0">
                <a:solidFill>
                  <a:schemeClr val="accent1"/>
                </a:solidFill>
                <a:latin typeface="Garamond" panose="02020404030301010803" pitchFamily="18" charset="0"/>
              </a:rPr>
              <a:t>irrespective of geographical location</a:t>
            </a:r>
            <a:endParaRPr lang="en-US" u="sng" dirty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endParaRPr lang="en-US" u="sng" dirty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r>
              <a:rPr lang="en-US" b="1" dirty="0">
                <a:solidFill>
                  <a:srgbClr val="FFFF00"/>
                </a:solidFill>
                <a:latin typeface="Garamond" panose="02020404030301010803" pitchFamily="18" charset="0"/>
              </a:rPr>
              <a:t>Associate Membership</a:t>
            </a:r>
            <a:r>
              <a:rPr lang="en-US" b="1" dirty="0">
                <a:solidFill>
                  <a:schemeClr val="accent1"/>
                </a:solidFill>
                <a:latin typeface="Garamond" panose="02020404030301010803" pitchFamily="18" charset="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Garamond" panose="02020404030301010803" pitchFamily="18" charset="0"/>
              </a:rPr>
              <a:t>open to all States, </a:t>
            </a:r>
            <a:r>
              <a:rPr lang="en-US" i="1" u="sng" dirty="0">
                <a:solidFill>
                  <a:schemeClr val="accent1"/>
                </a:solidFill>
                <a:latin typeface="Garamond" panose="02020404030301010803" pitchFamily="18" charset="0"/>
              </a:rPr>
              <a:t>irrespective of geographical location</a:t>
            </a:r>
          </a:p>
          <a:p>
            <a:pPr marL="790956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Garamond" panose="02020404030301010803" pitchFamily="18" charset="0"/>
              </a:rPr>
              <a:t>Regular Associate Membership</a:t>
            </a:r>
          </a:p>
          <a:p>
            <a:pPr marL="790956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Garamond" panose="02020404030301010803" pitchFamily="18" charset="0"/>
              </a:rPr>
              <a:t>Associate Membership as the pre-stage to full Membership</a:t>
            </a:r>
          </a:p>
          <a:p>
            <a:pPr marL="790956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Garamond" panose="02020404030301010803" pitchFamily="18" charset="0"/>
              </a:rPr>
              <a:t>Full Membership only to be granted to States once they have completed at least two years of Associate Membership</a:t>
            </a:r>
          </a:p>
          <a:p>
            <a:pPr marL="790956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Garamond" panose="02020404030301010803" pitchFamily="18" charset="0"/>
              </a:rPr>
              <a:t>No limitation on duration of Associate Membership; review every five years </a:t>
            </a:r>
          </a:p>
          <a:p>
            <a:endParaRPr lang="en-US" sz="1400" b="1" dirty="0">
              <a:solidFill>
                <a:schemeClr val="accent1"/>
              </a:solidFill>
            </a:endParaRPr>
          </a:p>
          <a:p>
            <a:r>
              <a:rPr lang="en-US" sz="1400" dirty="0">
                <a:solidFill>
                  <a:schemeClr val="accent1"/>
                </a:solidFill>
              </a:rPr>
              <a:t>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9E336D-4B6F-A847-A95C-2D2A78821136}"/>
              </a:ext>
            </a:extLst>
          </p:cNvPr>
          <p:cNvSpPr/>
          <p:nvPr/>
        </p:nvSpPr>
        <p:spPr>
          <a:xfrm>
            <a:off x="2699792" y="429309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b="1" i="1" dirty="0">
                <a:solidFill>
                  <a:schemeClr val="accent1"/>
                </a:solidFill>
              </a:rPr>
              <a:t>Particle physics is becoming increasingly global and the opportunities available require coordination and collaboration, as well as competition &gt; </a:t>
            </a:r>
            <a:r>
              <a:rPr lang="en-GB" altLang="en-US" sz="1800" i="1" dirty="0">
                <a:solidFill>
                  <a:srgbClr val="FFFF00"/>
                </a:solidFill>
                <a:ea typeface="Century" charset="0"/>
                <a:cs typeface="Century" charset="0"/>
                <a:sym typeface="Wingdings" charset="2"/>
              </a:rPr>
              <a:t>enlargement is an important component in this environment </a:t>
            </a:r>
            <a:endParaRPr lang="en-GB" sz="18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55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1027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228600"/>
            <a:ext cx="6705600" cy="685800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en-GB" dirty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+mj-ea"/>
                <a:cs typeface="+mj-cs"/>
              </a:rPr>
              <a:t>The Mission of CERN</a:t>
            </a:r>
          </a:p>
        </p:txBody>
      </p:sp>
      <p:sp>
        <p:nvSpPr>
          <p:cNvPr id="37892" name="Rectangle 1028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600200"/>
            <a:ext cx="61722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400" dirty="0">
                <a:solidFill>
                  <a:srgbClr val="FCF933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Push back </a:t>
            </a:r>
            <a:r>
              <a:rPr lang="en-GB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the frontiers of knowledge</a:t>
            </a:r>
          </a:p>
          <a:p>
            <a:pPr eaLnBrk="1" hangingPunct="1">
              <a:lnSpc>
                <a:spcPct val="90000"/>
              </a:lnSpc>
              <a:buClrTx/>
              <a:buFont typeface="Wingdings" pitchFamily="-112" charset="2"/>
              <a:buNone/>
              <a:defRPr/>
            </a:pPr>
            <a:r>
              <a:rPr lang="en-GB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	</a:t>
            </a:r>
            <a:r>
              <a:rPr lang="en-GB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E.g. the secrets of the Big Bang …what was the matter like within the first moments of the Universe’s existence?</a:t>
            </a:r>
          </a:p>
          <a:p>
            <a:pPr eaLnBrk="1" hangingPunct="1">
              <a:lnSpc>
                <a:spcPct val="90000"/>
              </a:lnSpc>
              <a:buClrTx/>
              <a:defRPr/>
            </a:pPr>
            <a:endParaRPr lang="en-GB" sz="16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400" dirty="0">
                <a:solidFill>
                  <a:srgbClr val="FCF933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Develop</a:t>
            </a:r>
            <a:r>
              <a:rPr lang="en-GB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 new technologies for accelerators and detectors</a:t>
            </a:r>
          </a:p>
          <a:p>
            <a:pPr eaLnBrk="1" hangingPunct="1">
              <a:lnSpc>
                <a:spcPct val="90000"/>
              </a:lnSpc>
              <a:buClrTx/>
              <a:buFont typeface="Wingdings" pitchFamily="-112" charset="2"/>
              <a:buNone/>
              <a:defRPr/>
            </a:pPr>
            <a:r>
              <a:rPr lang="en-GB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	</a:t>
            </a:r>
            <a:r>
              <a:rPr lang="en-GB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Information technology - the Web and the GRID</a:t>
            </a:r>
          </a:p>
          <a:p>
            <a:pPr eaLnBrk="1" hangingPunct="1">
              <a:lnSpc>
                <a:spcPct val="90000"/>
              </a:lnSpc>
              <a:buClrTx/>
              <a:buFont typeface="Wingdings" pitchFamily="-112" charset="2"/>
              <a:buNone/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	Medicine - diagnosis and therapy</a:t>
            </a:r>
            <a:endParaRPr lang="en-GB" sz="24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ClrTx/>
              <a:defRPr/>
            </a:pPr>
            <a:endParaRPr lang="en-GB" sz="16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400" dirty="0">
                <a:solidFill>
                  <a:srgbClr val="FCF933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Train</a:t>
            </a:r>
            <a:r>
              <a:rPr lang="en-GB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 scientists and engineers of tomorrow</a:t>
            </a:r>
          </a:p>
          <a:p>
            <a:pPr eaLnBrk="1" hangingPunct="1">
              <a:lnSpc>
                <a:spcPct val="90000"/>
              </a:lnSpc>
              <a:buClrTx/>
              <a:defRPr/>
            </a:pPr>
            <a:endParaRPr lang="en-GB" sz="16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400" dirty="0">
                <a:solidFill>
                  <a:srgbClr val="FCF933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Unite</a:t>
            </a:r>
            <a:r>
              <a:rPr lang="en-GB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 people from different countries </a:t>
            </a:r>
            <a:br>
              <a:rPr lang="en-GB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</a:br>
            <a:r>
              <a:rPr lang="en-GB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and cultures</a:t>
            </a:r>
            <a:endParaRPr lang="en-GB" sz="20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ea typeface="+mn-ea"/>
              <a:cs typeface="+mn-cs"/>
            </a:endParaRPr>
          </a:p>
        </p:txBody>
      </p:sp>
      <p:pic>
        <p:nvPicPr>
          <p:cNvPr id="37894" name="Picture 1030" descr="einstein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8413" y="990600"/>
            <a:ext cx="121761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6" name="Picture 1032" descr="PET_Alzheimer"/>
          <p:cNvPicPr>
            <a:picLocks noChangeAspect="1" noChangeArrowheads="1"/>
          </p:cNvPicPr>
          <p:nvPr/>
        </p:nvPicPr>
        <p:blipFill rotWithShape="1">
          <a:blip r:embed="rId4"/>
          <a:srcRect l="853" b="-1647"/>
          <a:stretch/>
        </p:blipFill>
        <p:spPr bwMode="auto">
          <a:xfrm>
            <a:off x="7175225" y="2819400"/>
            <a:ext cx="1813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7" name="Picture 1033" descr="Grid_globe_V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3225" y="2819400"/>
            <a:ext cx="1600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905" name="Picture 1041" descr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8400" y="1219200"/>
            <a:ext cx="1265238" cy="12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grpSp>
        <p:nvGrpSpPr>
          <p:cNvPr id="2" name="Group 15"/>
          <p:cNvGrpSpPr/>
          <p:nvPr/>
        </p:nvGrpSpPr>
        <p:grpSpPr>
          <a:xfrm>
            <a:off x="0" y="0"/>
            <a:ext cx="1714500" cy="1304925"/>
            <a:chOff x="0" y="0"/>
            <a:chExt cx="1714500" cy="1304925"/>
          </a:xfrm>
        </p:grpSpPr>
        <p:sp>
          <p:nvSpPr>
            <p:cNvPr id="16389" name="Rectangle 3"/>
            <p:cNvSpPr>
              <a:spLocks noChangeArrowheads="1"/>
            </p:cNvSpPr>
            <p:nvPr/>
          </p:nvSpPr>
          <p:spPr bwMode="auto">
            <a:xfrm>
              <a:off x="609600" y="457200"/>
              <a:ext cx="533400" cy="38100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16399" name="Picture 13" descr="Picture 21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1714500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t="4680" b="15027"/>
          <a:stretch/>
        </p:blipFill>
        <p:spPr>
          <a:xfrm>
            <a:off x="6516216" y="5540069"/>
            <a:ext cx="2376264" cy="1273307"/>
          </a:xfrm>
          <a:prstGeom prst="rect">
            <a:avLst/>
          </a:prstGeom>
        </p:spPr>
      </p:pic>
      <p:grpSp>
        <p:nvGrpSpPr>
          <p:cNvPr id="4" name="Grouper 3"/>
          <p:cNvGrpSpPr/>
          <p:nvPr/>
        </p:nvGrpSpPr>
        <p:grpSpPr>
          <a:xfrm>
            <a:off x="5483225" y="4293096"/>
            <a:ext cx="3505200" cy="1128881"/>
            <a:chOff x="5483225" y="4293096"/>
            <a:chExt cx="3505200" cy="1128881"/>
          </a:xfrm>
        </p:grpSpPr>
        <p:pic>
          <p:nvPicPr>
            <p:cNvPr id="14" name="Picture 2" descr="ttps://cds.cern.ch/record/2138941/files/DSC_0088.jpg?subformat=icon-64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3225" y="4293096"/>
              <a:ext cx="1692000" cy="1123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ttps://cds.cern.ch/record/2210064/files/summerstudents-5.jpg?subformat=icon-64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6425" y="4293096"/>
              <a:ext cx="1692000" cy="1128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691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8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807031_01-A4-at-144-dpi.jpg"/>
          <p:cNvPicPr>
            <a:picLocks noChangeAspect="1"/>
          </p:cNvPicPr>
          <p:nvPr/>
        </p:nvPicPr>
        <p:blipFill>
          <a:blip r:embed="rId3">
            <a:lum bright="-2000" contrast="2000"/>
          </a:blip>
          <a:stretch>
            <a:fillRect/>
          </a:stretch>
        </p:blipFill>
        <p:spPr>
          <a:xfrm>
            <a:off x="-76200" y="-76200"/>
            <a:ext cx="9347200" cy="701040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587758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                    Accelerating Science and Innovation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0" y="3359314"/>
            <a:ext cx="9144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GB" sz="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Thank You!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79" y="5608265"/>
            <a:ext cx="1043597" cy="104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9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Slide Number Placeholder 1"/>
          <p:cNvSpPr txBox="1">
            <a:spLocks noGrp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CE1A9C4C-1871-3348-B7D6-ACA2480456CB}" type="slidenum">
              <a:rPr lang="en-US" sz="1200" b="1">
                <a:solidFill>
                  <a:srgbClr val="898989"/>
                </a:solidFill>
              </a:rPr>
              <a:pPr algn="r"/>
              <a:t>3</a:t>
            </a:fld>
            <a:endParaRPr lang="en-US" sz="1200" b="1" dirty="0">
              <a:solidFill>
                <a:srgbClr val="898989"/>
              </a:solidFill>
            </a:endParaRPr>
          </a:p>
        </p:txBody>
      </p:sp>
      <p:pic>
        <p:nvPicPr>
          <p:cNvPr id="24581" name="Picture 2" descr="flags"/>
          <p:cNvPicPr>
            <a:picLocks noChangeAspect="1" noChangeArrowheads="1"/>
          </p:cNvPicPr>
          <p:nvPr/>
        </p:nvPicPr>
        <p:blipFill>
          <a:blip r:embed="rId3" cstate="print">
            <a:lum bright="-2000" contras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3726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6200" y="0"/>
            <a:ext cx="9067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CERN: founded in 1954: 12 European States</a:t>
            </a:r>
          </a:p>
          <a:p>
            <a:pPr>
              <a:defRPr/>
            </a:pPr>
            <a:r>
              <a:rPr lang="en-GB" sz="32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“Science for Peace”</a:t>
            </a:r>
            <a:endParaRPr lang="en-GB" sz="3200" dirty="0">
              <a:solidFill>
                <a:srgbClr val="FFFF00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Today: 23 Member States</a:t>
            </a:r>
            <a:endParaRPr lang="en-GB" sz="3200" dirty="0">
              <a:solidFill>
                <a:srgbClr val="003366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1259632" y="4311829"/>
            <a:ext cx="7952408" cy="2520279"/>
          </a:xfrm>
          <a:prstGeom prst="rect">
            <a:avLst/>
          </a:prstGeom>
          <a:gradFill rotWithShape="1">
            <a:gsLst>
              <a:gs pos="0">
                <a:srgbClr val="235D81">
                  <a:alpha val="70000"/>
                </a:srgbClr>
              </a:gs>
              <a:gs pos="100000">
                <a:srgbClr val="4F81BD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rgbClr val="000000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85725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GB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 States:</a:t>
            </a:r>
            <a:r>
              <a:rPr lang="en-GB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Austria, Belgium, Bulgaria, Czech Republic, Denmark, Finland, France, Germany, Greece, Hungary, </a:t>
            </a:r>
            <a:r>
              <a:rPr lang="en-US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Israel, </a:t>
            </a:r>
            <a:r>
              <a:rPr lang="en-GB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Italy, Netherlands, Norway, Poland, Portugal, </a:t>
            </a:r>
            <a:r>
              <a:rPr lang="en-US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Romania, Serbia, </a:t>
            </a:r>
            <a:r>
              <a:rPr lang="en-GB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Slovak Republic, Spain, Sweden, Switzerland and </a:t>
            </a:r>
            <a:br>
              <a:rPr lang="en-GB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United Kingdom </a:t>
            </a:r>
          </a:p>
          <a:p>
            <a:pPr marL="85725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Associate Members in the Pre-Stage to Membership</a:t>
            </a: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Cyprus, Slovenia</a:t>
            </a:r>
          </a:p>
          <a:p>
            <a:pPr marL="85725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Associate Member States: </a:t>
            </a:r>
            <a:r>
              <a:rPr lang="en-US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Croatia, </a:t>
            </a:r>
            <a:r>
              <a:rPr lang="en-GB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India, </a:t>
            </a:r>
            <a:r>
              <a:rPr lang="en-US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Lithuania, Pakistan, Turkey, Ukraine</a:t>
            </a:r>
          </a:p>
          <a:p>
            <a:pPr marL="85725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 for Membership or Associate Membership: </a:t>
            </a:r>
            <a:r>
              <a:rPr lang="en-US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Brazil, Estonia</a:t>
            </a:r>
          </a:p>
          <a:p>
            <a:pPr marL="85725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GB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Observers to Council:</a:t>
            </a:r>
            <a:r>
              <a:rPr lang="en-GB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Japan, Russia, United States of America; </a:t>
            </a:r>
          </a:p>
          <a:p>
            <a:pPr marL="85725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GB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European Union, JINR and UNESCO 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76200" y="2133600"/>
            <a:ext cx="4351784" cy="935360"/>
          </a:xfrm>
          <a:prstGeom prst="rect">
            <a:avLst/>
          </a:prstGeom>
          <a:gradFill rotWithShape="1">
            <a:gsLst>
              <a:gs pos="0">
                <a:schemeClr val="accent2">
                  <a:alpha val="70000"/>
                </a:schemeClr>
              </a:gs>
              <a:gs pos="100000">
                <a:srgbClr val="4F81BD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rgbClr val="000000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171450" indent="-171450">
              <a:lnSpc>
                <a:spcPct val="80000"/>
              </a:lnSpc>
              <a:spcBef>
                <a:spcPct val="20000"/>
              </a:spcBef>
              <a:buSzPct val="65000"/>
              <a:defRPr/>
            </a:pPr>
            <a:r>
              <a:rPr lang="en-US" sz="1800" dirty="0">
                <a:solidFill>
                  <a:schemeClr val="accent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Employees: ~2 700 staff, 800 fellows</a:t>
            </a:r>
          </a:p>
          <a:p>
            <a:pPr marL="171450" indent="-171450">
              <a:lnSpc>
                <a:spcPct val="80000"/>
              </a:lnSpc>
              <a:spcBef>
                <a:spcPct val="20000"/>
              </a:spcBef>
              <a:buSzPct val="65000"/>
              <a:defRPr/>
            </a:pPr>
            <a:r>
              <a:rPr lang="en-US" sz="1800" dirty="0">
                <a:solidFill>
                  <a:schemeClr val="accent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Associates: ~12 400 users, 1 300 others</a:t>
            </a:r>
          </a:p>
          <a:p>
            <a:pPr marL="171450" indent="-171450">
              <a:lnSpc>
                <a:spcPct val="80000"/>
              </a:lnSpc>
              <a:spcBef>
                <a:spcPct val="20000"/>
              </a:spcBef>
              <a:buSzPct val="65000"/>
              <a:defRPr/>
            </a:pPr>
            <a:r>
              <a:rPr lang="en-GB" sz="1800" dirty="0">
                <a:solidFill>
                  <a:schemeClr val="accent1"/>
                </a:solidFill>
                <a:effectLst>
                  <a:outerShdw blurRad="50800" dist="38100" dir="2700000">
                    <a:schemeClr val="tx1"/>
                  </a:outerShdw>
                </a:effectLst>
              </a:rPr>
              <a:t>Budget (2019) ~ 1 200 MCHF</a:t>
            </a:r>
          </a:p>
        </p:txBody>
      </p:sp>
      <p:pic>
        <p:nvPicPr>
          <p:cNvPr id="9" name="Image 6">
            <a:extLst>
              <a:ext uri="{FF2B5EF4-FFF2-40B4-BE49-F238E27FC236}">
                <a16:creationId xmlns:a16="http://schemas.microsoft.com/office/drawing/2014/main" id="{DD00915C-1C79-0E4C-8D4F-C5E50EC4B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311308"/>
            <a:ext cx="502068" cy="50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7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0B26D82-CC55-9449-9F3E-AFD184258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00" y="1062000"/>
            <a:ext cx="8460000" cy="58106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52400"/>
            <a:ext cx="813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</a:rPr>
              <a:t>  Science is getting more and more global</a:t>
            </a:r>
          </a:p>
        </p:txBody>
      </p:sp>
      <p:sp>
        <p:nvSpPr>
          <p:cNvPr id="4" name="Oval 8">
            <a:extLst>
              <a:ext uri="{FF2B5EF4-FFF2-40B4-BE49-F238E27FC236}">
                <a16:creationId xmlns:a16="http://schemas.microsoft.com/office/drawing/2014/main" id="{29721ACE-5BA2-944C-95F3-497B90C50D32}"/>
              </a:ext>
            </a:extLst>
          </p:cNvPr>
          <p:cNvSpPr/>
          <p:nvPr/>
        </p:nvSpPr>
        <p:spPr bwMode="auto">
          <a:xfrm>
            <a:off x="3275856" y="6165304"/>
            <a:ext cx="1080120" cy="21602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25898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48"/>
          <p:cNvCxnSpPr>
            <a:cxnSpLocks noChangeShapeType="1"/>
          </p:cNvCxnSpPr>
          <p:nvPr/>
        </p:nvCxnSpPr>
        <p:spPr bwMode="auto">
          <a:xfrm flipH="1">
            <a:off x="2836001" y="5654675"/>
            <a:ext cx="3143307" cy="535014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</p:cxnSp>
      <p:sp>
        <p:nvSpPr>
          <p:cNvPr id="46091" name="TextBox 4"/>
          <p:cNvSpPr txBox="1">
            <a:spLocks noChangeArrowheads="1"/>
          </p:cNvSpPr>
          <p:nvPr/>
        </p:nvSpPr>
        <p:spPr bwMode="auto">
          <a:xfrm>
            <a:off x="1475656" y="136525"/>
            <a:ext cx="62001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</a:rPr>
              <a:t>CERN Education Activities</a:t>
            </a:r>
          </a:p>
        </p:txBody>
      </p:sp>
      <p:cxnSp>
        <p:nvCxnSpPr>
          <p:cNvPr id="46084" name="Straight Connector 42"/>
          <p:cNvCxnSpPr>
            <a:cxnSpLocks noChangeShapeType="1"/>
          </p:cNvCxnSpPr>
          <p:nvPr/>
        </p:nvCxnSpPr>
        <p:spPr bwMode="auto">
          <a:xfrm>
            <a:off x="1619250" y="1842236"/>
            <a:ext cx="2304678" cy="1237731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</p:cxnSp>
      <p:sp>
        <p:nvSpPr>
          <p:cNvPr id="46092" name="TextBox 28"/>
          <p:cNvSpPr txBox="1">
            <a:spLocks noChangeArrowheads="1"/>
          </p:cNvSpPr>
          <p:nvPr/>
        </p:nvSpPr>
        <p:spPr bwMode="auto">
          <a:xfrm>
            <a:off x="222301" y="1196752"/>
            <a:ext cx="2984500" cy="701675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Scientists at CERN</a:t>
            </a:r>
          </a:p>
          <a:p>
            <a:r>
              <a:rPr lang="en-US" sz="1600" dirty="0">
                <a:solidFill>
                  <a:srgbClr val="F3F3F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Academic Training Programme</a:t>
            </a:r>
          </a:p>
        </p:txBody>
      </p:sp>
      <p:cxnSp>
        <p:nvCxnSpPr>
          <p:cNvPr id="46083" name="Straight Connector 48"/>
          <p:cNvCxnSpPr>
            <a:cxnSpLocks noChangeShapeType="1"/>
          </p:cNvCxnSpPr>
          <p:nvPr/>
        </p:nvCxnSpPr>
        <p:spPr bwMode="auto">
          <a:xfrm flipH="1">
            <a:off x="2538304" y="3926294"/>
            <a:ext cx="1880620" cy="102950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</p:cxnSp>
      <p:sp>
        <p:nvSpPr>
          <p:cNvPr id="46093" name="TextBox 29"/>
          <p:cNvSpPr txBox="1">
            <a:spLocks noChangeArrowheads="1"/>
          </p:cNvSpPr>
          <p:nvPr/>
        </p:nvSpPr>
        <p:spPr bwMode="auto">
          <a:xfrm>
            <a:off x="3282156" y="2810668"/>
            <a:ext cx="3594100" cy="119062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Young Researchers</a:t>
            </a:r>
          </a:p>
          <a:p>
            <a:r>
              <a:rPr lang="en-US" sz="1600" dirty="0">
                <a:solidFill>
                  <a:srgbClr val="F3F3F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CERN School of High Energy Physics</a:t>
            </a:r>
          </a:p>
          <a:p>
            <a:r>
              <a:rPr lang="en-US" sz="1600" dirty="0">
                <a:solidFill>
                  <a:srgbClr val="F3F3F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CERN School of  Computing</a:t>
            </a:r>
          </a:p>
          <a:p>
            <a:r>
              <a:rPr lang="en-US" sz="1600" dirty="0">
                <a:solidFill>
                  <a:srgbClr val="F3F3F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CERN Accelerator School</a:t>
            </a:r>
          </a:p>
        </p:txBody>
      </p:sp>
      <p:cxnSp>
        <p:nvCxnSpPr>
          <p:cNvPr id="46082" name="Straight Connector 53"/>
          <p:cNvCxnSpPr>
            <a:cxnSpLocks noChangeShapeType="1"/>
          </p:cNvCxnSpPr>
          <p:nvPr/>
        </p:nvCxnSpPr>
        <p:spPr bwMode="auto">
          <a:xfrm flipH="1" flipV="1">
            <a:off x="2617508" y="5181600"/>
            <a:ext cx="3250276" cy="39328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46094" name="TextBox 30"/>
          <p:cNvSpPr txBox="1">
            <a:spLocks noChangeArrowheads="1"/>
          </p:cNvSpPr>
          <p:nvPr/>
        </p:nvSpPr>
        <p:spPr bwMode="auto">
          <a:xfrm>
            <a:off x="222301" y="4421169"/>
            <a:ext cx="2395207" cy="954107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Undergraduates</a:t>
            </a:r>
          </a:p>
          <a:p>
            <a:r>
              <a:rPr lang="en-US" sz="1600" dirty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Summer Students</a:t>
            </a:r>
          </a:p>
          <a:p>
            <a:r>
              <a:rPr lang="en-US" sz="1600" dirty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Programme</a:t>
            </a:r>
          </a:p>
        </p:txBody>
      </p:sp>
      <p:pic>
        <p:nvPicPr>
          <p:cNvPr id="31" name="Picture 30" descr="Screen shot 2010-08-28 at 15.40.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01" y="2852936"/>
            <a:ext cx="2765523" cy="1492033"/>
          </a:xfrm>
          <a:prstGeom prst="rect">
            <a:avLst/>
          </a:prstGeom>
          <a:effectLst>
            <a:outerShdw blurRad="50800" dist="38100" dir="2700000">
              <a:srgbClr val="000000"/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5148" y="4797152"/>
            <a:ext cx="19812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rotWithShape="0">
              <a:srgbClr val="000000">
                <a:alpha val="42999"/>
              </a:srgbClr>
            </a:outerShdw>
          </a:effectLst>
        </p:spPr>
      </p:pic>
      <p:sp>
        <p:nvSpPr>
          <p:cNvPr id="46095" name="TextBox 31"/>
          <p:cNvSpPr txBox="1">
            <a:spLocks noChangeArrowheads="1"/>
          </p:cNvSpPr>
          <p:nvPr/>
        </p:nvSpPr>
        <p:spPr bwMode="auto">
          <a:xfrm>
            <a:off x="5715000" y="5181600"/>
            <a:ext cx="3429000" cy="94615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CERN Teacher Schools</a:t>
            </a:r>
          </a:p>
          <a:p>
            <a:r>
              <a:rPr lang="en-US" sz="1600" dirty="0">
                <a:solidFill>
                  <a:schemeClr val="accent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International and National Programmes</a:t>
            </a:r>
          </a:p>
        </p:txBody>
      </p:sp>
      <p:sp>
        <p:nvSpPr>
          <p:cNvPr id="28" name="TextBox 28"/>
          <p:cNvSpPr txBox="1">
            <a:spLocks noChangeArrowheads="1"/>
          </p:cNvSpPr>
          <p:nvPr/>
        </p:nvSpPr>
        <p:spPr bwMode="auto">
          <a:xfrm>
            <a:off x="749711" y="5654675"/>
            <a:ext cx="2238113" cy="707886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Public visitors</a:t>
            </a:r>
          </a:p>
          <a:p>
            <a:r>
              <a:rPr lang="en-US" sz="1600" dirty="0">
                <a:solidFill>
                  <a:srgbClr val="F3F3F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150 thousand per year</a:t>
            </a:r>
          </a:p>
        </p:txBody>
      </p:sp>
      <p:grpSp>
        <p:nvGrpSpPr>
          <p:cNvPr id="24" name="Grouper 18"/>
          <p:cNvGrpSpPr/>
          <p:nvPr/>
        </p:nvGrpSpPr>
        <p:grpSpPr>
          <a:xfrm>
            <a:off x="4082675" y="1060618"/>
            <a:ext cx="4752528" cy="1477328"/>
            <a:chOff x="3995936" y="1052736"/>
            <a:chExt cx="4752528" cy="1477328"/>
          </a:xfrm>
        </p:grpSpPr>
        <p:grpSp>
          <p:nvGrpSpPr>
            <p:cNvPr id="25" name="Grouper 22"/>
            <p:cNvGrpSpPr/>
            <p:nvPr/>
          </p:nvGrpSpPr>
          <p:grpSpPr>
            <a:xfrm>
              <a:off x="6239498" y="1056089"/>
              <a:ext cx="2508966" cy="1463774"/>
              <a:chOff x="6239498" y="1056089"/>
              <a:chExt cx="2508966" cy="1463774"/>
            </a:xfrm>
          </p:grpSpPr>
          <p:pic>
            <p:nvPicPr>
              <p:cNvPr id="34" name="Picture 20" descr="Screen shot 2011-06-01 at 00.05.34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39498" y="1056089"/>
                <a:ext cx="2508966" cy="1449600"/>
              </a:xfrm>
              <a:prstGeom prst="rect">
                <a:avLst/>
              </a:prstGeom>
              <a:effectLst>
                <a:outerShdw sx="1000" sy="1000">
                  <a:srgbClr val="000000"/>
                </a:outerShdw>
              </a:effectLst>
            </p:spPr>
          </p:pic>
          <p:sp>
            <p:nvSpPr>
              <p:cNvPr id="35" name="TextBox 21"/>
              <p:cNvSpPr txBox="1"/>
              <p:nvPr/>
            </p:nvSpPr>
            <p:spPr>
              <a:xfrm>
                <a:off x="6284997" y="1073313"/>
                <a:ext cx="2463467" cy="1446550"/>
              </a:xfrm>
              <a:prstGeom prst="rect">
                <a:avLst/>
              </a:prstGeom>
              <a:noFill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r" eaLnBrk="1" hangingPunct="1">
                  <a:defRPr/>
                </a:pPr>
                <a:r>
                  <a:rPr lang="en-US" sz="1400" dirty="0">
                    <a:solidFill>
                      <a:srgbClr val="FFFF00"/>
                    </a:solidFill>
                    <a:effectLst>
                      <a:outerShdw blurRad="38100" dist="38100" dir="2700000">
                        <a:srgbClr val="000000"/>
                      </a:outerShdw>
                    </a:effectLst>
                    <a:latin typeface="Arial" pitchFamily="-111" charset="0"/>
                    <a:ea typeface="ＭＳ Ｐゴシック" pitchFamily="-111" charset="-128"/>
                    <a:cs typeface="ＭＳ Ｐゴシック" pitchFamily="-111" charset="-128"/>
                  </a:rPr>
                  <a:t>Latin American School of High-Energy Physics</a:t>
                </a:r>
              </a:p>
              <a:p>
                <a:pPr algn="r" eaLnBrk="1" hangingPunct="1">
                  <a:defRPr/>
                </a:pPr>
                <a:endParaRPr lang="en-US" sz="1200" dirty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</a:endParaRPr>
              </a:p>
              <a:p>
                <a:pPr algn="r" eaLnBrk="1" hangingPunct="1">
                  <a:defRPr/>
                </a:pPr>
                <a:endParaRPr lang="en-US" sz="1200" dirty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</a:endParaRPr>
              </a:p>
              <a:p>
                <a:pPr algn="r" eaLnBrk="1" hangingPunct="1">
                  <a:defRPr/>
                </a:pPr>
                <a:r>
                  <a:rPr lang="en-US" sz="1200" dirty="0">
                    <a:solidFill>
                      <a:srgbClr val="FFFFFF"/>
                    </a:solidFill>
                    <a:effectLst>
                      <a:outerShdw blurRad="38100" dist="38100" dir="2700000">
                        <a:srgbClr val="000000"/>
                      </a:outerShdw>
                    </a:effectLst>
                    <a:latin typeface="Arial" pitchFamily="-111" charset="0"/>
                    <a:ea typeface="ＭＳ Ｐゴシック" pitchFamily="-111" charset="-128"/>
                    <a:cs typeface="ＭＳ Ｐゴシック" pitchFamily="-111" charset="-128"/>
                  </a:rPr>
                  <a:t>Ibarra, Ecuador, 2015</a:t>
                </a:r>
              </a:p>
              <a:p>
                <a:pPr algn="r">
                  <a:defRPr/>
                </a:pPr>
                <a:r>
                  <a:rPr lang="en-US" sz="1200" dirty="0">
                    <a:solidFill>
                      <a:schemeClr val="accent1"/>
                    </a:solidFill>
                    <a:effectLst>
                      <a:outerShdw blurRad="50800" dist="50800" dir="5400000" algn="ctr" rotWithShape="0">
                        <a:schemeClr val="accent4"/>
                      </a:outerShdw>
                    </a:effectLst>
                  </a:rPr>
                  <a:t>San Juan del Rio, Mexico, 2017</a:t>
                </a:r>
              </a:p>
              <a:p>
                <a:pPr algn="r">
                  <a:defRPr/>
                </a:pPr>
                <a:r>
                  <a:rPr lang="en-US" sz="1200" dirty="0">
                    <a:solidFill>
                      <a:schemeClr val="accent1"/>
                    </a:solidFill>
                    <a:effectLst>
                      <a:outerShdw blurRad="50800" dist="50800" dir="5400000" algn="ctr" rotWithShape="0">
                        <a:schemeClr val="accent4"/>
                      </a:outerShdw>
                    </a:effectLst>
                    <a:latin typeface="Arial" pitchFamily="-111" charset="0"/>
                    <a:ea typeface="ＭＳ Ｐゴシック" pitchFamily="-111" charset="-128"/>
                    <a:cs typeface="ＭＳ Ｐゴシック" pitchFamily="-111" charset="-128"/>
                  </a:rPr>
                  <a:t>Córdoba, Argentina 2019</a:t>
                </a:r>
              </a:p>
            </p:txBody>
          </p:sp>
        </p:grpSp>
        <p:grpSp>
          <p:nvGrpSpPr>
            <p:cNvPr id="26" name="Grouper 23"/>
            <p:cNvGrpSpPr/>
            <p:nvPr/>
          </p:nvGrpSpPr>
          <p:grpSpPr>
            <a:xfrm>
              <a:off x="3995936" y="1052736"/>
              <a:ext cx="2164431" cy="1477328"/>
              <a:chOff x="4139952" y="1056799"/>
              <a:chExt cx="2164431" cy="1477328"/>
            </a:xfrm>
          </p:grpSpPr>
          <p:pic>
            <p:nvPicPr>
              <p:cNvPr id="29" name="Picture 26" descr="kashii.jp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9952" y="1066799"/>
                <a:ext cx="2164431" cy="1442953"/>
              </a:xfrm>
              <a:prstGeom prst="rect">
                <a:avLst/>
              </a:prstGeom>
            </p:spPr>
          </p:pic>
          <p:sp>
            <p:nvSpPr>
              <p:cNvPr id="32" name="TextBox 29"/>
              <p:cNvSpPr txBox="1"/>
              <p:nvPr/>
            </p:nvSpPr>
            <p:spPr>
              <a:xfrm>
                <a:off x="4139952" y="1056799"/>
                <a:ext cx="2088232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US" sz="1400" dirty="0">
                    <a:solidFill>
                      <a:srgbClr val="FFFF00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</a:rPr>
                  <a:t>Asia-Europe-Pacific School of High-Energy Physics </a:t>
                </a:r>
              </a:p>
              <a:p>
                <a:pPr eaLnBrk="1" hangingPunct="1"/>
                <a:r>
                  <a:rPr lang="en-US" sz="1200" dirty="0">
                    <a:solidFill>
                      <a:srgbClr val="FFFFFF"/>
                    </a:solidFill>
                    <a:effectLst>
                      <a:outerShdw blurRad="38100" dist="38100" dir="2700000">
                        <a:srgbClr val="000000"/>
                      </a:outerShdw>
                    </a:effectLst>
                    <a:latin typeface="Arial" charset="0"/>
                    <a:ea typeface="ＭＳ Ｐゴシック" charset="-128"/>
                  </a:rPr>
                  <a:t>Fukuoka, Japan, 2012</a:t>
                </a:r>
              </a:p>
              <a:p>
                <a:pPr eaLnBrk="1" hangingPunct="1"/>
                <a:r>
                  <a:rPr lang="en-US" sz="1200" dirty="0" err="1">
                    <a:solidFill>
                      <a:srgbClr val="FFFFFF"/>
                    </a:solidFill>
                    <a:effectLst>
                      <a:outerShdw blurRad="38100" dist="38100" dir="2700000">
                        <a:srgbClr val="000000"/>
                      </a:outerShdw>
                    </a:effectLst>
                  </a:rPr>
                  <a:t>Puri</a:t>
                </a:r>
                <a:r>
                  <a:rPr lang="en-US" sz="1200" dirty="0">
                    <a:solidFill>
                      <a:srgbClr val="FFFFFF"/>
                    </a:solidFill>
                    <a:effectLst>
                      <a:outerShdw blurRad="38100" dist="38100" dir="2700000">
                        <a:srgbClr val="000000"/>
                      </a:outerShdw>
                    </a:effectLst>
                  </a:rPr>
                  <a:t>, India, 2014</a:t>
                </a:r>
              </a:p>
              <a:p>
                <a:r>
                  <a:rPr lang="en-US" sz="1200" dirty="0">
                    <a:solidFill>
                      <a:schemeClr val="accent1"/>
                    </a:solidFill>
                    <a:effectLst>
                      <a:outerShdw blurRad="38100" dist="38100" dir="2700000" algn="ctr" rotWithShape="0">
                        <a:schemeClr val="accent4"/>
                      </a:outerShdw>
                    </a:effectLst>
                  </a:rPr>
                  <a:t>2016 Beijing, China</a:t>
                </a:r>
              </a:p>
              <a:p>
                <a:r>
                  <a:rPr lang="en-US" sz="1200" dirty="0">
                    <a:solidFill>
                      <a:schemeClr val="accent1"/>
                    </a:solidFill>
                    <a:effectLst>
                      <a:outerShdw blurRad="38100" dist="38100" dir="2700000" algn="ctr" rotWithShape="0">
                        <a:srgbClr val="000000"/>
                      </a:outerShdw>
                    </a:effectLst>
                  </a:rPr>
                  <a:t>2018 </a:t>
                </a:r>
                <a:r>
                  <a:rPr lang="en-US" sz="1200" dirty="0" err="1">
                    <a:solidFill>
                      <a:schemeClr val="accent1"/>
                    </a:solidFill>
                    <a:effectLst>
                      <a:outerShdw blurRad="38100" dist="38100" dir="2700000" algn="ctr" rotWithShape="0">
                        <a:srgbClr val="000000"/>
                      </a:outerShdw>
                    </a:effectLst>
                  </a:rPr>
                  <a:t>Quy</a:t>
                </a:r>
                <a:r>
                  <a:rPr lang="en-US" sz="1200" dirty="0">
                    <a:solidFill>
                      <a:schemeClr val="accent1"/>
                    </a:solidFill>
                    <a:effectLst>
                      <a:outerShdw blurRad="38100" dist="38100" dir="2700000" algn="ctr" rotWithShape="0">
                        <a:srgbClr val="000000"/>
                      </a:outerShdw>
                    </a:effectLst>
                  </a:rPr>
                  <a:t> Nhon, Vietnam</a:t>
                </a:r>
              </a:p>
            </p:txBody>
          </p:sp>
        </p:grp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1331237-5AA2-1E4C-97A0-5B8DCC9E89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0272" y="2564904"/>
            <a:ext cx="1800200" cy="254895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5C74900-E6BE-704B-8E79-A35A5BF78997}"/>
              </a:ext>
            </a:extLst>
          </p:cNvPr>
          <p:cNvSpPr txBox="1"/>
          <p:nvPr/>
        </p:nvSpPr>
        <p:spPr>
          <a:xfrm>
            <a:off x="6948264" y="4293096"/>
            <a:ext cx="2267744" cy="692497"/>
          </a:xfrm>
          <a:prstGeom prst="rect">
            <a:avLst/>
          </a:prstGeom>
          <a:noFill/>
          <a:effectLst>
            <a:outerShdw blurRad="381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350" dirty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CERN </a:t>
            </a:r>
            <a:br>
              <a:rPr lang="en-US" sz="1350" dirty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</a:br>
            <a:r>
              <a:rPr lang="en-US" sz="1350" dirty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School of Physics </a:t>
            </a:r>
            <a:br>
              <a:rPr lang="en-US" sz="1350" dirty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</a:br>
            <a:r>
              <a:rPr lang="en-US" sz="1200" dirty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/>
                  </a:outerShdw>
                </a:effectLst>
              </a:rPr>
              <a:t>Russia, September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E30365-43F3-094D-8699-C3CD8D3B13D8}"/>
              </a:ext>
            </a:extLst>
          </p:cNvPr>
          <p:cNvSpPr txBox="1"/>
          <p:nvPr/>
        </p:nvSpPr>
        <p:spPr>
          <a:xfrm>
            <a:off x="1699117" y="6436150"/>
            <a:ext cx="6306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b="1" dirty="0">
                <a:solidFill>
                  <a:srgbClr val="FFFF00"/>
                </a:solidFill>
              </a:rPr>
              <a:t>NMS Doctoral Student Programme </a:t>
            </a:r>
            <a:r>
              <a:rPr lang="en-CH" sz="2000" b="1" dirty="0">
                <a:solidFill>
                  <a:schemeClr val="accent1"/>
                </a:solidFill>
              </a:rPr>
              <a:t>– New initiative</a:t>
            </a:r>
          </a:p>
        </p:txBody>
      </p:sp>
    </p:spTree>
    <p:extLst>
      <p:ext uri="{BB962C8B-B14F-4D97-AF65-F5344CB8AC3E}">
        <p14:creationId xmlns:p14="http://schemas.microsoft.com/office/powerpoint/2010/main" val="3636402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0807031_01-A4-at-144-dpi.jpg"/>
          <p:cNvPicPr>
            <a:picLocks noChangeAspect="1"/>
          </p:cNvPicPr>
          <p:nvPr/>
        </p:nvPicPr>
        <p:blipFill>
          <a:blip r:embed="rId3">
            <a:lum bright="-2000" contrast="2000"/>
          </a:blip>
          <a:stretch>
            <a:fillRect/>
          </a:stretch>
        </p:blipFill>
        <p:spPr>
          <a:xfrm>
            <a:off x="0" y="-12958"/>
            <a:ext cx="9161277" cy="6870958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76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uLnTx/>
                <a:uFillTx/>
                <a:latin typeface="+mj-lt"/>
                <a:ea typeface="ＭＳ Ｐゴシック" pitchFamily="-111" charset="-128"/>
                <a:cs typeface="ＭＳ Ｐゴシック" pitchFamily="-111" charset="-128"/>
              </a:rPr>
              <a:t>2010: a New Era in Fundamental Science</a:t>
            </a: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 rotWithShape="0">
                  <a:prstClr val="black"/>
                </a:outerShdw>
              </a:effectLst>
              <a:uLnTx/>
              <a:uFillTx/>
              <a:latin typeface="+mj-lt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0" y="3581400"/>
            <a:ext cx="9144000" cy="90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GB" sz="2900" dirty="0">
                <a:solidFill>
                  <a:srgbClr val="FCF933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Exploration of a new energy frontier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GB" sz="2900" dirty="0">
                <a:solidFill>
                  <a:srgbClr val="FCF933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in p-p and Pb-Pb collisions </a:t>
            </a:r>
          </a:p>
        </p:txBody>
      </p:sp>
      <p:pic>
        <p:nvPicPr>
          <p:cNvPr id="9" name="Picture 42" descr="0510028_03-A4-at-144-dpi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4648200"/>
            <a:ext cx="2947987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3181137" y="4648200"/>
            <a:ext cx="2326967" cy="59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GB" sz="1800" dirty="0"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</a:rPr>
              <a:t>LHC ring:</a:t>
            </a:r>
          </a:p>
          <a:p>
            <a:pPr algn="ctr" eaLnBrk="0" hangingPunct="0">
              <a:lnSpc>
                <a:spcPct val="90000"/>
              </a:lnSpc>
            </a:pPr>
            <a:r>
              <a:rPr lang="en-GB" sz="1800" dirty="0"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</a:rPr>
              <a:t>27 km circumference</a:t>
            </a:r>
            <a:endParaRPr lang="en-GB" sz="1800" dirty="0">
              <a:effectLst>
                <a:outerShdw blurRad="38100" dist="38100" dir="2700000" algn="tl" rotWithShape="0">
                  <a:prstClr val="black"/>
                </a:outerShdw>
              </a:effectLst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0" y="1676400"/>
            <a:ext cx="2667000" cy="2438400"/>
            <a:chOff x="288" y="1072"/>
            <a:chExt cx="1680" cy="1536"/>
          </a:xfrm>
        </p:grpSpPr>
        <p:sp>
          <p:nvSpPr>
            <p:cNvPr id="15" name="Line 70"/>
            <p:cNvSpPr>
              <a:spLocks noChangeShapeType="1"/>
            </p:cNvSpPr>
            <p:nvPr/>
          </p:nvSpPr>
          <p:spPr bwMode="auto">
            <a:xfrm flipH="1">
              <a:off x="816" y="2176"/>
              <a:ext cx="1152" cy="4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Line 71"/>
            <p:cNvSpPr>
              <a:spLocks noChangeShapeType="1"/>
            </p:cNvSpPr>
            <p:nvPr/>
          </p:nvSpPr>
          <p:spPr bwMode="auto">
            <a:xfrm>
              <a:off x="288" y="2176"/>
              <a:ext cx="528" cy="40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Oval 72"/>
            <p:cNvSpPr>
              <a:spLocks noChangeArrowheads="1"/>
            </p:cNvSpPr>
            <p:nvPr/>
          </p:nvSpPr>
          <p:spPr bwMode="auto">
            <a:xfrm>
              <a:off x="768" y="2537"/>
              <a:ext cx="93" cy="7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18" name="Picture 73" descr="bul-pho-2007-07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6" y="1072"/>
              <a:ext cx="1632" cy="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</p:pic>
        <p:sp>
          <p:nvSpPr>
            <p:cNvPr id="19" name="Text Box 74"/>
            <p:cNvSpPr txBox="1">
              <a:spLocks noChangeArrowheads="1"/>
            </p:cNvSpPr>
            <p:nvPr/>
          </p:nvSpPr>
          <p:spPr bwMode="auto">
            <a:xfrm>
              <a:off x="1488" y="1168"/>
              <a:ext cx="4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de-CH" sz="1600" dirty="0">
                  <a:solidFill>
                    <a:schemeClr val="bg1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+mn-lt"/>
                  <a:ea typeface="ＭＳ Ｐゴシック" pitchFamily="-111" charset="-128"/>
                  <a:cs typeface="ＭＳ Ｐゴシック" pitchFamily="-111" charset="-128"/>
                </a:rPr>
                <a:t>CMS</a:t>
              </a:r>
              <a:endParaRPr lang="de-CH" sz="2000" dirty="0">
                <a:solidFill>
                  <a:schemeClr val="bg1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n-lt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3" name="Group 75"/>
          <p:cNvGrpSpPr>
            <a:grpSpLocks/>
          </p:cNvGrpSpPr>
          <p:nvPr/>
        </p:nvGrpSpPr>
        <p:grpSpPr bwMode="auto">
          <a:xfrm>
            <a:off x="7035800" y="3733799"/>
            <a:ext cx="1955800" cy="1830388"/>
            <a:chOff x="304" y="2344"/>
            <a:chExt cx="1232" cy="1153"/>
          </a:xfrm>
        </p:grpSpPr>
        <p:sp>
          <p:nvSpPr>
            <p:cNvPr id="21" name="Oval 76"/>
            <p:cNvSpPr>
              <a:spLocks noChangeArrowheads="1"/>
            </p:cNvSpPr>
            <p:nvPr/>
          </p:nvSpPr>
          <p:spPr bwMode="auto">
            <a:xfrm>
              <a:off x="1089" y="2344"/>
              <a:ext cx="84" cy="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Line 77"/>
            <p:cNvSpPr>
              <a:spLocks noChangeShapeType="1"/>
            </p:cNvSpPr>
            <p:nvPr/>
          </p:nvSpPr>
          <p:spPr bwMode="auto">
            <a:xfrm flipV="1">
              <a:off x="336" y="2392"/>
              <a:ext cx="792" cy="1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Line 78"/>
            <p:cNvSpPr>
              <a:spLocks noChangeShapeType="1"/>
            </p:cNvSpPr>
            <p:nvPr/>
          </p:nvSpPr>
          <p:spPr bwMode="auto">
            <a:xfrm flipH="1" flipV="1">
              <a:off x="1152" y="2392"/>
              <a:ext cx="384" cy="24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24" name="Picture 79" descr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4" y="2584"/>
              <a:ext cx="1232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</p:pic>
        <p:sp>
          <p:nvSpPr>
            <p:cNvPr id="25" name="Text Box 80"/>
            <p:cNvSpPr txBox="1">
              <a:spLocks noChangeArrowheads="1"/>
            </p:cNvSpPr>
            <p:nvPr/>
          </p:nvSpPr>
          <p:spPr bwMode="auto">
            <a:xfrm>
              <a:off x="960" y="2611"/>
              <a:ext cx="49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CH" sz="1600" dirty="0">
                  <a:solidFill>
                    <a:schemeClr val="bg1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+mn-lt"/>
                </a:rPr>
                <a:t>ALICE</a:t>
              </a:r>
              <a:endParaRPr lang="de-CH" sz="2000" dirty="0">
                <a:solidFill>
                  <a:schemeClr val="bg1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</p:grpSp>
      <p:grpSp>
        <p:nvGrpSpPr>
          <p:cNvPr id="4" name="Group 81"/>
          <p:cNvGrpSpPr>
            <a:grpSpLocks/>
          </p:cNvGrpSpPr>
          <p:nvPr/>
        </p:nvGrpSpPr>
        <p:grpSpPr bwMode="auto">
          <a:xfrm>
            <a:off x="3886200" y="762000"/>
            <a:ext cx="2244725" cy="1978025"/>
            <a:chOff x="4224" y="1084"/>
            <a:chExt cx="1414" cy="1246"/>
          </a:xfrm>
        </p:grpSpPr>
        <p:grpSp>
          <p:nvGrpSpPr>
            <p:cNvPr id="5" name="Group 82"/>
            <p:cNvGrpSpPr>
              <a:grpSpLocks/>
            </p:cNvGrpSpPr>
            <p:nvPr/>
          </p:nvGrpSpPr>
          <p:grpSpPr bwMode="auto">
            <a:xfrm>
              <a:off x="4224" y="1104"/>
              <a:ext cx="1364" cy="1226"/>
              <a:chOff x="4224" y="1104"/>
              <a:chExt cx="1364" cy="1226"/>
            </a:xfrm>
          </p:grpSpPr>
          <p:sp>
            <p:nvSpPr>
              <p:cNvPr id="30" name="Oval 83"/>
              <p:cNvSpPr>
                <a:spLocks noChangeArrowheads="1"/>
              </p:cNvSpPr>
              <p:nvPr/>
            </p:nvSpPr>
            <p:spPr bwMode="auto">
              <a:xfrm>
                <a:off x="4977" y="2274"/>
                <a:ext cx="7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Line 84"/>
              <p:cNvSpPr>
                <a:spLocks noChangeShapeType="1"/>
              </p:cNvSpPr>
              <p:nvPr/>
            </p:nvSpPr>
            <p:spPr bwMode="auto">
              <a:xfrm>
                <a:off x="4272" y="1968"/>
                <a:ext cx="74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Line 85"/>
              <p:cNvSpPr>
                <a:spLocks noChangeShapeType="1"/>
              </p:cNvSpPr>
              <p:nvPr/>
            </p:nvSpPr>
            <p:spPr bwMode="auto">
              <a:xfrm flipH="1">
                <a:off x="5015" y="1968"/>
                <a:ext cx="55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pic>
            <p:nvPicPr>
              <p:cNvPr id="33" name="Picture 86" descr="Picture 3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224" y="1104"/>
                <a:ext cx="1364" cy="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</p:grpSp>
        <p:sp>
          <p:nvSpPr>
            <p:cNvPr id="28" name="Rectangle 87"/>
            <p:cNvSpPr>
              <a:spLocks noChangeArrowheads="1"/>
            </p:cNvSpPr>
            <p:nvPr/>
          </p:nvSpPr>
          <p:spPr bwMode="auto">
            <a:xfrm>
              <a:off x="5208" y="1104"/>
              <a:ext cx="384" cy="192"/>
            </a:xfrm>
            <a:prstGeom prst="rect">
              <a:avLst/>
            </a:prstGeom>
            <a:gradFill rotWithShape="0">
              <a:gsLst>
                <a:gs pos="0">
                  <a:srgbClr val="C89A09"/>
                </a:gs>
                <a:gs pos="100000">
                  <a:srgbClr val="D3D90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Text Box 88"/>
            <p:cNvSpPr txBox="1">
              <a:spLocks noChangeArrowheads="1"/>
            </p:cNvSpPr>
            <p:nvPr/>
          </p:nvSpPr>
          <p:spPr bwMode="auto">
            <a:xfrm>
              <a:off x="5184" y="1084"/>
              <a:ext cx="45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de-CH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itchFamily="-111" charset="-128"/>
                  <a:cs typeface="ＭＳ Ｐゴシック" pitchFamily="-111" charset="-128"/>
                </a:rPr>
                <a:t>LHCb</a:t>
              </a:r>
              <a:endParaRPr lang="de-CH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7" name="Group 89"/>
          <p:cNvGrpSpPr>
            <a:grpSpLocks/>
          </p:cNvGrpSpPr>
          <p:nvPr/>
        </p:nvGrpSpPr>
        <p:grpSpPr bwMode="auto">
          <a:xfrm>
            <a:off x="6477001" y="761999"/>
            <a:ext cx="2667002" cy="2286000"/>
            <a:chOff x="3408" y="2112"/>
            <a:chExt cx="1680" cy="1440"/>
          </a:xfrm>
        </p:grpSpPr>
        <p:grpSp>
          <p:nvGrpSpPr>
            <p:cNvPr id="11" name="Group 90"/>
            <p:cNvGrpSpPr>
              <a:grpSpLocks/>
            </p:cNvGrpSpPr>
            <p:nvPr/>
          </p:nvGrpSpPr>
          <p:grpSpPr bwMode="auto">
            <a:xfrm>
              <a:off x="3408" y="2112"/>
              <a:ext cx="1680" cy="1440"/>
              <a:chOff x="3408" y="2112"/>
              <a:chExt cx="1680" cy="1440"/>
            </a:xfrm>
          </p:grpSpPr>
          <p:sp>
            <p:nvSpPr>
              <p:cNvPr id="38" name="Oval 91"/>
              <p:cNvSpPr>
                <a:spLocks noChangeArrowheads="1"/>
              </p:cNvSpPr>
              <p:nvPr/>
            </p:nvSpPr>
            <p:spPr bwMode="auto">
              <a:xfrm>
                <a:off x="3669" y="3492"/>
                <a:ext cx="75" cy="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Line 92"/>
              <p:cNvSpPr>
                <a:spLocks noChangeShapeType="1"/>
              </p:cNvSpPr>
              <p:nvPr/>
            </p:nvSpPr>
            <p:spPr bwMode="auto">
              <a:xfrm flipH="1" flipV="1">
                <a:off x="3456" y="3168"/>
                <a:ext cx="240" cy="2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" name="Line 93"/>
              <p:cNvSpPr>
                <a:spLocks noChangeShapeType="1"/>
              </p:cNvSpPr>
              <p:nvPr/>
            </p:nvSpPr>
            <p:spPr bwMode="auto">
              <a:xfrm flipV="1">
                <a:off x="3696" y="3168"/>
                <a:ext cx="1392" cy="33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pic>
            <p:nvPicPr>
              <p:cNvPr id="41" name="Picture 94" descr="0511013_01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408" y="2112"/>
                <a:ext cx="1632" cy="1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38100" dist="38100" dir="2700000" algn="tl" rotWithShape="0">
                  <a:prstClr val="black"/>
                </a:outerShdw>
              </a:effectLst>
            </p:spPr>
          </p:pic>
        </p:grpSp>
        <p:sp>
          <p:nvSpPr>
            <p:cNvPr id="37" name="Text Box 96"/>
            <p:cNvSpPr txBox="1">
              <a:spLocks noChangeArrowheads="1"/>
            </p:cNvSpPr>
            <p:nvPr/>
          </p:nvSpPr>
          <p:spPr bwMode="auto">
            <a:xfrm>
              <a:off x="4464" y="2928"/>
              <a:ext cx="516" cy="213"/>
            </a:xfrm>
            <a:prstGeom prst="rect">
              <a:avLst/>
            </a:prstGeom>
            <a:solidFill>
              <a:srgbClr val="7AA5BF"/>
            </a:solidFill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CH" sz="1600" dirty="0">
                  <a:solidFill>
                    <a:schemeClr val="accent1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+mn-lt"/>
                </a:rPr>
                <a:t>ATLAS</a:t>
              </a:r>
            </a:p>
          </p:txBody>
        </p:sp>
      </p:grpSp>
      <p:pic>
        <p:nvPicPr>
          <p:cNvPr id="36" name="Image 6">
            <a:extLst>
              <a:ext uri="{FF2B5EF4-FFF2-40B4-BE49-F238E27FC236}">
                <a16:creationId xmlns:a16="http://schemas.microsoft.com/office/drawing/2014/main" id="{03C6BD63-3592-EF4B-9F87-755831B9F9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311308"/>
            <a:ext cx="502068" cy="50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9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9" name="TextBox 16"/>
          <p:cNvSpPr txBox="1">
            <a:spLocks noChangeArrowheads="1"/>
          </p:cNvSpPr>
          <p:nvPr/>
        </p:nvSpPr>
        <p:spPr bwMode="auto">
          <a:xfrm>
            <a:off x="683568" y="836712"/>
            <a:ext cx="7848872" cy="563231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000" dirty="0">
                <a:solidFill>
                  <a:srgbClr val="FFFF00"/>
                </a:solidFill>
                <a:sym typeface="Wingdings" pitchFamily="2" charset="2"/>
              </a:rPr>
              <a:t>European Strategy for Particle Physics. </a:t>
            </a:r>
            <a:r>
              <a:rPr lang="en-US" altLang="en-US" sz="2000" dirty="0">
                <a:solidFill>
                  <a:schemeClr val="accent1"/>
                </a:solidFill>
                <a:sym typeface="Wingdings" pitchFamily="2" charset="2"/>
              </a:rPr>
              <a:t>Road map for particle physics, u</a:t>
            </a:r>
            <a:r>
              <a:rPr kumimoji="0" lang="en-US" altLang="en-US" sz="2000" dirty="0">
                <a:solidFill>
                  <a:schemeClr val="accent1"/>
                </a:solidFill>
                <a:latin typeface="Arial" charset="0"/>
                <a:ea typeface="ＭＳ Ｐゴシック" charset="-128"/>
              </a:rPr>
              <a:t>pdated by CERN Council in June 2020. </a:t>
            </a:r>
            <a:endParaRPr lang="en-US" altLang="en-US" sz="2000" dirty="0">
              <a:solidFill>
                <a:schemeClr val="accent1"/>
              </a:solidFill>
            </a:endParaRPr>
          </a:p>
          <a:p>
            <a:pPr>
              <a:defRPr/>
            </a:pPr>
            <a:endParaRPr lang="en-US" altLang="en-US" sz="2000" dirty="0">
              <a:solidFill>
                <a:schemeClr val="accent1"/>
              </a:solidFill>
            </a:endParaRPr>
          </a:p>
          <a:p>
            <a:pPr>
              <a:defRPr/>
            </a:pPr>
            <a:r>
              <a:rPr kumimoji="0" lang="en-US" altLang="en-US" sz="2000" b="1" u="sng" dirty="0">
                <a:solidFill>
                  <a:schemeClr val="accent1"/>
                </a:solidFill>
                <a:latin typeface="Arial" charset="0"/>
                <a:ea typeface="ＭＳ Ｐゴシック" charset="-128"/>
              </a:rPr>
              <a:t>Priorities include:</a:t>
            </a:r>
            <a:endParaRPr kumimoji="0" lang="en-US" altLang="en-US" sz="2000" b="1" i="0" u="sng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FFFF00"/>
                </a:solidFill>
              </a:rPr>
              <a:t>Full exploitation of LHC physics potential. </a:t>
            </a:r>
            <a:r>
              <a:rPr lang="en-US" altLang="en-US" sz="2000" dirty="0">
                <a:solidFill>
                  <a:schemeClr val="accent1"/>
                </a:solidFill>
              </a:rPr>
              <a:t>Successful </a:t>
            </a:r>
            <a:r>
              <a:rPr lang="en-US" altLang="en-US" sz="2000" dirty="0">
                <a:solidFill>
                  <a:srgbClr val="EAEAEA"/>
                </a:solidFill>
              </a:rPr>
              <a:t>completion of high-luminosity upgrade of accelerators and experiments.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FFFF00"/>
                </a:solidFill>
              </a:rPr>
              <a:t>Electron-positron Higgs factory as highest priority next collider.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Ramping up R&amp;D on advanced accelerator technologies.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dirty="0">
                <a:solidFill>
                  <a:schemeClr val="accent1"/>
                </a:solidFill>
                <a:latin typeface="Arial" charset="0"/>
                <a:ea typeface="ＭＳ Ｐゴシック" charset="-128"/>
              </a:rPr>
              <a:t>Investigation of feasibility of a </a:t>
            </a:r>
            <a:r>
              <a:rPr lang="en-US" altLang="en-US" sz="2000" dirty="0">
                <a:solidFill>
                  <a:srgbClr val="FFFF00"/>
                </a:solidFill>
              </a:rPr>
              <a:t>f</a:t>
            </a:r>
            <a:r>
              <a:rPr kumimoji="0" lang="en-US" altLang="en-US" sz="2000" dirty="0">
                <a:solidFill>
                  <a:srgbClr val="FFFF00"/>
                </a:solidFill>
                <a:latin typeface="Arial" charset="0"/>
                <a:ea typeface="ＭＳ Ｐゴシック" charset="-128"/>
              </a:rPr>
              <a:t>uture</a:t>
            </a:r>
            <a:br>
              <a:rPr kumimoji="0" lang="en-US" altLang="en-US" sz="2000" dirty="0">
                <a:solidFill>
                  <a:srgbClr val="FFFF00"/>
                </a:solidFill>
                <a:latin typeface="Arial" charset="0"/>
                <a:ea typeface="ＭＳ Ｐゴシック" charset="-128"/>
              </a:rPr>
            </a:br>
            <a:r>
              <a:rPr kumimoji="0" lang="en-US" altLang="en-US" sz="2000" dirty="0">
                <a:solidFill>
                  <a:srgbClr val="FFFF00"/>
                </a:solidFill>
                <a:latin typeface="Arial" charset="0"/>
                <a:ea typeface="ＭＳ Ｐゴシック" charset="-128"/>
              </a:rPr>
              <a:t>100 </a:t>
            </a:r>
            <a:r>
              <a:rPr kumimoji="0" lang="en-US" altLang="en-US" sz="2000" dirty="0" err="1">
                <a:solidFill>
                  <a:srgbClr val="FFFF00"/>
                </a:solidFill>
                <a:latin typeface="Arial" charset="0"/>
                <a:ea typeface="ＭＳ Ｐゴシック" charset="-128"/>
              </a:rPr>
              <a:t>TeV</a:t>
            </a:r>
            <a:r>
              <a:rPr kumimoji="0" lang="en-US" altLang="en-US" sz="2000" dirty="0">
                <a:solidFill>
                  <a:srgbClr val="FFFF00"/>
                </a:solidFill>
                <a:latin typeface="Arial" charset="0"/>
                <a:ea typeface="ＭＳ Ｐゴシック" charset="-128"/>
              </a:rPr>
              <a:t> hadron collider </a:t>
            </a:r>
            <a:r>
              <a:rPr kumimoji="0" lang="en-US" altLang="en-US" sz="2000" dirty="0">
                <a:solidFill>
                  <a:schemeClr val="accent1"/>
                </a:solidFill>
                <a:latin typeface="Arial" charset="0"/>
                <a:ea typeface="ＭＳ Ｐゴシック" charset="-128"/>
              </a:rPr>
              <a:t>at CERN</a:t>
            </a:r>
            <a:r>
              <a:rPr lang="en-US" altLang="en-US" sz="2000" dirty="0">
                <a:solidFill>
                  <a:schemeClr val="accent1"/>
                </a:solidFill>
              </a:rPr>
              <a:t> </a:t>
            </a:r>
            <a:br>
              <a:rPr lang="en-US" altLang="en-US" sz="2000" dirty="0">
                <a:solidFill>
                  <a:schemeClr val="accent1"/>
                </a:solidFill>
              </a:rPr>
            </a:br>
            <a:r>
              <a:rPr lang="en-US" altLang="en-US" sz="2000" dirty="0">
                <a:solidFill>
                  <a:srgbClr val="FFFF00"/>
                </a:solidFill>
                <a:sym typeface="Wingdings" pitchFamily="2" charset="2"/>
              </a:rPr>
              <a:t>w</a:t>
            </a:r>
            <a:r>
              <a:rPr kumimoji="0" lang="en-US" altLang="en-US" sz="2000" dirty="0">
                <a:solidFill>
                  <a:srgbClr val="FFFF00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ith electron-positron Higgs factory </a:t>
            </a:r>
            <a:br>
              <a:rPr kumimoji="0" lang="en-US" altLang="en-US" sz="2000" dirty="0">
                <a:solidFill>
                  <a:srgbClr val="FFFF00"/>
                </a:solidFill>
                <a:latin typeface="Arial" charset="0"/>
                <a:ea typeface="ＭＳ Ｐゴシック" charset="-128"/>
                <a:sym typeface="Wingdings" pitchFamily="2" charset="2"/>
              </a:rPr>
            </a:br>
            <a:r>
              <a:rPr kumimoji="0" lang="en-US" altLang="en-US" sz="2000" dirty="0">
                <a:solidFill>
                  <a:srgbClr val="FFFF00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as</a:t>
            </a:r>
            <a:r>
              <a:rPr lang="en-US" altLang="en-US" sz="200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0" lang="en-US" altLang="en-US" sz="2000" dirty="0">
                <a:solidFill>
                  <a:srgbClr val="FFFF00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possible first stage. </a:t>
            </a:r>
            <a:r>
              <a:rPr kumimoji="0" lang="en-US" altLang="en-US" sz="2000" dirty="0">
                <a:solidFill>
                  <a:schemeClr val="accent1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Prepare plan</a:t>
            </a:r>
            <a:br>
              <a:rPr kumimoji="0" lang="en-US" altLang="en-US" sz="2000" dirty="0">
                <a:solidFill>
                  <a:schemeClr val="accent1"/>
                </a:solidFill>
                <a:latin typeface="Arial" charset="0"/>
                <a:ea typeface="ＭＳ Ｐゴシック" charset="-128"/>
                <a:sym typeface="Wingdings" pitchFamily="2" charset="2"/>
              </a:rPr>
            </a:br>
            <a:r>
              <a:rPr kumimoji="0" lang="en-US" altLang="en-US" sz="2000" dirty="0">
                <a:solidFill>
                  <a:schemeClr val="accent1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for the nex</a:t>
            </a:r>
            <a:r>
              <a:rPr lang="en-US" altLang="en-US" sz="2000" dirty="0">
                <a:solidFill>
                  <a:schemeClr val="accent1"/>
                </a:solidFill>
                <a:sym typeface="Wingdings" pitchFamily="2" charset="2"/>
              </a:rPr>
              <a:t>t strategy update (~2026).</a:t>
            </a:r>
            <a:endParaRPr kumimoji="0" lang="en-US" altLang="en-US" sz="2800" dirty="0">
              <a:solidFill>
                <a:schemeClr val="accent1"/>
              </a:solidFill>
              <a:sym typeface="Wingdings" pitchFamily="2" charset="2"/>
            </a:endParaRPr>
          </a:p>
          <a:p>
            <a:pPr marL="342900" lvl="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en-US" altLang="en-US" sz="2000" dirty="0">
                <a:solidFill>
                  <a:srgbClr val="FFFF00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Support long-baseline neutrino </a:t>
            </a:r>
            <a:br>
              <a:rPr kumimoji="0" lang="en-US" altLang="en-US" sz="2000" dirty="0">
                <a:solidFill>
                  <a:srgbClr val="FFFF00"/>
                </a:solidFill>
                <a:latin typeface="Arial" charset="0"/>
                <a:ea typeface="ＭＳ Ｐゴシック" charset="-128"/>
                <a:sym typeface="Wingdings" pitchFamily="2" charset="2"/>
              </a:rPr>
            </a:br>
            <a:r>
              <a:rPr kumimoji="0" lang="en-US" altLang="en-US" sz="2000" dirty="0">
                <a:solidFill>
                  <a:srgbClr val="FFFF00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projects in Japan and US</a:t>
            </a:r>
            <a:r>
              <a:rPr lang="en-US" altLang="en-US" sz="2000" dirty="0">
                <a:solidFill>
                  <a:srgbClr val="FFFF00"/>
                </a:solidFill>
                <a:sym typeface="Wingdings" pitchFamily="2" charset="2"/>
              </a:rPr>
              <a:t>, </a:t>
            </a:r>
            <a:r>
              <a:rPr lang="en-US" altLang="en-US" sz="2000" dirty="0">
                <a:solidFill>
                  <a:schemeClr val="accent1"/>
                </a:solidFill>
                <a:sym typeface="Wingdings" pitchFamily="2" charset="2"/>
              </a:rPr>
              <a:t>and </a:t>
            </a:r>
            <a:br>
              <a:rPr lang="en-US" altLang="en-US" sz="2000" dirty="0">
                <a:solidFill>
                  <a:schemeClr val="accent1"/>
                </a:solidFill>
                <a:sym typeface="Wingdings" pitchFamily="2" charset="2"/>
              </a:rPr>
            </a:br>
            <a:r>
              <a:rPr lang="en-US" altLang="en-US" sz="2000" dirty="0">
                <a:solidFill>
                  <a:schemeClr val="accent1"/>
                </a:solidFill>
                <a:sym typeface="Wingdings" pitchFamily="2" charset="2"/>
              </a:rPr>
              <a:t>high-impact </a:t>
            </a:r>
            <a:r>
              <a:rPr lang="en-US" altLang="en-US" sz="2000" dirty="0">
                <a:solidFill>
                  <a:srgbClr val="FFFF00"/>
                </a:solidFill>
                <a:sym typeface="Wingdings" pitchFamily="2" charset="2"/>
              </a:rPr>
              <a:t>Scientific Diversity </a:t>
            </a:r>
            <a:br>
              <a:rPr lang="en-US" altLang="en-US" sz="2000" dirty="0">
                <a:solidFill>
                  <a:srgbClr val="FFFF00"/>
                </a:solidFill>
                <a:sym typeface="Wingdings" pitchFamily="2" charset="2"/>
              </a:rPr>
            </a:br>
            <a:r>
              <a:rPr lang="en-US" altLang="en-US" sz="2000" dirty="0" err="1">
                <a:solidFill>
                  <a:srgbClr val="FFFF00"/>
                </a:solidFill>
                <a:sym typeface="Wingdings" pitchFamily="2" charset="2"/>
              </a:rPr>
              <a:t>Programme</a:t>
            </a:r>
            <a:r>
              <a:rPr lang="en-US" altLang="en-US" sz="2000" dirty="0">
                <a:solidFill>
                  <a:srgbClr val="FFFF00"/>
                </a:solidFill>
                <a:sym typeface="Wingdings" pitchFamily="2" charset="2"/>
              </a:rPr>
              <a:t>, </a:t>
            </a:r>
            <a:r>
              <a:rPr lang="en-US" altLang="en-US" sz="2000" dirty="0">
                <a:solidFill>
                  <a:schemeClr val="accent1"/>
                </a:solidFill>
                <a:sym typeface="Wingdings" pitchFamily="2" charset="2"/>
              </a:rPr>
              <a:t>complementary to</a:t>
            </a:r>
            <a:br>
              <a:rPr lang="en-US" altLang="en-US" sz="2000" dirty="0">
                <a:solidFill>
                  <a:schemeClr val="accent1"/>
                </a:solidFill>
                <a:sym typeface="Wingdings" pitchFamily="2" charset="2"/>
              </a:rPr>
            </a:br>
            <a:r>
              <a:rPr lang="en-US" altLang="en-US" sz="2000" dirty="0">
                <a:solidFill>
                  <a:schemeClr val="accent1"/>
                </a:solidFill>
                <a:sym typeface="Wingdings" pitchFamily="2" charset="2"/>
              </a:rPr>
              <a:t>high-energy colliders.</a:t>
            </a:r>
            <a:endParaRPr kumimoji="0" lang="en-US" altLang="en-US" sz="2000" dirty="0">
              <a:solidFill>
                <a:schemeClr val="accent1"/>
              </a:solidFill>
              <a:sym typeface="Wingdings" pitchFamily="2" charset="2"/>
            </a:endParaRPr>
          </a:p>
        </p:txBody>
      </p:sp>
      <p:sp>
        <p:nvSpPr>
          <p:cNvPr id="25" name="Titre 1"/>
          <p:cNvSpPr txBox="1">
            <a:spLocks/>
          </p:cNvSpPr>
          <p:nvPr/>
        </p:nvSpPr>
        <p:spPr>
          <a:xfrm>
            <a:off x="182056" y="97065"/>
            <a:ext cx="8854440" cy="5956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Future of Particle Physics at CERN</a:t>
            </a:r>
          </a:p>
        </p:txBody>
      </p:sp>
      <p:pic>
        <p:nvPicPr>
          <p:cNvPr id="5" name="Picture 4" descr="0807031_01-A4-at-144-dpi.jpg">
            <a:extLst>
              <a:ext uri="{FF2B5EF4-FFF2-40B4-BE49-F238E27FC236}">
                <a16:creationId xmlns:a16="http://schemas.microsoft.com/office/drawing/2014/main" id="{DCD35B04-F7C8-C243-8370-2D7C04CCD16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" contrast="2000"/>
          </a:blip>
          <a:stretch>
            <a:fillRect/>
          </a:stretch>
        </p:blipFill>
        <p:spPr>
          <a:xfrm>
            <a:off x="5364088" y="3429000"/>
            <a:ext cx="3509157" cy="2631868"/>
          </a:xfrm>
          <a:prstGeom prst="rect">
            <a:avLst/>
          </a:prstGeom>
          <a:effectLst>
            <a:innerShdw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408090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5">
            <a:extLst>
              <a:ext uri="{FF2B5EF4-FFF2-40B4-BE49-F238E27FC236}">
                <a16:creationId xmlns:a16="http://schemas.microsoft.com/office/drawing/2014/main" id="{CF79258C-DF0C-DF43-A374-C80E7E8D1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r="-172"/>
          <a:stretch>
            <a:fillRect/>
          </a:stretch>
        </p:blipFill>
        <p:spPr bwMode="auto">
          <a:xfrm>
            <a:off x="4372230" y="1098190"/>
            <a:ext cx="4771770" cy="505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7">
            <a:extLst>
              <a:ext uri="{FF2B5EF4-FFF2-40B4-BE49-F238E27FC236}">
                <a16:creationId xmlns:a16="http://schemas.microsoft.com/office/drawing/2014/main" id="{04495890-2976-1A46-B4D8-D65191E51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" y="1120776"/>
            <a:ext cx="4146550" cy="5030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C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Forming an international collaboration to study: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CH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pp</a:t>
            </a:r>
            <a:r>
              <a:rPr kumimoji="0" lang="en-US" altLang="en-C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-collider (</a:t>
            </a:r>
            <a:r>
              <a:rPr kumimoji="0" lang="en-US" altLang="en-CH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FCC-</a:t>
            </a:r>
            <a:r>
              <a:rPr kumimoji="0" lang="en-US" altLang="en-CH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hh</a:t>
            </a:r>
            <a:r>
              <a:rPr kumimoji="0" lang="en-US" altLang="en-C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)       </a:t>
            </a:r>
            <a:r>
              <a:rPr kumimoji="0" lang="en-US" altLang="en-CH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 </a:t>
            </a:r>
            <a:r>
              <a:rPr kumimoji="0" lang="en-US" altLang="en-CH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defining infrastructure requirements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CH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CH" sz="1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CH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e</a:t>
            </a:r>
            <a:r>
              <a:rPr kumimoji="0" lang="en-US" altLang="en-CH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+</a:t>
            </a:r>
            <a:r>
              <a:rPr kumimoji="0" lang="en-US" altLang="en-CH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e</a:t>
            </a:r>
            <a:r>
              <a:rPr kumimoji="0" lang="en-US" altLang="en-CH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-</a:t>
            </a:r>
            <a:r>
              <a:rPr kumimoji="0" lang="en-US" altLang="en-C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 collider (</a:t>
            </a:r>
            <a:r>
              <a:rPr kumimoji="0" lang="en-US" altLang="en-CH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FCC-</a:t>
            </a:r>
            <a:r>
              <a:rPr kumimoji="0" lang="en-US" altLang="en-CH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ee</a:t>
            </a:r>
            <a:r>
              <a:rPr kumimoji="0" lang="en-US" altLang="en-C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) </a:t>
            </a:r>
            <a:r>
              <a:rPr kumimoji="0" lang="en-US" altLang="en-CH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as potential intermediate step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CH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p-e</a:t>
            </a:r>
            <a:r>
              <a:rPr kumimoji="0" lang="en-US" altLang="en-C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 (</a:t>
            </a:r>
            <a:r>
              <a:rPr kumimoji="0" lang="en-US" altLang="en-CH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FCC-he</a:t>
            </a:r>
            <a:r>
              <a:rPr kumimoji="0" lang="en-US" altLang="en-C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) option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C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80-100 km infrastructure </a:t>
            </a:r>
            <a:r>
              <a:rPr kumimoji="0" lang="en-US" altLang="en-CH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in Geneva area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FB2EBC-BDAB-C248-B16B-FDEBFD079294}"/>
              </a:ext>
            </a:extLst>
          </p:cNvPr>
          <p:cNvSpPr txBox="1"/>
          <p:nvPr/>
        </p:nvSpPr>
        <p:spPr>
          <a:xfrm>
            <a:off x="225680" y="3074987"/>
            <a:ext cx="3833813" cy="708025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B2B2B2"/>
            </a:solidFill>
            <a:prstDash val="solid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~16 T </a:t>
            </a:r>
            <a:r>
              <a:rPr kumimoji="0" lang="fr-CH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Symbol"/>
              </a:rPr>
              <a:t> 100 </a:t>
            </a:r>
            <a:r>
              <a:rPr kumimoji="0" lang="fr-CH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Symbol"/>
              </a:rPr>
              <a:t>TeV</a:t>
            </a:r>
            <a:r>
              <a:rPr kumimoji="0" lang="fr-CH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Symbol"/>
              </a:rPr>
              <a:t> </a:t>
            </a:r>
            <a:r>
              <a:rPr kumimoji="0" lang="fr-CH" sz="2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Symbol"/>
              </a:rPr>
              <a:t>pp</a:t>
            </a:r>
            <a:r>
              <a:rPr kumimoji="0" lang="fr-CH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Symbol"/>
              </a:rPr>
              <a:t> in 100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Symbol"/>
              </a:rPr>
              <a:t>~20 T  100 </a:t>
            </a:r>
            <a:r>
              <a:rPr kumimoji="0" lang="fr-CH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Symbol"/>
              </a:rPr>
              <a:t>TeV</a:t>
            </a:r>
            <a:r>
              <a:rPr kumimoji="0" lang="fr-CH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Symbol"/>
              </a:rPr>
              <a:t> </a:t>
            </a:r>
            <a:r>
              <a:rPr kumimoji="0" lang="fr-CH" sz="2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Symbol"/>
              </a:rPr>
              <a:t>pp</a:t>
            </a:r>
            <a:r>
              <a:rPr kumimoji="0" lang="fr-CH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Symbol"/>
              </a:rPr>
              <a:t> in 80 km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220622-04ED-214E-BA5F-9475C14E032A}"/>
              </a:ext>
            </a:extLst>
          </p:cNvPr>
          <p:cNvSpPr txBox="1"/>
          <p:nvPr/>
        </p:nvSpPr>
        <p:spPr>
          <a:xfrm>
            <a:off x="762000" y="152400"/>
            <a:ext cx="813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</a:rPr>
              <a:t>  Future Circular Collider (FCC)</a:t>
            </a:r>
          </a:p>
        </p:txBody>
      </p:sp>
    </p:spTree>
    <p:extLst>
      <p:ext uri="{BB962C8B-B14F-4D97-AF65-F5344CB8AC3E}">
        <p14:creationId xmlns:p14="http://schemas.microsoft.com/office/powerpoint/2010/main" val="3353666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7F210-00C4-7740-811C-DBE0EEE10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H" dirty="0">
                <a:solidFill>
                  <a:schemeClr val="accent1"/>
                </a:solidFill>
              </a:rPr>
              <a:t>From European Strategy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25B97-33DF-2F43-AB59-0C0B87F13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i="1" dirty="0">
                <a:solidFill>
                  <a:schemeClr val="accent1"/>
                </a:solidFill>
                <a:latin typeface="Arial"/>
              </a:rPr>
              <a:t>Core sentence and main request “order of the further FCC study”:</a:t>
            </a:r>
          </a:p>
          <a:p>
            <a:pPr marL="0" indent="0">
              <a:buNone/>
            </a:pPr>
            <a:endParaRPr lang="en-GB" b="1" i="1" dirty="0">
              <a:solidFill>
                <a:schemeClr val="accent1"/>
              </a:solidFill>
              <a:latin typeface="Arial"/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chemeClr val="accent1"/>
                </a:solidFill>
                <a:latin typeface="Arial"/>
              </a:rPr>
              <a:t>“Europe, together with its international partners, should investigate the </a:t>
            </a:r>
            <a:r>
              <a:rPr lang="en-GB" sz="2000" b="1" dirty="0">
                <a:solidFill>
                  <a:srgbClr val="FFFF00"/>
                </a:solidFill>
                <a:latin typeface="Arial"/>
              </a:rPr>
              <a:t>technical and financial feasibility of a future hadron collider at CERN with a centre-of-mass energy of at least 100 </a:t>
            </a:r>
            <a:r>
              <a:rPr lang="en-GB" sz="2000" b="1" dirty="0" err="1">
                <a:solidFill>
                  <a:srgbClr val="FFFF00"/>
                </a:solidFill>
                <a:latin typeface="Arial"/>
              </a:rPr>
              <a:t>TeV</a:t>
            </a:r>
            <a:r>
              <a:rPr lang="en-GB" sz="2000" b="1" dirty="0">
                <a:solidFill>
                  <a:srgbClr val="FFFF00"/>
                </a:solidFill>
                <a:latin typeface="Arial"/>
              </a:rPr>
              <a:t> and with an electron-positron Higgs and electroweak factory as a possible first stage</a:t>
            </a:r>
            <a:r>
              <a:rPr lang="en-GB" sz="2000" b="1" dirty="0">
                <a:solidFill>
                  <a:schemeClr val="accent1"/>
                </a:solidFill>
                <a:latin typeface="Arial"/>
              </a:rPr>
              <a:t>. Such a feasibility study of the colliders and related infrastructure should be established as a global endeavour and be completed on the timescale of the next Strategy update.”</a:t>
            </a:r>
          </a:p>
          <a:p>
            <a:pPr marL="0" indent="0">
              <a:buNone/>
            </a:pPr>
            <a:endParaRPr lang="en-GB" b="1" i="1" dirty="0">
              <a:solidFill>
                <a:schemeClr val="accent1"/>
              </a:solidFill>
              <a:latin typeface="Arial"/>
            </a:endParaRPr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127480454"/>
      </p:ext>
    </p:extLst>
  </p:cSld>
  <p:clrMapOvr>
    <a:masterClrMapping/>
  </p:clrMapOvr>
</p:sld>
</file>

<file path=ppt/theme/theme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Form" ma:contentTypeID="0x010101009A768AF0BF125148AC37FE31C8D7ADE1" ma:contentTypeVersion="9" ma:contentTypeDescription="Fill out this form." ma:contentTypeScope="" ma:versionID="197f2317e5810d14bb4f7240e95a6118">
  <xsd:schema xmlns:xsd="http://www.w3.org/2001/XMLSchema" xmlns:p="http://schemas.microsoft.com/office/2006/metadata/properties" xmlns:ns1="9d6bd219-ebbf-484d-aa26-3d98f6a666ba" xmlns:ns2="http://schemas.microsoft.com/sharepoint/v3" xmlns:ns3="http://schemas.microsoft.com/sharepoint/v3/fields" targetNamespace="http://schemas.microsoft.com/office/2006/metadata/properties" ma:root="true" ma:fieldsID="b4592234b301f5c14a6f6c0d3e6a9ef9" ns1:_="" ns2:_="" ns3:_="">
    <xsd:import namespace="9d6bd219-ebbf-484d-aa26-3d98f6a666ba"/>
    <xsd:import namespace="http://schemas.microsoft.com/sharepoint/v3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Country"/>
                <xsd:element ref="ns3:_DCDateModified" minOccurs="0"/>
                <xsd:element ref="ns2:EmailSender" minOccurs="0"/>
                <xsd:element ref="ns2:EmailTo" minOccurs="0"/>
                <xsd:element ref="ns2:EmailCc" minOccurs="0"/>
                <xsd:element ref="ns2:EmailFrom" minOccurs="0"/>
                <xsd:element ref="ns2:EmailSubject" minOccurs="0"/>
                <xsd:element ref="ns2:TemplateUrl" minOccurs="0"/>
                <xsd:element ref="ns2:xd_ProgID" minOccurs="0"/>
                <xsd:element ref="ns2:ShowRepairView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9d6bd219-ebbf-484d-aa26-3d98f6a666ba" elementFormDefault="qualified">
    <xsd:import namespace="http://schemas.microsoft.com/office/2006/documentManagement/types"/>
    <xsd:element name="Country" ma:index="0" ma:displayName="Country" ma:default="" ma:internalName="Country">
      <xsd:simpleType>
        <xsd:restriction base="dms:Text">
          <xsd:maxLength value="255"/>
        </xsd:restriction>
      </xsd:simple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EmailSender" ma:index="4" nillable="true" ma:displayName="E-Mail Sender" ma:hidden="true" ma:internalName="EmailSender">
      <xsd:simpleType>
        <xsd:restriction base="dms:Note"/>
      </xsd:simpleType>
    </xsd:element>
    <xsd:element name="EmailTo" ma:index="5" nillable="true" ma:displayName="E-Mail To" ma:hidden="true" ma:internalName="EmailTo">
      <xsd:simpleType>
        <xsd:restriction base="dms:Note"/>
      </xsd:simpleType>
    </xsd:element>
    <xsd:element name="EmailCc" ma:index="6" nillable="true" ma:displayName="E-Mail Cc" ma:hidden="true" ma:internalName="EmailCc">
      <xsd:simpleType>
        <xsd:restriction base="dms:Note"/>
      </xsd:simpleType>
    </xsd:element>
    <xsd:element name="EmailFrom" ma:index="7" nillable="true" ma:displayName="E-Mail From" ma:hidden="true" ma:internalName="EmailFrom">
      <xsd:simpleType>
        <xsd:restriction base="dms:Text"/>
      </xsd:simpleType>
    </xsd:element>
    <xsd:element name="EmailSubject" ma:index="8" nillable="true" ma:displayName="E-Mail Subject" ma:hidden="true" ma:internalName="EmailSubject">
      <xsd:simpleType>
        <xsd:restriction base="dms:Text"/>
      </xsd:simpleType>
    </xsd:element>
    <xsd:element name="TemplateUrl" ma:index="11" nillable="true" ma:displayName="Template Link" ma:hidden="true" ma:internalName="TemplateUrl">
      <xsd:simpleType>
        <xsd:restriction base="dms:Text"/>
      </xsd:simpleType>
    </xsd:element>
    <xsd:element name="xd_ProgID" ma:index="12" nillable="true" ma:displayName="Html File Link" ma:hidden="true" ma:internalName="xd_ProgID">
      <xsd:simpleType>
        <xsd:restriction base="dms:Text"/>
      </xsd:simpleType>
    </xsd:element>
    <xsd:element name="ShowRepairView" ma:index="13" nillable="true" ma:displayName="Show Repair View" ma:hidden="true" ma:internalName="ShowRepairView">
      <xsd:simpleType>
        <xsd:restriction base="dms:Text"/>
      </xsd:simpleType>
    </xsd:element>
  </xsd:schema>
  <xsd:schema xmlns:xsd="http://www.w3.org/2001/XMLSchema" xmlns:dms="http://schemas.microsoft.com/office/2006/documentManagement/types" targetNamespace="http://schemas.microsoft.com/sharepoint/v3/fields" elementFormDefault="qualified">
    <xsd:import namespace="http://schemas.microsoft.com/office/2006/documentManagement/types"/>
    <xsd:element name="_DCDateModified" ma:index="3" nillable="true" ma:displayName="Date Modified" ma:description="The date on which this resource was last modified" ma:format="DateTime" ma:internalName="_DCDateModified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" ma:displayName="Author"/>
        <xsd:element ref="dcterms:created" minOccurs="0" maxOccurs="1"/>
        <xsd:element ref="dc:identifier" minOccurs="0" maxOccurs="1"/>
        <xsd:element name="contentType" minOccurs="0" maxOccurs="1" type="xsd:string" ma:index="14" ma:displayName="Content Type" ma:readOnly="true"/>
        <xsd:element ref="dc:title" minOccurs="0" maxOccurs="1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TemplateUrl xmlns="http://schemas.microsoft.com/sharepoint/v3" xsi:nil="true"/>
    <_DCDateModified xmlns="http://schemas.microsoft.com/sharepoint/v3/fields">2009-09-21T22:00:00+00:00</_DCDateModified>
    <EmailTo xmlns="http://schemas.microsoft.com/sharepoint/v3" xsi:nil="true"/>
    <ShowRepairView xmlns="http://schemas.microsoft.com/sharepoint/v3" xsi:nil="true"/>
    <EmailSender xmlns="http://schemas.microsoft.com/sharepoint/v3" xsi:nil="true"/>
    <EmailFrom xmlns="http://schemas.microsoft.com/sharepoint/v3" xsi:nil="true"/>
    <EmailSubject xmlns="http://schemas.microsoft.com/sharepoint/v3" xsi:nil="true"/>
    <Country xmlns="9d6bd219-ebbf-484d-aa26-3d98f6a666ba">UK</Country>
    <xd_ProgID xmlns="http://schemas.microsoft.com/sharepoint/v3" xsi:nil="true"/>
    <EmailCc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0EFABB9-AC01-4593-9784-C7021F4B56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6bd219-ebbf-484d-aa26-3d98f6a666ba"/>
    <ds:schemaRef ds:uri="http://schemas.microsoft.com/sharepoint/v3"/>
    <ds:schemaRef ds:uri="http://schemas.microsoft.com/sharepoint/v3/field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750CD5AE-2D2C-4236-8210-6F20EEA27E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02099A-FEB1-446F-85F6-FDE16BA75F4B}">
  <ds:schemaRefs>
    <ds:schemaRef ds:uri="http://purl.org/dc/elements/1.1/"/>
    <ds:schemaRef ds:uri="http://purl.org/dc/dcmitype/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9d6bd219-ebbf-484d-aa26-3d98f6a666ba"/>
    <ds:schemaRef ds:uri="http://schemas.microsoft.com/sharepoint/v3"/>
    <ds:schemaRef ds:uri="http://schemas.microsoft.com/sharepoint/v3/field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5273</TotalTime>
  <Words>1574</Words>
  <Application>Microsoft Macintosh PowerPoint</Application>
  <PresentationFormat>On-screen Show (4:3)</PresentationFormat>
  <Paragraphs>225</Paragraphs>
  <Slides>20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Garamond</vt:lpstr>
      <vt:lpstr>Helvetica</vt:lpstr>
      <vt:lpstr>Wingdings</vt:lpstr>
      <vt:lpstr>Bold Stripes</vt:lpstr>
      <vt:lpstr>1_Bold Stripes</vt:lpstr>
      <vt:lpstr>Custom Design</vt:lpstr>
      <vt:lpstr>PowerPoint Presentation</vt:lpstr>
      <vt:lpstr>The Mission of CERN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European Strategy 2020</vt:lpstr>
      <vt:lpstr>Future Circular Collider Innovation Study (FCCIS)</vt:lpstr>
      <vt:lpstr>PowerPoint Presentation</vt:lpstr>
      <vt:lpstr>Linear Colliders</vt:lpstr>
      <vt:lpstr>CLIC Implementation at CERN</vt:lpstr>
      <vt:lpstr>CLIC X-band RF Test Stand (XBOX3)</vt:lpstr>
      <vt:lpstr>Medical Application as an Example of Particle Physics Spin-off</vt:lpstr>
      <vt:lpstr>Next Ion Medical Machine Study (NIMMS)</vt:lpstr>
      <vt:lpstr>PowerPoint Presentation</vt:lpstr>
      <vt:lpstr>PowerPoint Presentation</vt:lpstr>
      <vt:lpstr>CERN Geographical Enlargement Policy 2010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Marie-Cecile Preux</dc:creator>
  <cp:lastModifiedBy>Emmanuel Tsesmelis</cp:lastModifiedBy>
  <cp:revision>489</cp:revision>
  <cp:lastPrinted>2016-02-09T09:53:58Z</cp:lastPrinted>
  <dcterms:created xsi:type="dcterms:W3CDTF">2012-01-25T12:11:40Z</dcterms:created>
  <dcterms:modified xsi:type="dcterms:W3CDTF">2020-10-26T23:37:22Z</dcterms:modified>
</cp:coreProperties>
</file>