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tiff"/>
  <Default Extension="tiff" ContentType="image/tiff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75" r:id="rId5"/>
    <p:sldId id="273" r:id="rId6"/>
    <p:sldId id="259" r:id="rId7"/>
    <p:sldId id="260" r:id="rId8"/>
    <p:sldId id="261" r:id="rId9"/>
    <p:sldId id="262" r:id="rId10"/>
    <p:sldId id="274" r:id="rId11"/>
    <p:sldId id="263" r:id="rId12"/>
    <p:sldId id="264" r:id="rId13"/>
    <p:sldId id="265" r:id="rId14"/>
    <p:sldId id="266" r:id="rId15"/>
    <p:sldId id="267" r:id="rId16"/>
    <p:sldId id="268" r:id="rId17"/>
    <p:sldId id="269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image" Target="../media/image28.emf"/><Relationship Id="rId4" Type="http://schemas.openxmlformats.org/officeDocument/2006/relationships/image" Target="../media/image31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image" Target="../media/image33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image" Target="../media/image35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D446E-1B63-4C51-B8F4-F4257DC5390A}" type="datetimeFigureOut">
              <a:rPr lang="pt-BR" smtClean="0"/>
              <a:t>11/11/2020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3635A6B7-52A7-40CA-8B4B-9FCD6D52812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200445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D446E-1B63-4C51-B8F4-F4257DC5390A}" type="datetimeFigureOut">
              <a:rPr lang="pt-BR" smtClean="0"/>
              <a:t>11/11/2020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635A6B7-52A7-40CA-8B4B-9FCD6D52812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511548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D446E-1B63-4C51-B8F4-F4257DC5390A}" type="datetimeFigureOut">
              <a:rPr lang="pt-BR" smtClean="0"/>
              <a:t>11/11/2020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635A6B7-52A7-40CA-8B4B-9FCD6D528122}" type="slidenum">
              <a:rPr lang="pt-BR" smtClean="0"/>
              <a:t>‹nº›</a:t>
            </a:fld>
            <a:endParaRPr lang="pt-BR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092736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D446E-1B63-4C51-B8F4-F4257DC5390A}" type="datetimeFigureOut">
              <a:rPr lang="pt-BR" smtClean="0"/>
              <a:t>11/11/2020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635A6B7-52A7-40CA-8B4B-9FCD6D52812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161310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D446E-1B63-4C51-B8F4-F4257DC5390A}" type="datetimeFigureOut">
              <a:rPr lang="pt-BR" smtClean="0"/>
              <a:t>11/11/2020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635A6B7-52A7-40CA-8B4B-9FCD6D528122}" type="slidenum">
              <a:rPr lang="pt-BR" smtClean="0"/>
              <a:t>‹nº›</a:t>
            </a:fld>
            <a:endParaRPr lang="pt-BR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514045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D446E-1B63-4C51-B8F4-F4257DC5390A}" type="datetimeFigureOut">
              <a:rPr lang="pt-BR" smtClean="0"/>
              <a:t>11/11/2020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635A6B7-52A7-40CA-8B4B-9FCD6D52812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687282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D446E-1B63-4C51-B8F4-F4257DC5390A}" type="datetimeFigureOut">
              <a:rPr lang="pt-BR" smtClean="0"/>
              <a:t>11/11/2020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5A6B7-52A7-40CA-8B4B-9FCD6D52812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753896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D446E-1B63-4C51-B8F4-F4257DC5390A}" type="datetimeFigureOut">
              <a:rPr lang="pt-BR" smtClean="0"/>
              <a:t>11/11/2020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5A6B7-52A7-40CA-8B4B-9FCD6D52812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250597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D446E-1B63-4C51-B8F4-F4257DC5390A}" type="datetimeFigureOut">
              <a:rPr lang="pt-BR" smtClean="0"/>
              <a:t>11/11/2020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5A6B7-52A7-40CA-8B4B-9FCD6D52812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80978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D446E-1B63-4C51-B8F4-F4257DC5390A}" type="datetimeFigureOut">
              <a:rPr lang="pt-BR" smtClean="0"/>
              <a:t>11/11/2020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635A6B7-52A7-40CA-8B4B-9FCD6D52812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33547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D446E-1B63-4C51-B8F4-F4257DC5390A}" type="datetimeFigureOut">
              <a:rPr lang="pt-BR" smtClean="0"/>
              <a:t>11/11/2020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3635A6B7-52A7-40CA-8B4B-9FCD6D52812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46426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D446E-1B63-4C51-B8F4-F4257DC5390A}" type="datetimeFigureOut">
              <a:rPr lang="pt-BR" smtClean="0"/>
              <a:t>11/11/2020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3635A6B7-52A7-40CA-8B4B-9FCD6D52812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412494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D446E-1B63-4C51-B8F4-F4257DC5390A}" type="datetimeFigureOut">
              <a:rPr lang="pt-BR" smtClean="0"/>
              <a:t>11/11/2020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5A6B7-52A7-40CA-8B4B-9FCD6D52812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5602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D446E-1B63-4C51-B8F4-F4257DC5390A}" type="datetimeFigureOut">
              <a:rPr lang="pt-BR" smtClean="0"/>
              <a:t>11/11/2020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5A6B7-52A7-40CA-8B4B-9FCD6D52812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5006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D446E-1B63-4C51-B8F4-F4257DC5390A}" type="datetimeFigureOut">
              <a:rPr lang="pt-BR" smtClean="0"/>
              <a:t>11/11/2020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5A6B7-52A7-40CA-8B4B-9FCD6D52812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2929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D446E-1B63-4C51-B8F4-F4257DC5390A}" type="datetimeFigureOut">
              <a:rPr lang="pt-BR" smtClean="0"/>
              <a:t>11/11/2020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635A6B7-52A7-40CA-8B4B-9FCD6D52812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84043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7D446E-1B63-4C51-B8F4-F4257DC5390A}" type="datetimeFigureOut">
              <a:rPr lang="pt-BR" smtClean="0"/>
              <a:t>11/11/2020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3635A6B7-52A7-40CA-8B4B-9FCD6D52812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76109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iff"/><Relationship Id="rId2" Type="http://schemas.openxmlformats.org/officeDocument/2006/relationships/image" Target="../media/image25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tif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e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9.emf"/><Relationship Id="rId11" Type="http://schemas.openxmlformats.org/officeDocument/2006/relationships/image" Target="../media/image32.png"/><Relationship Id="rId5" Type="http://schemas.openxmlformats.org/officeDocument/2006/relationships/oleObject" Target="../embeddings/oleObject2.bin"/><Relationship Id="rId10" Type="http://schemas.openxmlformats.org/officeDocument/2006/relationships/image" Target="../media/image31.emf"/><Relationship Id="rId4" Type="http://schemas.openxmlformats.org/officeDocument/2006/relationships/image" Target="../media/image28.emf"/><Relationship Id="rId9" Type="http://schemas.openxmlformats.org/officeDocument/2006/relationships/oleObject" Target="../embeddings/oleObject4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4.e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33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6.e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35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mailto:anderson.f.sepulveda@gmail.com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t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if"/><Relationship Id="rId2" Type="http://schemas.openxmlformats.org/officeDocument/2006/relationships/image" Target="../media/image17.t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t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iff"/><Relationship Id="rId2" Type="http://schemas.openxmlformats.org/officeDocument/2006/relationships/image" Target="../media/image20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tiff"/><Relationship Id="rId4" Type="http://schemas.openxmlformats.org/officeDocument/2006/relationships/image" Target="../media/image22.tif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9B22CEEE-23E7-4B81-9FAC-480509F293D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pt-BR" sz="2000" b="1" i="0" dirty="0">
                <a:effectLst/>
                <a:latin typeface="Roboto Light"/>
              </a:rPr>
              <a:t>HYALURONIC ACID-POLOXAMER THERMOSENSITIVE HYDROGELS STUDIED BY SMALL-ANGLE NEUTRON SCATTERING (SANS) AND RHEOLOGY: FROM NANOSTRUCTURE TO BIOMEDICAL APPLICATIONS</a:t>
            </a:r>
            <a:endParaRPr lang="pt-BR" sz="2000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076E776-B601-457C-B0AE-73AD359E172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/>
              <a:t>Anderson F. Sepulveda</a:t>
            </a:r>
          </a:p>
          <a:p>
            <a:r>
              <a:rPr lang="pt-BR" dirty="0"/>
              <a:t>Federal </a:t>
            </a:r>
            <a:r>
              <a:rPr lang="pt-BR" dirty="0" err="1"/>
              <a:t>University</a:t>
            </a:r>
            <a:r>
              <a:rPr lang="pt-BR" dirty="0"/>
              <a:t> </a:t>
            </a:r>
            <a:r>
              <a:rPr lang="pt-BR" dirty="0" err="1"/>
              <a:t>of</a:t>
            </a:r>
            <a:r>
              <a:rPr lang="pt-BR" dirty="0"/>
              <a:t> ABC</a:t>
            </a:r>
          </a:p>
        </p:txBody>
      </p:sp>
      <p:pic>
        <p:nvPicPr>
          <p:cNvPr id="7" name="Picture 313" descr="Resultado de imagem para ccnh">
            <a:extLst>
              <a:ext uri="{FF2B5EF4-FFF2-40B4-BE49-F238E27FC236}">
                <a16:creationId xmlns:a16="http://schemas.microsoft.com/office/drawing/2014/main" id="{E6DD4F8C-2BAB-4C8A-AD58-17ED4A85A4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8599" y="213633"/>
            <a:ext cx="1958801" cy="1386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>
            <a:extLst>
              <a:ext uri="{FF2B5EF4-FFF2-40B4-BE49-F238E27FC236}">
                <a16:creationId xmlns:a16="http://schemas.microsoft.com/office/drawing/2014/main" id="{B9FD3C43-6CFF-4960-B1F4-EB4F922A78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717" y="213633"/>
            <a:ext cx="1721445" cy="1760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93525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0909FB-0888-4AE4-9025-FE09E8E560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Rheology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34770ED-6CAB-478A-873C-9B29B09732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09157" y="2602523"/>
            <a:ext cx="3345350" cy="2616591"/>
          </a:xfrm>
        </p:spPr>
        <p:txBody>
          <a:bodyPr/>
          <a:lstStyle/>
          <a:p>
            <a:r>
              <a:rPr lang="pt-BR" dirty="0" err="1"/>
              <a:t>Bupivacaine</a:t>
            </a:r>
            <a:r>
              <a:rPr lang="pt-BR" dirty="0"/>
              <a:t> </a:t>
            </a:r>
            <a:r>
              <a:rPr lang="pt-BR" dirty="0" err="1"/>
              <a:t>diminishes</a:t>
            </a:r>
            <a:r>
              <a:rPr lang="pt-BR" dirty="0"/>
              <a:t> </a:t>
            </a:r>
            <a:r>
              <a:rPr lang="pt-BR" dirty="0" err="1"/>
              <a:t>gelation</a:t>
            </a:r>
            <a:r>
              <a:rPr lang="pt-BR" dirty="0"/>
              <a:t> </a:t>
            </a:r>
            <a:r>
              <a:rPr lang="pt-BR" dirty="0" err="1"/>
              <a:t>temperature</a:t>
            </a:r>
            <a:r>
              <a:rPr lang="pt-BR" dirty="0"/>
              <a:t>: </a:t>
            </a:r>
            <a:r>
              <a:rPr lang="pt-BR" dirty="0" err="1"/>
              <a:t>increased</a:t>
            </a:r>
            <a:r>
              <a:rPr lang="pt-BR" dirty="0"/>
              <a:t> </a:t>
            </a:r>
            <a:r>
              <a:rPr lang="pt-BR" dirty="0" err="1"/>
              <a:t>interaction</a:t>
            </a:r>
            <a:r>
              <a:rPr lang="pt-BR" dirty="0"/>
              <a:t> </a:t>
            </a:r>
            <a:r>
              <a:rPr lang="pt-BR" dirty="0" err="1"/>
              <a:t>among</a:t>
            </a:r>
            <a:r>
              <a:rPr lang="pt-BR" dirty="0"/>
              <a:t> </a:t>
            </a:r>
            <a:r>
              <a:rPr lang="pt-BR" dirty="0" err="1"/>
              <a:t>chains</a:t>
            </a:r>
            <a:r>
              <a:rPr lang="pt-BR" dirty="0"/>
              <a:t> in PL407 30%;</a:t>
            </a:r>
          </a:p>
          <a:p>
            <a:r>
              <a:rPr lang="pt-BR" dirty="0"/>
              <a:t>Both </a:t>
            </a:r>
            <a:r>
              <a:rPr lang="pt-BR" dirty="0" err="1"/>
              <a:t>drugs</a:t>
            </a:r>
            <a:r>
              <a:rPr lang="pt-BR" dirty="0"/>
              <a:t> do </a:t>
            </a:r>
            <a:r>
              <a:rPr lang="pt-BR" dirty="0" err="1"/>
              <a:t>not</a:t>
            </a:r>
            <a:r>
              <a:rPr lang="pt-BR" dirty="0"/>
              <a:t> </a:t>
            </a:r>
            <a:r>
              <a:rPr lang="pt-BR" dirty="0" err="1"/>
              <a:t>affect</a:t>
            </a:r>
            <a:r>
              <a:rPr lang="pt-BR" dirty="0"/>
              <a:t> </a:t>
            </a:r>
            <a:r>
              <a:rPr lang="pt-BR" dirty="0" err="1"/>
              <a:t>binary</a:t>
            </a:r>
            <a:r>
              <a:rPr lang="pt-BR" dirty="0"/>
              <a:t> </a:t>
            </a:r>
            <a:r>
              <a:rPr lang="pt-BR" dirty="0" err="1"/>
              <a:t>formulations</a:t>
            </a:r>
            <a:r>
              <a:rPr lang="pt-BR" dirty="0"/>
              <a:t> </a:t>
            </a:r>
            <a:r>
              <a:rPr lang="pt-BR" dirty="0" err="1"/>
              <a:t>with</a:t>
            </a:r>
            <a:r>
              <a:rPr lang="pt-BR" dirty="0"/>
              <a:t> HA.</a:t>
            </a:r>
          </a:p>
        </p:txBody>
      </p:sp>
      <p:grpSp>
        <p:nvGrpSpPr>
          <p:cNvPr id="4" name="Agrupar 3">
            <a:extLst>
              <a:ext uri="{FF2B5EF4-FFF2-40B4-BE49-F238E27FC236}">
                <a16:creationId xmlns:a16="http://schemas.microsoft.com/office/drawing/2014/main" id="{224B10DF-5554-4487-8992-BB40804258A7}"/>
              </a:ext>
            </a:extLst>
          </p:cNvPr>
          <p:cNvGrpSpPr/>
          <p:nvPr/>
        </p:nvGrpSpPr>
        <p:grpSpPr>
          <a:xfrm>
            <a:off x="2006966" y="1498167"/>
            <a:ext cx="5150180" cy="5048487"/>
            <a:chOff x="4370338" y="1809513"/>
            <a:chExt cx="5150180" cy="5048487"/>
          </a:xfrm>
        </p:grpSpPr>
        <p:grpSp>
          <p:nvGrpSpPr>
            <p:cNvPr id="5" name="Agrupar 4">
              <a:extLst>
                <a:ext uri="{FF2B5EF4-FFF2-40B4-BE49-F238E27FC236}">
                  <a16:creationId xmlns:a16="http://schemas.microsoft.com/office/drawing/2014/main" id="{BC2F0338-CEE4-4F16-9CD6-4F5DE1D4FC9A}"/>
                </a:ext>
              </a:extLst>
            </p:cNvPr>
            <p:cNvGrpSpPr/>
            <p:nvPr/>
          </p:nvGrpSpPr>
          <p:grpSpPr>
            <a:xfrm>
              <a:off x="4370338" y="1809513"/>
              <a:ext cx="5040000" cy="4880779"/>
              <a:chOff x="-123828" y="190523"/>
              <a:chExt cx="5395084" cy="4946569"/>
            </a:xfrm>
          </p:grpSpPr>
          <p:pic>
            <p:nvPicPr>
              <p:cNvPr id="7" name="Imagem 6">
                <a:extLst>
                  <a:ext uri="{FF2B5EF4-FFF2-40B4-BE49-F238E27FC236}">
                    <a16:creationId xmlns:a16="http://schemas.microsoft.com/office/drawing/2014/main" id="{CEADA1E9-9EFC-4FB5-9F9A-4C49C434F8E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123828" y="190523"/>
                <a:ext cx="2699385" cy="2476500"/>
              </a:xfrm>
              <a:prstGeom prst="rect">
                <a:avLst/>
              </a:prstGeom>
            </p:spPr>
          </p:pic>
          <p:pic>
            <p:nvPicPr>
              <p:cNvPr id="8" name="Imagem 7">
                <a:extLst>
                  <a:ext uri="{FF2B5EF4-FFF2-40B4-BE49-F238E27FC236}">
                    <a16:creationId xmlns:a16="http://schemas.microsoft.com/office/drawing/2014/main" id="{EE3EF0A8-422A-4F5D-93EF-D7EE4753838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1871" y="190523"/>
                <a:ext cx="2699385" cy="2476500"/>
              </a:xfrm>
              <a:prstGeom prst="rect">
                <a:avLst/>
              </a:prstGeom>
            </p:spPr>
          </p:pic>
          <p:pic>
            <p:nvPicPr>
              <p:cNvPr id="9" name="Imagem 8">
                <a:extLst>
                  <a:ext uri="{FF2B5EF4-FFF2-40B4-BE49-F238E27FC236}">
                    <a16:creationId xmlns:a16="http://schemas.microsoft.com/office/drawing/2014/main" id="{C3568A8C-BF03-4DB1-ADEB-A925B904515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18084" y="2660592"/>
                <a:ext cx="2699385" cy="2476500"/>
              </a:xfrm>
              <a:prstGeom prst="rect">
                <a:avLst/>
              </a:prstGeom>
            </p:spPr>
          </p:pic>
        </p:grpSp>
        <p:sp>
          <p:nvSpPr>
            <p:cNvPr id="6" name="Retângulo 5">
              <a:extLst>
                <a:ext uri="{FF2B5EF4-FFF2-40B4-BE49-F238E27FC236}">
                  <a16:creationId xmlns:a16="http://schemas.microsoft.com/office/drawing/2014/main" id="{F8B2AE47-D6A5-464E-BCD5-45C86BB0BDE0}"/>
                </a:ext>
              </a:extLst>
            </p:cNvPr>
            <p:cNvSpPr/>
            <p:nvPr/>
          </p:nvSpPr>
          <p:spPr>
            <a:xfrm>
              <a:off x="4463930" y="1882588"/>
              <a:ext cx="5056588" cy="4975412"/>
            </a:xfrm>
            <a:prstGeom prst="rect">
              <a:avLst/>
            </a:prstGeom>
            <a:noFill/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</p:spTree>
    <p:extLst>
      <p:ext uri="{BB962C8B-B14F-4D97-AF65-F5344CB8AC3E}">
        <p14:creationId xmlns:p14="http://schemas.microsoft.com/office/powerpoint/2010/main" val="39311275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F08D17-70DB-41B4-982B-F7B72FC484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Rheology</a:t>
            </a:r>
            <a:endParaRPr lang="pt-BR" dirty="0"/>
          </a:p>
        </p:txBody>
      </p: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4AC1E203-D904-473F-9FD3-FFD18D3D5E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6282607"/>
              </p:ext>
            </p:extLst>
          </p:nvPr>
        </p:nvGraphicFramePr>
        <p:xfrm>
          <a:off x="6244719" y="1690688"/>
          <a:ext cx="5109081" cy="4211010"/>
        </p:xfrm>
        <a:graphic>
          <a:graphicData uri="http://schemas.openxmlformats.org/drawingml/2006/table">
            <a:tbl>
              <a:tblPr firstRow="1" firstCol="1" bandRow="1"/>
              <a:tblGrid>
                <a:gridCol w="1440815">
                  <a:extLst>
                    <a:ext uri="{9D8B030D-6E8A-4147-A177-3AD203B41FA5}">
                      <a16:colId xmlns:a16="http://schemas.microsoft.com/office/drawing/2014/main" val="3647572412"/>
                    </a:ext>
                  </a:extLst>
                </a:gridCol>
                <a:gridCol w="263112">
                  <a:extLst>
                    <a:ext uri="{9D8B030D-6E8A-4147-A177-3AD203B41FA5}">
                      <a16:colId xmlns:a16="http://schemas.microsoft.com/office/drawing/2014/main" val="2350927793"/>
                    </a:ext>
                  </a:extLst>
                </a:gridCol>
                <a:gridCol w="526224">
                  <a:extLst>
                    <a:ext uri="{9D8B030D-6E8A-4147-A177-3AD203B41FA5}">
                      <a16:colId xmlns:a16="http://schemas.microsoft.com/office/drawing/2014/main" val="3835107668"/>
                    </a:ext>
                  </a:extLst>
                </a:gridCol>
                <a:gridCol w="526224">
                  <a:extLst>
                    <a:ext uri="{9D8B030D-6E8A-4147-A177-3AD203B41FA5}">
                      <a16:colId xmlns:a16="http://schemas.microsoft.com/office/drawing/2014/main" val="4261781256"/>
                    </a:ext>
                  </a:extLst>
                </a:gridCol>
                <a:gridCol w="874458">
                  <a:extLst>
                    <a:ext uri="{9D8B030D-6E8A-4147-A177-3AD203B41FA5}">
                      <a16:colId xmlns:a16="http://schemas.microsoft.com/office/drawing/2014/main" val="2595545024"/>
                    </a:ext>
                  </a:extLst>
                </a:gridCol>
                <a:gridCol w="433451">
                  <a:extLst>
                    <a:ext uri="{9D8B030D-6E8A-4147-A177-3AD203B41FA5}">
                      <a16:colId xmlns:a16="http://schemas.microsoft.com/office/drawing/2014/main" val="2610481271"/>
                    </a:ext>
                  </a:extLst>
                </a:gridCol>
                <a:gridCol w="263112">
                  <a:extLst>
                    <a:ext uri="{9D8B030D-6E8A-4147-A177-3AD203B41FA5}">
                      <a16:colId xmlns:a16="http://schemas.microsoft.com/office/drawing/2014/main" val="3141737558"/>
                    </a:ext>
                  </a:extLst>
                </a:gridCol>
                <a:gridCol w="781685">
                  <a:extLst>
                    <a:ext uri="{9D8B030D-6E8A-4147-A177-3AD203B41FA5}">
                      <a16:colId xmlns:a16="http://schemas.microsoft.com/office/drawing/2014/main" val="2770970414"/>
                    </a:ext>
                  </a:extLst>
                </a:gridCol>
              </a:tblGrid>
              <a:tr h="0">
                <a:tc gridSpan="8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G’/G’’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91200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 °C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37 °C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497924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Concentration (%)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Drug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PL</a:t>
                      </a:r>
                      <a:endParaRPr lang="en-US"/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PL + HA</a:t>
                      </a:r>
                      <a:endParaRPr lang="en-US"/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PL</a:t>
                      </a:r>
                      <a:endParaRPr lang="en-US"/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PL + HA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985993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dirty="0"/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dirty="0"/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dirty="0"/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2440654"/>
                  </a:ext>
                </a:extLst>
              </a:tr>
              <a:tr h="0">
                <a:tc rowSpan="3"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0.62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0.29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0.17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0.20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1567739"/>
                  </a:ext>
                </a:extLst>
              </a:tr>
              <a:tr h="0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BVC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0.55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0.25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0.16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0.70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7521255"/>
                  </a:ext>
                </a:extLst>
              </a:tr>
              <a:tr h="0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RVC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0.62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0.27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0.46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3.30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5676356"/>
                  </a:ext>
                </a:extLst>
              </a:tr>
              <a:tr h="0">
                <a:tc rowSpan="3"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42.20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11.98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48.30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16.84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59166494"/>
                  </a:ext>
                </a:extLst>
              </a:tr>
              <a:tr h="0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BVC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44.8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40.8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164.1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67.9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83640086"/>
                  </a:ext>
                </a:extLst>
              </a:tr>
              <a:tr h="0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RVC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31.2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36.0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53.2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58.9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74024947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2708583"/>
                  </a:ext>
                </a:extLst>
              </a:tr>
              <a:tr h="0">
                <a:tc rowSpan="3"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 / 15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65.20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36.87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67.0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41.82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750003"/>
                  </a:ext>
                </a:extLst>
              </a:tr>
              <a:tr h="0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BVC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54.1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40.1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89.9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45.4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482265"/>
                  </a:ext>
                </a:extLst>
              </a:tr>
              <a:tr h="0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RVC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58.4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51.0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74.1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34.8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4740786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785481"/>
                  </a:ext>
                </a:extLst>
              </a:tr>
            </a:tbl>
          </a:graphicData>
        </a:graphic>
      </p:graphicFrame>
      <p:sp>
        <p:nvSpPr>
          <p:cNvPr id="7" name="CaixaDeTexto 6">
            <a:extLst>
              <a:ext uri="{FF2B5EF4-FFF2-40B4-BE49-F238E27FC236}">
                <a16:creationId xmlns:a16="http://schemas.microsoft.com/office/drawing/2014/main" id="{C704A927-8BB9-494C-9E89-4E7762A61974}"/>
              </a:ext>
            </a:extLst>
          </p:cNvPr>
          <p:cNvSpPr txBox="1"/>
          <p:nvPr/>
        </p:nvSpPr>
        <p:spPr>
          <a:xfrm>
            <a:off x="838200" y="1870643"/>
            <a:ext cx="3390299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Increased interactions between the chains: increase in the elastic modulus of the hydrogel;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Hyaluronic acid decreases G’/G’’: viscous character;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Binary formulations have a small increase in G’/ G’’;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Hyaluronic acid in BP decreases more than in PL 407 15% and 30%;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Are interactions between PL 338 and HA more favored?</a:t>
            </a:r>
            <a:endParaRPr lang="pt-BR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94377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CFECB7-F28E-4236-97DD-D6C40F6569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Rheology</a:t>
            </a:r>
            <a:endParaRPr lang="pt-BR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233D50D0-7E60-4912-85C9-1078B464EBA5}"/>
              </a:ext>
            </a:extLst>
          </p:cNvPr>
          <p:cNvSpPr txBox="1"/>
          <p:nvPr/>
        </p:nvSpPr>
        <p:spPr>
          <a:xfrm>
            <a:off x="656885" y="1974826"/>
            <a:ext cx="43209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Hyaluronic acid acts as a phase linker;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Hyaluronic acid decreases system viscosity</a:t>
            </a:r>
            <a:r>
              <a:rPr lang="pt-BR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grpSp>
        <p:nvGrpSpPr>
          <p:cNvPr id="6" name="Group 28">
            <a:extLst>
              <a:ext uri="{FF2B5EF4-FFF2-40B4-BE49-F238E27FC236}">
                <a16:creationId xmlns:a16="http://schemas.microsoft.com/office/drawing/2014/main" id="{751C029F-A5F5-4400-8E45-60D143484661}"/>
              </a:ext>
            </a:extLst>
          </p:cNvPr>
          <p:cNvGrpSpPr>
            <a:grpSpLocks/>
          </p:cNvGrpSpPr>
          <p:nvPr/>
        </p:nvGrpSpPr>
        <p:grpSpPr bwMode="auto">
          <a:xfrm>
            <a:off x="5502275" y="1690688"/>
            <a:ext cx="6322437" cy="3879471"/>
            <a:chOff x="2037" y="5533"/>
            <a:chExt cx="8517" cy="4551"/>
          </a:xfrm>
        </p:grpSpPr>
        <p:grpSp>
          <p:nvGrpSpPr>
            <p:cNvPr id="7" name="Group 33">
              <a:extLst>
                <a:ext uri="{FF2B5EF4-FFF2-40B4-BE49-F238E27FC236}">
                  <a16:creationId xmlns:a16="http://schemas.microsoft.com/office/drawing/2014/main" id="{E10DFBA8-9BAE-4044-AAA3-121C3BCE0A7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37" y="5533"/>
              <a:ext cx="8517" cy="2155"/>
              <a:chOff x="2037" y="5533"/>
              <a:chExt cx="8517" cy="2155"/>
            </a:xfrm>
          </p:grpSpPr>
          <p:graphicFrame>
            <p:nvGraphicFramePr>
              <p:cNvPr id="10" name="Objeto 9">
                <a:extLst>
                  <a:ext uri="{FF2B5EF4-FFF2-40B4-BE49-F238E27FC236}">
                    <a16:creationId xmlns:a16="http://schemas.microsoft.com/office/drawing/2014/main" id="{A84718AC-C669-4CB2-B51C-F22C451A2566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43532185"/>
                  </p:ext>
                </p:extLst>
              </p:nvPr>
            </p:nvGraphicFramePr>
            <p:xfrm>
              <a:off x="2037" y="5533"/>
              <a:ext cx="4161" cy="215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86" name="Prism 5" r:id="rId3" imgW="5076000" imgH="2628000" progId="Prism5.Document">
                      <p:embed/>
                    </p:oleObj>
                  </mc:Choice>
                  <mc:Fallback>
                    <p:oleObj name="Prism 5" r:id="rId3" imgW="5076000" imgH="2628000" progId="Prism5.Document">
                      <p:embed/>
                      <p:pic>
                        <p:nvPicPr>
                          <p:cNvPr id="31" name="Objeto 30">
                            <a:extLst>
                              <a:ext uri="{FF2B5EF4-FFF2-40B4-BE49-F238E27FC236}">
                                <a16:creationId xmlns:a16="http://schemas.microsoft.com/office/drawing/2014/main" id="{FC7B9E8E-0394-4E09-9E71-ACA805DB68B7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037" y="5533"/>
                            <a:ext cx="4161" cy="2155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1" name="Objeto 10">
                <a:extLst>
                  <a:ext uri="{FF2B5EF4-FFF2-40B4-BE49-F238E27FC236}">
                    <a16:creationId xmlns:a16="http://schemas.microsoft.com/office/drawing/2014/main" id="{C5217830-E182-4FBC-90A0-C321BD4121B3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82503595"/>
                  </p:ext>
                </p:extLst>
              </p:nvPr>
            </p:nvGraphicFramePr>
            <p:xfrm>
              <a:off x="6245" y="5533"/>
              <a:ext cx="4309" cy="215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87" name="Prism 5" r:id="rId5" imgW="5256000" imgH="2628000" progId="Prism5.Document">
                      <p:embed/>
                    </p:oleObj>
                  </mc:Choice>
                  <mc:Fallback>
                    <p:oleObj name="Prism 5" r:id="rId5" imgW="5256000" imgH="2628000" progId="Prism5.Document">
                      <p:embed/>
                      <p:pic>
                        <p:nvPicPr>
                          <p:cNvPr id="32" name="Objeto 31">
                            <a:extLst>
                              <a:ext uri="{FF2B5EF4-FFF2-40B4-BE49-F238E27FC236}">
                                <a16:creationId xmlns:a16="http://schemas.microsoft.com/office/drawing/2014/main" id="{B814282B-77F0-4B4A-B24F-B020E821B276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245" y="5533"/>
                            <a:ext cx="4309" cy="2155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aphicFrame>
          <p:nvGraphicFramePr>
            <p:cNvPr id="8" name="Objeto 7">
              <a:extLst>
                <a:ext uri="{FF2B5EF4-FFF2-40B4-BE49-F238E27FC236}">
                  <a16:creationId xmlns:a16="http://schemas.microsoft.com/office/drawing/2014/main" id="{6BC2B68C-6DAD-4E25-B342-1F1235123847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49697783"/>
                </p:ext>
              </p:extLst>
            </p:nvPr>
          </p:nvGraphicFramePr>
          <p:xfrm>
            <a:off x="2133" y="7928"/>
            <a:ext cx="4014" cy="21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88" name="Prism 5" r:id="rId7" imgW="4896000" imgH="2628000" progId="Prism5.Document">
                    <p:embed/>
                  </p:oleObj>
                </mc:Choice>
                <mc:Fallback>
                  <p:oleObj name="Prism 5" r:id="rId7" imgW="4896000" imgH="2628000" progId="Prism5.Document">
                    <p:embed/>
                    <p:pic>
                      <p:nvPicPr>
                        <p:cNvPr id="27" name="Objeto 26">
                          <a:extLst>
                            <a:ext uri="{FF2B5EF4-FFF2-40B4-BE49-F238E27FC236}">
                              <a16:creationId xmlns:a16="http://schemas.microsoft.com/office/drawing/2014/main" id="{07DB9949-91DA-4AEC-A867-46A2887B9470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33" y="7928"/>
                          <a:ext cx="4014" cy="21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" name="Objeto 8">
              <a:extLst>
                <a:ext uri="{FF2B5EF4-FFF2-40B4-BE49-F238E27FC236}">
                  <a16:creationId xmlns:a16="http://schemas.microsoft.com/office/drawing/2014/main" id="{AD5879E6-95F0-4B98-8735-8B381D757953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6277" y="7930"/>
            <a:ext cx="4246" cy="215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89" name="Prism 5" r:id="rId9" imgW="5184000" imgH="2628000" progId="Prism5.Document">
                    <p:embed/>
                  </p:oleObj>
                </mc:Choice>
                <mc:Fallback>
                  <p:oleObj name="Prism 5" r:id="rId9" imgW="5184000" imgH="2628000" progId="Prism5.Document">
                    <p:embed/>
                    <p:pic>
                      <p:nvPicPr>
                        <p:cNvPr id="28" name="Objeto 27">
                          <a:extLst>
                            <a:ext uri="{FF2B5EF4-FFF2-40B4-BE49-F238E27FC236}">
                              <a16:creationId xmlns:a16="http://schemas.microsoft.com/office/drawing/2014/main" id="{6DDC13E6-0897-4DE3-BFF0-21D7FB72E45F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277" y="7930"/>
                          <a:ext cx="4246" cy="215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2" name="Agrupar 11">
            <a:extLst>
              <a:ext uri="{FF2B5EF4-FFF2-40B4-BE49-F238E27FC236}">
                <a16:creationId xmlns:a16="http://schemas.microsoft.com/office/drawing/2014/main" id="{FD0B5D21-013E-4C5A-8316-6E027C2A78B6}"/>
              </a:ext>
            </a:extLst>
          </p:cNvPr>
          <p:cNvGrpSpPr/>
          <p:nvPr/>
        </p:nvGrpSpPr>
        <p:grpSpPr>
          <a:xfrm>
            <a:off x="174179" y="3959845"/>
            <a:ext cx="5286375" cy="2070814"/>
            <a:chOff x="0" y="491411"/>
            <a:chExt cx="5286375" cy="2070814"/>
          </a:xfrm>
        </p:grpSpPr>
        <p:pic>
          <p:nvPicPr>
            <p:cNvPr id="13" name="Imagem 12">
              <a:extLst>
                <a:ext uri="{FF2B5EF4-FFF2-40B4-BE49-F238E27FC236}">
                  <a16:creationId xmlns:a16="http://schemas.microsoft.com/office/drawing/2014/main" id="{346F4DD6-EF4F-4D83-8010-3A7F550DA33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179"/>
            <a:stretch/>
          </p:blipFill>
          <p:spPr bwMode="auto">
            <a:xfrm>
              <a:off x="0" y="491411"/>
              <a:ext cx="5165090" cy="2070814"/>
            </a:xfrm>
            <a:prstGeom prst="rect">
              <a:avLst/>
            </a:prstGeom>
            <a:noFill/>
          </p:spPr>
        </p:pic>
        <p:cxnSp>
          <p:nvCxnSpPr>
            <p:cNvPr id="14" name="Conector de Seta Reta 13">
              <a:extLst>
                <a:ext uri="{FF2B5EF4-FFF2-40B4-BE49-F238E27FC236}">
                  <a16:creationId xmlns:a16="http://schemas.microsoft.com/office/drawing/2014/main" id="{AEB7BAA3-37C8-436F-BDF4-48B50EFE2792}"/>
                </a:ext>
              </a:extLst>
            </p:cNvPr>
            <p:cNvCxnSpPr/>
            <p:nvPr/>
          </p:nvCxnSpPr>
          <p:spPr>
            <a:xfrm>
              <a:off x="476250" y="828675"/>
              <a:ext cx="323850" cy="314325"/>
            </a:xfrm>
            <a:prstGeom prst="straightConnector1">
              <a:avLst/>
            </a:prstGeom>
            <a:ln w="2540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Caixa de Texto 2">
              <a:extLst>
                <a:ext uri="{FF2B5EF4-FFF2-40B4-BE49-F238E27FC236}">
                  <a16:creationId xmlns:a16="http://schemas.microsoft.com/office/drawing/2014/main" id="{B3EFF1B3-4B9F-450F-8592-4D035003DC7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8125" y="600075"/>
              <a:ext cx="733425" cy="285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pt-BR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Micelle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6" name="Conector de Seta Reta 15">
              <a:extLst>
                <a:ext uri="{FF2B5EF4-FFF2-40B4-BE49-F238E27FC236}">
                  <a16:creationId xmlns:a16="http://schemas.microsoft.com/office/drawing/2014/main" id="{F4B18821-0407-46C5-8266-E12FB11DF468}"/>
                </a:ext>
              </a:extLst>
            </p:cNvPr>
            <p:cNvCxnSpPr/>
            <p:nvPr/>
          </p:nvCxnSpPr>
          <p:spPr>
            <a:xfrm flipH="1" flipV="1">
              <a:off x="4295775" y="762000"/>
              <a:ext cx="361950" cy="45719"/>
            </a:xfrm>
            <a:prstGeom prst="straightConnector1">
              <a:avLst/>
            </a:prstGeom>
            <a:ln w="2540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Caixa de Texto 2">
              <a:extLst>
                <a:ext uri="{FF2B5EF4-FFF2-40B4-BE49-F238E27FC236}">
                  <a16:creationId xmlns:a16="http://schemas.microsoft.com/office/drawing/2014/main" id="{2D53BE17-DA26-49D2-8182-1BFFEC0B589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67250" y="676275"/>
              <a:ext cx="619125" cy="285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pt-BR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Water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8" name="Conector de Seta Reta 17">
              <a:extLst>
                <a:ext uri="{FF2B5EF4-FFF2-40B4-BE49-F238E27FC236}">
                  <a16:creationId xmlns:a16="http://schemas.microsoft.com/office/drawing/2014/main" id="{BC55682E-341F-445B-8145-2A4F89C64033}"/>
                </a:ext>
              </a:extLst>
            </p:cNvPr>
            <p:cNvCxnSpPr/>
            <p:nvPr/>
          </p:nvCxnSpPr>
          <p:spPr>
            <a:xfrm flipH="1" flipV="1">
              <a:off x="4219575" y="1390650"/>
              <a:ext cx="361950" cy="45719"/>
            </a:xfrm>
            <a:prstGeom prst="straightConnector1">
              <a:avLst/>
            </a:prstGeom>
            <a:ln w="2540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Caixa de Texto 2">
              <a:extLst>
                <a:ext uri="{FF2B5EF4-FFF2-40B4-BE49-F238E27FC236}">
                  <a16:creationId xmlns:a16="http://schemas.microsoft.com/office/drawing/2014/main" id="{E626E352-46FB-44B9-9509-A9829577F20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62475" y="1343025"/>
              <a:ext cx="619125" cy="495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pt-BR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HA chains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245139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A86C6B-2595-448A-9CC6-DCB6C7FFDA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Rheology</a:t>
            </a:r>
            <a:endParaRPr lang="pt-BR" dirty="0"/>
          </a:p>
        </p:txBody>
      </p:sp>
      <p:graphicFrame>
        <p:nvGraphicFramePr>
          <p:cNvPr id="5" name="Objeto 4">
            <a:extLst>
              <a:ext uri="{FF2B5EF4-FFF2-40B4-BE49-F238E27FC236}">
                <a16:creationId xmlns:a16="http://schemas.microsoft.com/office/drawing/2014/main" id="{4EA268C6-FEE9-4A00-B987-1EF6673EC8C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5345768"/>
              </p:ext>
            </p:extLst>
          </p:nvPr>
        </p:nvGraphicFramePr>
        <p:xfrm>
          <a:off x="1528942" y="1644968"/>
          <a:ext cx="3527425" cy="298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6" name="Prism 5" r:id="rId3" imgW="3528000" imgH="2988000" progId="Prism5.Document">
                  <p:embed/>
                </p:oleObj>
              </mc:Choice>
              <mc:Fallback>
                <p:oleObj name="Prism 5" r:id="rId3" imgW="3528000" imgH="2988000" progId="Prism5.Document">
                  <p:embed/>
                  <p:pic>
                    <p:nvPicPr>
                      <p:cNvPr id="6" name="Objeto 5">
                        <a:extLst>
                          <a:ext uri="{FF2B5EF4-FFF2-40B4-BE49-F238E27FC236}">
                            <a16:creationId xmlns:a16="http://schemas.microsoft.com/office/drawing/2014/main" id="{22DF916F-0396-41C8-B4CB-F801A313514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28942" y="1644968"/>
                        <a:ext cx="3527425" cy="2987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to 6">
            <a:extLst>
              <a:ext uri="{FF2B5EF4-FFF2-40B4-BE49-F238E27FC236}">
                <a16:creationId xmlns:a16="http://schemas.microsoft.com/office/drawing/2014/main" id="{90C7CE63-CB8D-4DB3-99A2-5ECB5DDB99A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6779631"/>
              </p:ext>
            </p:extLst>
          </p:nvPr>
        </p:nvGraphicFramePr>
        <p:xfrm>
          <a:off x="6665545" y="1644968"/>
          <a:ext cx="3492500" cy="295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7" name="Prism 5" r:id="rId5" imgW="3492000" imgH="2952000" progId="Prism5.Document">
                  <p:embed/>
                </p:oleObj>
              </mc:Choice>
              <mc:Fallback>
                <p:oleObj name="Prism 5" r:id="rId5" imgW="3492000" imgH="2952000" progId="Prism5.Document">
                  <p:embed/>
                  <p:pic>
                    <p:nvPicPr>
                      <p:cNvPr id="4" name="Objeto 3">
                        <a:extLst>
                          <a:ext uri="{FF2B5EF4-FFF2-40B4-BE49-F238E27FC236}">
                            <a16:creationId xmlns:a16="http://schemas.microsoft.com/office/drawing/2014/main" id="{08E1C730-7702-45C1-BA17-0A051E474A2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665545" y="1644968"/>
                        <a:ext cx="3492500" cy="2952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aixaDeTexto 8">
            <a:extLst>
              <a:ext uri="{FF2B5EF4-FFF2-40B4-BE49-F238E27FC236}">
                <a16:creationId xmlns:a16="http://schemas.microsoft.com/office/drawing/2014/main" id="{8987FAE1-4591-451D-9FDE-AEBE95432FEF}"/>
              </a:ext>
            </a:extLst>
          </p:cNvPr>
          <p:cNvSpPr txBox="1"/>
          <p:nvPr/>
        </p:nvSpPr>
        <p:spPr>
          <a:xfrm>
            <a:off x="852199" y="5039414"/>
            <a:ext cx="104876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consistency in binary systems, without hyaluronic acid, is almost three times less than in P30;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Less consistency means better applicability: less force required.</a:t>
            </a:r>
            <a:endParaRPr lang="pt-BR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23470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CF0685-2E07-4388-BCA5-1015D69BC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Rheology</a:t>
            </a:r>
            <a:endParaRPr lang="pt-BR" dirty="0"/>
          </a:p>
        </p:txBody>
      </p:sp>
      <p:graphicFrame>
        <p:nvGraphicFramePr>
          <p:cNvPr id="5" name="Objeto 4">
            <a:extLst>
              <a:ext uri="{FF2B5EF4-FFF2-40B4-BE49-F238E27FC236}">
                <a16:creationId xmlns:a16="http://schemas.microsoft.com/office/drawing/2014/main" id="{6E8E59E2-30F6-4B50-8D60-77F14DA4C7D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68967"/>
              </p:ext>
            </p:extLst>
          </p:nvPr>
        </p:nvGraphicFramePr>
        <p:xfrm>
          <a:off x="1146817" y="1757510"/>
          <a:ext cx="3635375" cy="309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0" name="Prism 5" r:id="rId3" imgW="3636000" imgH="3096000" progId="Prism5.Document">
                  <p:embed/>
                </p:oleObj>
              </mc:Choice>
              <mc:Fallback>
                <p:oleObj name="Prism 5" r:id="rId3" imgW="3636000" imgH="3096000" progId="Prism5.Document">
                  <p:embed/>
                  <p:pic>
                    <p:nvPicPr>
                      <p:cNvPr id="7" name="Objeto 6">
                        <a:extLst>
                          <a:ext uri="{FF2B5EF4-FFF2-40B4-BE49-F238E27FC236}">
                            <a16:creationId xmlns:a16="http://schemas.microsoft.com/office/drawing/2014/main" id="{5DE9FEA8-9F6A-4582-A848-DB80B8C80CA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46817" y="1757510"/>
                        <a:ext cx="3635375" cy="3095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to 6">
            <a:extLst>
              <a:ext uri="{FF2B5EF4-FFF2-40B4-BE49-F238E27FC236}">
                <a16:creationId xmlns:a16="http://schemas.microsoft.com/office/drawing/2014/main" id="{CB9F165B-AA1A-48A6-84D4-835F7797F6F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0823282"/>
              </p:ext>
            </p:extLst>
          </p:nvPr>
        </p:nvGraphicFramePr>
        <p:xfrm>
          <a:off x="6754543" y="1757510"/>
          <a:ext cx="3600450" cy="306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1" name="Prism 5" r:id="rId5" imgW="3600000" imgH="3060000" progId="Prism5.Document">
                  <p:embed/>
                </p:oleObj>
              </mc:Choice>
              <mc:Fallback>
                <p:oleObj name="Prism 5" r:id="rId5" imgW="3600000" imgH="3060000" progId="Prism5.Document">
                  <p:embed/>
                  <p:pic>
                    <p:nvPicPr>
                      <p:cNvPr id="8" name="Objeto 7">
                        <a:extLst>
                          <a:ext uri="{FF2B5EF4-FFF2-40B4-BE49-F238E27FC236}">
                            <a16:creationId xmlns:a16="http://schemas.microsoft.com/office/drawing/2014/main" id="{D7C7527B-00CF-4535-A150-2A8259C86A1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754543" y="1757510"/>
                        <a:ext cx="3600450" cy="3060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aixaDeTexto 8">
            <a:extLst>
              <a:ext uri="{FF2B5EF4-FFF2-40B4-BE49-F238E27FC236}">
                <a16:creationId xmlns:a16="http://schemas.microsoft.com/office/drawing/2014/main" id="{B850DBCF-B93A-4D65-8513-38B6A565C002}"/>
              </a:ext>
            </a:extLst>
          </p:cNvPr>
          <p:cNvSpPr txBox="1"/>
          <p:nvPr/>
        </p:nvSpPr>
        <p:spPr>
          <a:xfrm>
            <a:off x="852199" y="5039414"/>
            <a:ext cx="104876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Hydrogels from binary systems have considerably less adhesion power than P30;</a:t>
            </a:r>
            <a:endParaRPr lang="pt-BR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Less adhesion to a smooth surface means less wasted gel.</a:t>
            </a:r>
            <a:endParaRPr lang="pt-BR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59148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4EBABD-3862-4D02-802E-AFE281B75A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Conclusion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F708747-8AF6-4A35-9734-56A4AD07BC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Increasing the concentration of PL promotes greater structuring of the gel;</a:t>
            </a:r>
          </a:p>
          <a:p>
            <a:endParaRPr lang="en-US" dirty="0"/>
          </a:p>
          <a:p>
            <a:r>
              <a:rPr lang="en-US" dirty="0"/>
              <a:t>cubic and hexagonal structures are more rigid than lamellar one;</a:t>
            </a:r>
          </a:p>
          <a:p>
            <a:endParaRPr lang="en-US" dirty="0"/>
          </a:p>
          <a:p>
            <a:r>
              <a:rPr lang="en-US" dirty="0"/>
              <a:t>Presence of a more hydrophilic element (PL 338) improves the gel's consistency and adhesion.</a:t>
            </a:r>
          </a:p>
          <a:p>
            <a:pPr marL="0" indent="0">
              <a:buNone/>
            </a:pPr>
            <a:endParaRPr lang="en-US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263187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AEC1D7-63CB-4C0F-91A6-F0CFB493E9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Acknowledgment</a:t>
            </a:r>
            <a:endParaRPr lang="pt-BR" dirty="0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02564004-0148-4D6F-BACC-EDFBF9BEC2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9909" y="2023329"/>
            <a:ext cx="1721445" cy="1760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B9B4F0BF-AD63-4FC4-A466-E54B30DE17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0275" y="4199676"/>
            <a:ext cx="2260711" cy="1746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Resultado de imagem para Helmholtz-Zentrum-Berlin">
            <a:extLst>
              <a:ext uri="{FF2B5EF4-FFF2-40B4-BE49-F238E27FC236}">
                <a16:creationId xmlns:a16="http://schemas.microsoft.com/office/drawing/2014/main" id="{3D5EA849-CC9B-47FF-8685-CB8652EF7D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650" y="2599457"/>
            <a:ext cx="2765146" cy="947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>
            <a:extLst>
              <a:ext uri="{FF2B5EF4-FFF2-40B4-BE49-F238E27FC236}">
                <a16:creationId xmlns:a16="http://schemas.microsoft.com/office/drawing/2014/main" id="{73D70563-108A-4A7A-A727-42201F0D51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1648" y="4823972"/>
            <a:ext cx="2343150" cy="497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F4CD28AA-D2AE-42EC-BE3C-E2F6F6F95E3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242540"/>
            <a:ext cx="3039201" cy="1011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9223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4656459-E0AF-4205-8DD9-7846352F67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Thank</a:t>
            </a:r>
            <a:r>
              <a:rPr lang="pt-BR" dirty="0"/>
              <a:t> </a:t>
            </a:r>
            <a:r>
              <a:rPr lang="pt-BR" dirty="0" err="1"/>
              <a:t>you</a:t>
            </a:r>
            <a:r>
              <a:rPr lang="pt-BR" dirty="0"/>
              <a:t>!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8FB0344-D8CF-4015-94B4-AD4B530EE95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>
                <a:hlinkClick r:id="rId2"/>
              </a:rPr>
              <a:t>anderson.f.sepulveda@gmail.com</a:t>
            </a:r>
            <a:endParaRPr lang="pt-BR" dirty="0"/>
          </a:p>
          <a:p>
            <a:r>
              <a:rPr lang="pt-BR" dirty="0"/>
              <a:t>anderson.sepulveda@ufabc.edu.br</a:t>
            </a:r>
          </a:p>
        </p:txBody>
      </p:sp>
    </p:spTree>
    <p:extLst>
      <p:ext uri="{BB962C8B-B14F-4D97-AF65-F5344CB8AC3E}">
        <p14:creationId xmlns:p14="http://schemas.microsoft.com/office/powerpoint/2010/main" val="7902119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928A6A-0A55-47E3-86E4-46C6AF166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SISLIBIO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089FF53-0AA7-4851-A17E-9A23A0B3FF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2267" y="1905000"/>
            <a:ext cx="5421923" cy="3665806"/>
          </a:xfrm>
        </p:spPr>
        <p:txBody>
          <a:bodyPr>
            <a:normAutofit/>
          </a:bodyPr>
          <a:lstStyle/>
          <a:p>
            <a:r>
              <a:rPr lang="en-US" b="0" i="0" dirty="0">
                <a:solidFill>
                  <a:srgbClr val="4D5156"/>
                </a:solidFill>
                <a:effectLst/>
              </a:rPr>
              <a:t>Drugs and </a:t>
            </a:r>
            <a:r>
              <a:rPr lang="en-US" b="0" i="0" dirty="0" err="1">
                <a:solidFill>
                  <a:srgbClr val="4D5156"/>
                </a:solidFill>
                <a:effectLst/>
              </a:rPr>
              <a:t>Bioactives</a:t>
            </a:r>
            <a:r>
              <a:rPr lang="en-US" b="0" i="0" dirty="0">
                <a:solidFill>
                  <a:srgbClr val="4D5156"/>
                </a:solidFill>
                <a:effectLst/>
              </a:rPr>
              <a:t> Delivery Systems Research Group;</a:t>
            </a:r>
          </a:p>
          <a:p>
            <a:r>
              <a:rPr lang="pt-BR" dirty="0"/>
              <a:t>Federal </a:t>
            </a:r>
            <a:r>
              <a:rPr lang="pt-BR" dirty="0" err="1"/>
              <a:t>University</a:t>
            </a:r>
            <a:r>
              <a:rPr lang="pt-BR" dirty="0"/>
              <a:t> </a:t>
            </a:r>
            <a:r>
              <a:rPr lang="pt-BR" dirty="0" err="1"/>
              <a:t>of</a:t>
            </a:r>
            <a:r>
              <a:rPr lang="pt-BR" dirty="0"/>
              <a:t> ABC, São Paulo, </a:t>
            </a:r>
            <a:r>
              <a:rPr lang="pt-BR" dirty="0" err="1"/>
              <a:t>Brazil</a:t>
            </a:r>
            <a:r>
              <a:rPr lang="pt-BR" dirty="0"/>
              <a:t>;</a:t>
            </a:r>
          </a:p>
          <a:p>
            <a:r>
              <a:rPr lang="pt-BR" dirty="0" err="1"/>
              <a:t>Drug</a:t>
            </a:r>
            <a:r>
              <a:rPr lang="pt-BR" dirty="0"/>
              <a:t>-delivery systems;</a:t>
            </a:r>
          </a:p>
          <a:p>
            <a:r>
              <a:rPr lang="pt-BR" dirty="0" err="1"/>
              <a:t>Development</a:t>
            </a:r>
            <a:r>
              <a:rPr lang="pt-BR" dirty="0"/>
              <a:t> </a:t>
            </a:r>
            <a:r>
              <a:rPr lang="pt-BR" dirty="0" err="1"/>
              <a:t>and</a:t>
            </a:r>
            <a:r>
              <a:rPr lang="pt-BR" dirty="0"/>
              <a:t> </a:t>
            </a:r>
            <a:r>
              <a:rPr lang="pt-BR" dirty="0" err="1"/>
              <a:t>characterization</a:t>
            </a:r>
            <a:r>
              <a:rPr lang="pt-BR" dirty="0"/>
              <a:t> </a:t>
            </a:r>
            <a:r>
              <a:rPr lang="pt-BR" dirty="0" err="1"/>
              <a:t>of</a:t>
            </a:r>
            <a:r>
              <a:rPr lang="pt-BR" dirty="0"/>
              <a:t> </a:t>
            </a:r>
            <a:r>
              <a:rPr lang="pt-BR" dirty="0" err="1"/>
              <a:t>hydrogels</a:t>
            </a:r>
            <a:r>
              <a:rPr lang="pt-BR" dirty="0"/>
              <a:t> </a:t>
            </a:r>
            <a:r>
              <a:rPr lang="pt-BR" dirty="0" err="1"/>
              <a:t>and</a:t>
            </a:r>
            <a:r>
              <a:rPr lang="pt-BR" dirty="0"/>
              <a:t> </a:t>
            </a:r>
            <a:r>
              <a:rPr lang="pt-BR" dirty="0" err="1"/>
              <a:t>organogels</a:t>
            </a:r>
            <a:r>
              <a:rPr lang="pt-BR" dirty="0"/>
              <a:t>;</a:t>
            </a:r>
          </a:p>
          <a:p>
            <a:r>
              <a:rPr lang="pt-BR" dirty="0" err="1"/>
              <a:t>Drug</a:t>
            </a:r>
            <a:r>
              <a:rPr lang="pt-BR" dirty="0"/>
              <a:t> release </a:t>
            </a:r>
            <a:r>
              <a:rPr lang="pt-BR" dirty="0" err="1"/>
              <a:t>control</a:t>
            </a:r>
            <a:r>
              <a:rPr lang="pt-BR" dirty="0"/>
              <a:t>;</a:t>
            </a:r>
          </a:p>
          <a:p>
            <a:r>
              <a:rPr lang="pt-BR" dirty="0" err="1"/>
              <a:t>Physico-chemical</a:t>
            </a:r>
            <a:r>
              <a:rPr lang="pt-BR" dirty="0"/>
              <a:t> </a:t>
            </a:r>
            <a:r>
              <a:rPr lang="pt-BR" dirty="0" err="1"/>
              <a:t>analysis</a:t>
            </a:r>
            <a:r>
              <a:rPr lang="pt-BR" dirty="0"/>
              <a:t>;</a:t>
            </a:r>
          </a:p>
          <a:p>
            <a:r>
              <a:rPr lang="pt-BR" dirty="0" err="1"/>
              <a:t>Structural</a:t>
            </a:r>
            <a:r>
              <a:rPr lang="pt-BR" dirty="0"/>
              <a:t> </a:t>
            </a:r>
            <a:r>
              <a:rPr lang="pt-BR" dirty="0" err="1"/>
              <a:t>analysis</a:t>
            </a:r>
            <a:endParaRPr lang="pt-BR" dirty="0"/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19580130-02A1-44E5-9588-34AB767720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0514" y="624110"/>
            <a:ext cx="3039201" cy="1011638"/>
          </a:xfrm>
          <a:prstGeom prst="rect">
            <a:avLst/>
          </a:prstGeom>
        </p:spPr>
      </p:pic>
      <p:pic>
        <p:nvPicPr>
          <p:cNvPr id="4098" name="Picture 2" descr="Universidade Federal do ABC – Wikipédia, a enciclopédia livre">
            <a:extLst>
              <a:ext uri="{FF2B5EF4-FFF2-40B4-BE49-F238E27FC236}">
                <a16:creationId xmlns:a16="http://schemas.microsoft.com/office/drawing/2014/main" id="{0BD84968-081D-459F-97F6-446D5722D7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9225" y="2265806"/>
            <a:ext cx="3220490" cy="1809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UFABC - Universidade Federal do ABC - Brasil Escola">
            <a:extLst>
              <a:ext uri="{FF2B5EF4-FFF2-40B4-BE49-F238E27FC236}">
                <a16:creationId xmlns:a16="http://schemas.microsoft.com/office/drawing/2014/main" id="{D27BDFCF-98A7-44D2-AA4A-8D2F4B1D45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3586" y="4436118"/>
            <a:ext cx="2786129" cy="1854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31168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0C522C-A6E5-4639-86C8-A1C265DE09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Structural</a:t>
            </a:r>
            <a:r>
              <a:rPr lang="pt-BR" dirty="0"/>
              <a:t> </a:t>
            </a:r>
            <a:r>
              <a:rPr lang="pt-BR" dirty="0" err="1"/>
              <a:t>analysis</a:t>
            </a:r>
            <a:r>
              <a:rPr lang="pt-BR" dirty="0"/>
              <a:t> </a:t>
            </a:r>
            <a:r>
              <a:rPr lang="pt-BR" dirty="0" err="1"/>
              <a:t>of</a:t>
            </a:r>
            <a:r>
              <a:rPr lang="pt-BR" dirty="0"/>
              <a:t> </a:t>
            </a:r>
            <a:r>
              <a:rPr lang="pt-BR" dirty="0" err="1"/>
              <a:t>Poloxamer-based</a:t>
            </a:r>
            <a:r>
              <a:rPr lang="pt-BR" dirty="0"/>
              <a:t> </a:t>
            </a:r>
            <a:r>
              <a:rPr lang="pt-BR" dirty="0" err="1"/>
              <a:t>hydrogels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897A83C-BB99-42F2-BD36-603ACE986A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4038" y="1959171"/>
            <a:ext cx="4366846" cy="1948397"/>
          </a:xfrm>
        </p:spPr>
        <p:txBody>
          <a:bodyPr>
            <a:normAutofit fontScale="92500" lnSpcReduction="20000"/>
          </a:bodyPr>
          <a:lstStyle/>
          <a:p>
            <a:r>
              <a:rPr lang="pt-BR" sz="2200" dirty="0" err="1"/>
              <a:t>Poloxamer</a:t>
            </a:r>
            <a:r>
              <a:rPr lang="pt-BR" sz="2200" dirty="0"/>
              <a:t>: </a:t>
            </a:r>
            <a:r>
              <a:rPr lang="pt-BR" sz="2200" dirty="0" err="1"/>
              <a:t>synthetic</a:t>
            </a:r>
            <a:r>
              <a:rPr lang="pt-BR" sz="2200" dirty="0"/>
              <a:t> </a:t>
            </a:r>
            <a:r>
              <a:rPr lang="pt-BR" sz="2200" dirty="0" err="1"/>
              <a:t>triblock</a:t>
            </a:r>
            <a:r>
              <a:rPr lang="pt-BR" sz="2200" dirty="0"/>
              <a:t> </a:t>
            </a:r>
            <a:r>
              <a:rPr lang="pt-BR" sz="2200" dirty="0" err="1"/>
              <a:t>copolymer</a:t>
            </a:r>
            <a:r>
              <a:rPr lang="pt-BR" sz="2200" dirty="0"/>
              <a:t>;</a:t>
            </a:r>
          </a:p>
          <a:p>
            <a:r>
              <a:rPr lang="pt-BR" sz="2200" dirty="0" err="1"/>
              <a:t>Low</a:t>
            </a:r>
            <a:r>
              <a:rPr lang="pt-BR" sz="2200" dirty="0"/>
              <a:t> </a:t>
            </a:r>
            <a:r>
              <a:rPr lang="pt-BR" sz="2200" dirty="0" err="1"/>
              <a:t>toxicity</a:t>
            </a:r>
            <a:r>
              <a:rPr lang="pt-BR" sz="2200" dirty="0"/>
              <a:t>;</a:t>
            </a:r>
          </a:p>
          <a:p>
            <a:r>
              <a:rPr lang="pt-BR" sz="2200" dirty="0" err="1"/>
              <a:t>Thermosensitive</a:t>
            </a:r>
            <a:r>
              <a:rPr lang="pt-BR" sz="2200" dirty="0"/>
              <a:t> </a:t>
            </a:r>
            <a:r>
              <a:rPr lang="pt-BR" sz="2200" dirty="0" err="1"/>
              <a:t>hydrogel</a:t>
            </a:r>
            <a:r>
              <a:rPr lang="pt-BR" sz="2200" dirty="0"/>
              <a:t>;</a:t>
            </a:r>
          </a:p>
          <a:p>
            <a:r>
              <a:rPr lang="pt-BR" sz="2200" dirty="0"/>
              <a:t>x:y </a:t>
            </a:r>
            <a:r>
              <a:rPr lang="pt-BR" sz="2200" dirty="0" err="1"/>
              <a:t>ratio</a:t>
            </a:r>
            <a:r>
              <a:rPr lang="pt-BR" sz="2200" dirty="0"/>
              <a:t> </a:t>
            </a:r>
            <a:r>
              <a:rPr lang="pt-BR" sz="2200" dirty="0" err="1"/>
              <a:t>confers</a:t>
            </a:r>
            <a:r>
              <a:rPr lang="pt-BR" sz="2200" dirty="0"/>
              <a:t> </a:t>
            </a:r>
            <a:r>
              <a:rPr lang="pt-BR" sz="2200" dirty="0" err="1"/>
              <a:t>different</a:t>
            </a:r>
            <a:r>
              <a:rPr lang="pt-BR" sz="2200" dirty="0"/>
              <a:t> </a:t>
            </a:r>
            <a:r>
              <a:rPr lang="pt-BR" sz="2200" dirty="0" err="1"/>
              <a:t>physico-chemical</a:t>
            </a:r>
            <a:r>
              <a:rPr lang="pt-BR" sz="2200" dirty="0"/>
              <a:t> </a:t>
            </a:r>
            <a:r>
              <a:rPr lang="pt-BR" sz="2200" dirty="0" err="1"/>
              <a:t>properties</a:t>
            </a:r>
            <a:r>
              <a:rPr lang="pt-BR" sz="2200" dirty="0"/>
              <a:t>.</a:t>
            </a:r>
          </a:p>
          <a:p>
            <a:endParaRPr lang="pt-BR" dirty="0"/>
          </a:p>
        </p:txBody>
      </p:sp>
      <p:grpSp>
        <p:nvGrpSpPr>
          <p:cNvPr id="4" name="Agrupar 3">
            <a:extLst>
              <a:ext uri="{FF2B5EF4-FFF2-40B4-BE49-F238E27FC236}">
                <a16:creationId xmlns:a16="http://schemas.microsoft.com/office/drawing/2014/main" id="{3A522EEF-8407-426E-B1C7-B35FE49164D6}"/>
              </a:ext>
            </a:extLst>
          </p:cNvPr>
          <p:cNvGrpSpPr/>
          <p:nvPr/>
        </p:nvGrpSpPr>
        <p:grpSpPr>
          <a:xfrm>
            <a:off x="1584961" y="4091215"/>
            <a:ext cx="2539418" cy="2220685"/>
            <a:chOff x="9167447" y="2967637"/>
            <a:chExt cx="2539418" cy="2220685"/>
          </a:xfrm>
        </p:grpSpPr>
        <p:pic>
          <p:nvPicPr>
            <p:cNvPr id="5" name="Imagem 4">
              <a:extLst>
                <a:ext uri="{FF2B5EF4-FFF2-40B4-BE49-F238E27FC236}">
                  <a16:creationId xmlns:a16="http://schemas.microsoft.com/office/drawing/2014/main" id="{6BCA2351-C92B-437C-A37D-5BDDB2D86F5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866" r="32483" b="59856"/>
            <a:stretch/>
          </p:blipFill>
          <p:spPr>
            <a:xfrm>
              <a:off x="9167447" y="2967637"/>
              <a:ext cx="2539418" cy="2202542"/>
            </a:xfrm>
            <a:prstGeom prst="rect">
              <a:avLst/>
            </a:prstGeom>
          </p:spPr>
        </p:pic>
        <p:sp>
          <p:nvSpPr>
            <p:cNvPr id="6" name="Retângulo 5">
              <a:extLst>
                <a:ext uri="{FF2B5EF4-FFF2-40B4-BE49-F238E27FC236}">
                  <a16:creationId xmlns:a16="http://schemas.microsoft.com/office/drawing/2014/main" id="{70D520B0-5AEB-4CD0-83FB-B28FDFD3A081}"/>
                </a:ext>
              </a:extLst>
            </p:cNvPr>
            <p:cNvSpPr/>
            <p:nvPr/>
          </p:nvSpPr>
          <p:spPr>
            <a:xfrm>
              <a:off x="11524343" y="5050971"/>
              <a:ext cx="182522" cy="13735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pic>
        <p:nvPicPr>
          <p:cNvPr id="7" name="Imagem 6">
            <a:extLst>
              <a:ext uri="{FF2B5EF4-FFF2-40B4-BE49-F238E27FC236}">
                <a16:creationId xmlns:a16="http://schemas.microsoft.com/office/drawing/2014/main" id="{6D333B25-98D5-4AD4-98FB-DB7D260F209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45" r="38568"/>
          <a:stretch/>
        </p:blipFill>
        <p:spPr>
          <a:xfrm>
            <a:off x="10457458" y="2732324"/>
            <a:ext cx="1458835" cy="2083396"/>
          </a:xfrm>
          <a:prstGeom prst="rect">
            <a:avLst/>
          </a:prstGeom>
        </p:spPr>
      </p:pic>
      <p:grpSp>
        <p:nvGrpSpPr>
          <p:cNvPr id="8" name="Agrupar 7">
            <a:extLst>
              <a:ext uri="{FF2B5EF4-FFF2-40B4-BE49-F238E27FC236}">
                <a16:creationId xmlns:a16="http://schemas.microsoft.com/office/drawing/2014/main" id="{22489673-BBBB-41B0-861D-8C8F1CC33047}"/>
              </a:ext>
            </a:extLst>
          </p:cNvPr>
          <p:cNvGrpSpPr/>
          <p:nvPr/>
        </p:nvGrpSpPr>
        <p:grpSpPr>
          <a:xfrm>
            <a:off x="4881489" y="1835088"/>
            <a:ext cx="5514536" cy="4284358"/>
            <a:chOff x="6096000" y="1795715"/>
            <a:chExt cx="4210039" cy="3188170"/>
          </a:xfrm>
        </p:grpSpPr>
        <p:pic>
          <p:nvPicPr>
            <p:cNvPr id="9" name="Imagem 8">
              <a:extLst>
                <a:ext uri="{FF2B5EF4-FFF2-40B4-BE49-F238E27FC236}">
                  <a16:creationId xmlns:a16="http://schemas.microsoft.com/office/drawing/2014/main" id="{F915B176-79A4-4D27-85C7-06D0FB9AC3B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0" y="2121058"/>
              <a:ext cx="4210039" cy="2862827"/>
            </a:xfrm>
            <a:prstGeom prst="rect">
              <a:avLst/>
            </a:prstGeom>
          </p:spPr>
        </p:pic>
        <p:sp>
          <p:nvSpPr>
            <p:cNvPr id="10" name="CaixaDeTexto 9">
              <a:extLst>
                <a:ext uri="{FF2B5EF4-FFF2-40B4-BE49-F238E27FC236}">
                  <a16:creationId xmlns:a16="http://schemas.microsoft.com/office/drawing/2014/main" id="{4F86511D-DD1A-47CB-BA67-6240FC7098CF}"/>
                </a:ext>
              </a:extLst>
            </p:cNvPr>
            <p:cNvSpPr txBox="1"/>
            <p:nvPr/>
          </p:nvSpPr>
          <p:spPr>
            <a:xfrm>
              <a:off x="6583680" y="1862890"/>
              <a:ext cx="61897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sol</a:t>
              </a:r>
            </a:p>
          </p:txBody>
        </p:sp>
        <p:sp>
          <p:nvSpPr>
            <p:cNvPr id="11" name="CaixaDeTexto 10">
              <a:extLst>
                <a:ext uri="{FF2B5EF4-FFF2-40B4-BE49-F238E27FC236}">
                  <a16:creationId xmlns:a16="http://schemas.microsoft.com/office/drawing/2014/main" id="{1FC6DAF2-6DA6-426F-8F02-72E97222A3FF}"/>
                </a:ext>
              </a:extLst>
            </p:cNvPr>
            <p:cNvSpPr txBox="1"/>
            <p:nvPr/>
          </p:nvSpPr>
          <p:spPr>
            <a:xfrm>
              <a:off x="9127588" y="1795715"/>
              <a:ext cx="61897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gel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491644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A15D3A-446B-4408-A443-B1739B478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Hyaluronic</a:t>
            </a:r>
            <a:r>
              <a:rPr lang="pt-BR" dirty="0"/>
              <a:t> </a:t>
            </a:r>
            <a:r>
              <a:rPr lang="pt-BR" dirty="0" err="1"/>
              <a:t>acid</a:t>
            </a:r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AADCF947-0286-4D0E-9EEE-B40B9E0D777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388" y="1536121"/>
            <a:ext cx="3961226" cy="2218748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CB3D3DE4-B3AF-4B7B-9CA3-5DB8EEE098B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56" t="16465" r="51487" b="11718"/>
          <a:stretch/>
        </p:blipFill>
        <p:spPr>
          <a:xfrm>
            <a:off x="1693382" y="4425961"/>
            <a:ext cx="957943" cy="1909164"/>
          </a:xfrm>
          <a:prstGeom prst="rect">
            <a:avLst/>
          </a:prstGeom>
        </p:spPr>
      </p:pic>
      <p:sp>
        <p:nvSpPr>
          <p:cNvPr id="8" name="Espaço Reservado para Conteúdo 2">
            <a:extLst>
              <a:ext uri="{FF2B5EF4-FFF2-40B4-BE49-F238E27FC236}">
                <a16:creationId xmlns:a16="http://schemas.microsoft.com/office/drawing/2014/main" id="{8E8F9090-95B3-41C4-9FEE-D1D6305D46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0461" y="2238135"/>
            <a:ext cx="5944083" cy="3387145"/>
          </a:xfrm>
        </p:spPr>
        <p:txBody>
          <a:bodyPr anchor="ctr">
            <a:noAutofit/>
          </a:bodyPr>
          <a:lstStyle/>
          <a:p>
            <a:r>
              <a:rPr lang="pt-BR" sz="2400" dirty="0" err="1"/>
              <a:t>Extracellular</a:t>
            </a:r>
            <a:r>
              <a:rPr lang="pt-BR" sz="2400" dirty="0"/>
              <a:t> </a:t>
            </a:r>
            <a:r>
              <a:rPr lang="pt-BR" sz="2400" dirty="0" err="1"/>
              <a:t>component</a:t>
            </a:r>
            <a:r>
              <a:rPr lang="pt-BR" sz="2400" dirty="0"/>
              <a:t>;</a:t>
            </a:r>
          </a:p>
          <a:p>
            <a:endParaRPr lang="pt-BR" sz="2400" dirty="0"/>
          </a:p>
          <a:p>
            <a:r>
              <a:rPr lang="pt-BR" sz="2400" dirty="0" err="1"/>
              <a:t>Synovial</a:t>
            </a:r>
            <a:r>
              <a:rPr lang="pt-BR" sz="2400" dirty="0"/>
              <a:t> </a:t>
            </a:r>
            <a:r>
              <a:rPr lang="pt-BR" sz="2400" dirty="0" err="1"/>
              <a:t>fluid</a:t>
            </a:r>
            <a:r>
              <a:rPr lang="pt-BR" sz="2400" dirty="0"/>
              <a:t>, intervertebral disc;</a:t>
            </a:r>
          </a:p>
          <a:p>
            <a:endParaRPr lang="pt-BR" sz="2400" dirty="0"/>
          </a:p>
          <a:p>
            <a:r>
              <a:rPr lang="pt-BR" sz="2400" dirty="0" err="1"/>
              <a:t>Mucoadhesive</a:t>
            </a:r>
            <a:r>
              <a:rPr lang="pt-BR" sz="2400" dirty="0"/>
              <a:t> </a:t>
            </a:r>
            <a:r>
              <a:rPr lang="pt-BR" sz="2400" dirty="0" err="1"/>
              <a:t>character</a:t>
            </a:r>
            <a:r>
              <a:rPr lang="pt-BR" sz="2400" dirty="0"/>
              <a:t>;</a:t>
            </a:r>
          </a:p>
          <a:p>
            <a:endParaRPr lang="pt-BR" sz="2400" dirty="0"/>
          </a:p>
          <a:p>
            <a:r>
              <a:rPr lang="pt-BR" sz="2400" dirty="0" err="1"/>
              <a:t>anionic</a:t>
            </a:r>
            <a:r>
              <a:rPr lang="pt-BR" sz="2400" dirty="0"/>
              <a:t> </a:t>
            </a:r>
            <a:r>
              <a:rPr lang="pt-BR" sz="2400" dirty="0" err="1"/>
              <a:t>polyelectrolyte</a:t>
            </a:r>
            <a:r>
              <a:rPr lang="pt-BR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850169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11" descr="Resultado de imagem para ufabc">
            <a:extLst>
              <a:ext uri="{FF2B5EF4-FFF2-40B4-BE49-F238E27FC236}">
                <a16:creationId xmlns:a16="http://schemas.microsoft.com/office/drawing/2014/main" id="{29559F44-2D25-4B37-A9B0-B8502E94B8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7569" y="92386"/>
            <a:ext cx="1534752" cy="1024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Agrupar 15">
            <a:extLst>
              <a:ext uri="{FF2B5EF4-FFF2-40B4-BE49-F238E27FC236}">
                <a16:creationId xmlns:a16="http://schemas.microsoft.com/office/drawing/2014/main" id="{A874CFC0-EF54-44C2-A0A3-E32165AE3B46}"/>
              </a:ext>
            </a:extLst>
          </p:cNvPr>
          <p:cNvGrpSpPr/>
          <p:nvPr/>
        </p:nvGrpSpPr>
        <p:grpSpPr>
          <a:xfrm>
            <a:off x="163806" y="1530828"/>
            <a:ext cx="11864389" cy="3079157"/>
            <a:chOff x="163806" y="1530828"/>
            <a:chExt cx="11864389" cy="3079157"/>
          </a:xfrm>
        </p:grpSpPr>
        <p:sp>
          <p:nvSpPr>
            <p:cNvPr id="7" name="CaixaDeTexto 6">
              <a:extLst>
                <a:ext uri="{FF2B5EF4-FFF2-40B4-BE49-F238E27FC236}">
                  <a16:creationId xmlns:a16="http://schemas.microsoft.com/office/drawing/2014/main" id="{A6435EA8-96F3-491C-8C95-A129E651873E}"/>
                </a:ext>
              </a:extLst>
            </p:cNvPr>
            <p:cNvSpPr txBox="1"/>
            <p:nvPr/>
          </p:nvSpPr>
          <p:spPr>
            <a:xfrm>
              <a:off x="734543" y="1556521"/>
              <a:ext cx="2082019" cy="461665"/>
            </a:xfrm>
            <a:prstGeom prst="rect">
              <a:avLst/>
            </a:prstGeom>
            <a:solidFill>
              <a:srgbClr val="CCCCF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400" b="1" dirty="0"/>
                <a:t>PL 407 15%</a:t>
              </a:r>
            </a:p>
          </p:txBody>
        </p:sp>
        <p:sp>
          <p:nvSpPr>
            <p:cNvPr id="9" name="CaixaDeTexto 8">
              <a:extLst>
                <a:ext uri="{FF2B5EF4-FFF2-40B4-BE49-F238E27FC236}">
                  <a16:creationId xmlns:a16="http://schemas.microsoft.com/office/drawing/2014/main" id="{588AF74A-B4A0-4429-85AC-6A0B2B85C9A7}"/>
                </a:ext>
              </a:extLst>
            </p:cNvPr>
            <p:cNvSpPr txBox="1"/>
            <p:nvPr/>
          </p:nvSpPr>
          <p:spPr>
            <a:xfrm>
              <a:off x="4315357" y="1558484"/>
              <a:ext cx="2082019" cy="461665"/>
            </a:xfrm>
            <a:prstGeom prst="rect">
              <a:avLst/>
            </a:prstGeom>
            <a:solidFill>
              <a:srgbClr val="CCCCF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400" b="1" dirty="0"/>
                <a:t>PL 407 30%</a:t>
              </a:r>
            </a:p>
          </p:txBody>
        </p:sp>
        <p:sp>
          <p:nvSpPr>
            <p:cNvPr id="11" name="CaixaDeTexto 10">
              <a:extLst>
                <a:ext uri="{FF2B5EF4-FFF2-40B4-BE49-F238E27FC236}">
                  <a16:creationId xmlns:a16="http://schemas.microsoft.com/office/drawing/2014/main" id="{A8765041-C1C6-4F56-9943-90013B42928E}"/>
                </a:ext>
              </a:extLst>
            </p:cNvPr>
            <p:cNvSpPr txBox="1"/>
            <p:nvPr/>
          </p:nvSpPr>
          <p:spPr>
            <a:xfrm>
              <a:off x="7896171" y="1530828"/>
              <a:ext cx="3541817" cy="461665"/>
            </a:xfrm>
            <a:prstGeom prst="rect">
              <a:avLst/>
            </a:prstGeom>
            <a:solidFill>
              <a:srgbClr val="CCCCF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400" b="1" dirty="0"/>
                <a:t>PL 407 15 + PL 338 15%</a:t>
              </a:r>
            </a:p>
          </p:txBody>
        </p:sp>
        <p:sp>
          <p:nvSpPr>
            <p:cNvPr id="13" name="CaixaDeTexto 12">
              <a:extLst>
                <a:ext uri="{FF2B5EF4-FFF2-40B4-BE49-F238E27FC236}">
                  <a16:creationId xmlns:a16="http://schemas.microsoft.com/office/drawing/2014/main" id="{BEB6ED71-743F-49EC-891F-2A592E4C538B}"/>
                </a:ext>
              </a:extLst>
            </p:cNvPr>
            <p:cNvSpPr txBox="1"/>
            <p:nvPr/>
          </p:nvSpPr>
          <p:spPr>
            <a:xfrm>
              <a:off x="210528" y="2078002"/>
              <a:ext cx="1413208" cy="646331"/>
            </a:xfrm>
            <a:prstGeom prst="rect">
              <a:avLst/>
            </a:prstGeom>
            <a:solidFill>
              <a:srgbClr val="7030A0">
                <a:alpha val="31000"/>
              </a:srgb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pt-BR" b="1" dirty="0"/>
                <a:t>PL 407 15% + BVC</a:t>
              </a:r>
            </a:p>
          </p:txBody>
        </p:sp>
        <p:sp>
          <p:nvSpPr>
            <p:cNvPr id="15" name="CaixaDeTexto 14">
              <a:extLst>
                <a:ext uri="{FF2B5EF4-FFF2-40B4-BE49-F238E27FC236}">
                  <a16:creationId xmlns:a16="http://schemas.microsoft.com/office/drawing/2014/main" id="{AC9D8A41-5037-4879-BAC9-D50DDC7A2D28}"/>
                </a:ext>
              </a:extLst>
            </p:cNvPr>
            <p:cNvSpPr txBox="1"/>
            <p:nvPr/>
          </p:nvSpPr>
          <p:spPr>
            <a:xfrm>
              <a:off x="1913715" y="2074590"/>
              <a:ext cx="1394994" cy="646331"/>
            </a:xfrm>
            <a:prstGeom prst="rect">
              <a:avLst/>
            </a:prstGeom>
            <a:solidFill>
              <a:srgbClr val="7030A0">
                <a:alpha val="31000"/>
              </a:srgb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pt-BR" b="1" dirty="0"/>
                <a:t>PL 407 15% + RVC</a:t>
              </a:r>
            </a:p>
          </p:txBody>
        </p:sp>
        <p:sp>
          <p:nvSpPr>
            <p:cNvPr id="17" name="CaixaDeTexto 16">
              <a:extLst>
                <a:ext uri="{FF2B5EF4-FFF2-40B4-BE49-F238E27FC236}">
                  <a16:creationId xmlns:a16="http://schemas.microsoft.com/office/drawing/2014/main" id="{22405294-BAB3-4113-8DB2-CBC2E16635BB}"/>
                </a:ext>
              </a:extLst>
            </p:cNvPr>
            <p:cNvSpPr txBox="1"/>
            <p:nvPr/>
          </p:nvSpPr>
          <p:spPr>
            <a:xfrm>
              <a:off x="3911498" y="2078003"/>
              <a:ext cx="1252350" cy="923330"/>
            </a:xfrm>
            <a:prstGeom prst="rect">
              <a:avLst/>
            </a:prstGeom>
            <a:solidFill>
              <a:srgbClr val="7030A0">
                <a:alpha val="31000"/>
              </a:srgb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pt-BR" b="1" dirty="0"/>
                <a:t>PL 407 30% + BVC</a:t>
              </a:r>
            </a:p>
          </p:txBody>
        </p:sp>
        <p:sp>
          <p:nvSpPr>
            <p:cNvPr id="19" name="CaixaDeTexto 18">
              <a:extLst>
                <a:ext uri="{FF2B5EF4-FFF2-40B4-BE49-F238E27FC236}">
                  <a16:creationId xmlns:a16="http://schemas.microsoft.com/office/drawing/2014/main" id="{38380B72-45D4-4FBE-969F-F5649678A609}"/>
                </a:ext>
              </a:extLst>
            </p:cNvPr>
            <p:cNvSpPr txBox="1"/>
            <p:nvPr/>
          </p:nvSpPr>
          <p:spPr>
            <a:xfrm>
              <a:off x="5486201" y="2074590"/>
              <a:ext cx="1394994" cy="646331"/>
            </a:xfrm>
            <a:prstGeom prst="rect">
              <a:avLst/>
            </a:prstGeom>
            <a:solidFill>
              <a:srgbClr val="7030A0">
                <a:alpha val="31000"/>
              </a:srgb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pt-BR" b="1" dirty="0"/>
                <a:t>PL 407 30% + RVC</a:t>
              </a:r>
            </a:p>
          </p:txBody>
        </p:sp>
        <p:sp>
          <p:nvSpPr>
            <p:cNvPr id="21" name="CaixaDeTexto 20">
              <a:extLst>
                <a:ext uri="{FF2B5EF4-FFF2-40B4-BE49-F238E27FC236}">
                  <a16:creationId xmlns:a16="http://schemas.microsoft.com/office/drawing/2014/main" id="{0A70EAEF-3D0F-4BB6-A43E-094B7C32880F}"/>
                </a:ext>
              </a:extLst>
            </p:cNvPr>
            <p:cNvSpPr txBox="1"/>
            <p:nvPr/>
          </p:nvSpPr>
          <p:spPr>
            <a:xfrm>
              <a:off x="7565927" y="2078002"/>
              <a:ext cx="2308424" cy="646331"/>
            </a:xfrm>
            <a:prstGeom prst="rect">
              <a:avLst/>
            </a:prstGeom>
            <a:solidFill>
              <a:srgbClr val="7030A0">
                <a:alpha val="31000"/>
              </a:srgb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pt-BR" b="1" dirty="0"/>
                <a:t>PL 407 15 + PL 338 15% + BVC</a:t>
              </a:r>
            </a:p>
          </p:txBody>
        </p:sp>
        <p:sp>
          <p:nvSpPr>
            <p:cNvPr id="23" name="CaixaDeTexto 22">
              <a:extLst>
                <a:ext uri="{FF2B5EF4-FFF2-40B4-BE49-F238E27FC236}">
                  <a16:creationId xmlns:a16="http://schemas.microsoft.com/office/drawing/2014/main" id="{337B3700-D554-48E4-B327-3DF6A1C634C5}"/>
                </a:ext>
              </a:extLst>
            </p:cNvPr>
            <p:cNvSpPr txBox="1"/>
            <p:nvPr/>
          </p:nvSpPr>
          <p:spPr>
            <a:xfrm>
              <a:off x="10049853" y="2074589"/>
              <a:ext cx="1931619" cy="646331"/>
            </a:xfrm>
            <a:prstGeom prst="rect">
              <a:avLst/>
            </a:prstGeom>
            <a:solidFill>
              <a:srgbClr val="7030A0">
                <a:alpha val="31000"/>
              </a:srgb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pt-BR" b="1" dirty="0"/>
                <a:t>PL 407 15 + PL 338 15% + RVC</a:t>
              </a:r>
            </a:p>
          </p:txBody>
        </p:sp>
        <p:sp>
          <p:nvSpPr>
            <p:cNvPr id="25" name="CaixaDeTexto 24">
              <a:extLst>
                <a:ext uri="{FF2B5EF4-FFF2-40B4-BE49-F238E27FC236}">
                  <a16:creationId xmlns:a16="http://schemas.microsoft.com/office/drawing/2014/main" id="{C8198630-E4A9-4BDC-8E00-79D1D84CF9A1}"/>
                </a:ext>
              </a:extLst>
            </p:cNvPr>
            <p:cNvSpPr txBox="1"/>
            <p:nvPr/>
          </p:nvSpPr>
          <p:spPr>
            <a:xfrm>
              <a:off x="281123" y="3164241"/>
              <a:ext cx="2912243" cy="461665"/>
            </a:xfrm>
            <a:prstGeom prst="rect">
              <a:avLst/>
            </a:prstGeom>
            <a:solidFill>
              <a:srgbClr val="CCCCF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400" b="1" dirty="0"/>
                <a:t>PL 407 15% + HA</a:t>
              </a:r>
            </a:p>
          </p:txBody>
        </p:sp>
        <p:sp>
          <p:nvSpPr>
            <p:cNvPr id="27" name="CaixaDeTexto 26">
              <a:extLst>
                <a:ext uri="{FF2B5EF4-FFF2-40B4-BE49-F238E27FC236}">
                  <a16:creationId xmlns:a16="http://schemas.microsoft.com/office/drawing/2014/main" id="{7F722348-D6B1-4605-99C3-37672449CCB0}"/>
                </a:ext>
              </a:extLst>
            </p:cNvPr>
            <p:cNvSpPr txBox="1"/>
            <p:nvPr/>
          </p:nvSpPr>
          <p:spPr>
            <a:xfrm>
              <a:off x="4146163" y="3198167"/>
              <a:ext cx="2697570" cy="461665"/>
            </a:xfrm>
            <a:prstGeom prst="rect">
              <a:avLst/>
            </a:prstGeom>
            <a:solidFill>
              <a:srgbClr val="CCCCF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400" b="1" dirty="0"/>
                <a:t>PL 407 30% + HA</a:t>
              </a:r>
            </a:p>
          </p:txBody>
        </p:sp>
        <p:sp>
          <p:nvSpPr>
            <p:cNvPr id="29" name="CaixaDeTexto 28">
              <a:extLst>
                <a:ext uri="{FF2B5EF4-FFF2-40B4-BE49-F238E27FC236}">
                  <a16:creationId xmlns:a16="http://schemas.microsoft.com/office/drawing/2014/main" id="{597F18F2-27E5-4CF4-8840-AE7278289AC1}"/>
                </a:ext>
              </a:extLst>
            </p:cNvPr>
            <p:cNvSpPr txBox="1"/>
            <p:nvPr/>
          </p:nvSpPr>
          <p:spPr>
            <a:xfrm>
              <a:off x="7434059" y="3164240"/>
              <a:ext cx="4476818" cy="461665"/>
            </a:xfrm>
            <a:prstGeom prst="rect">
              <a:avLst/>
            </a:prstGeom>
            <a:solidFill>
              <a:srgbClr val="CCCCF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400" b="1" dirty="0"/>
                <a:t>PL 407 15 + PL 338 15% + HA</a:t>
              </a:r>
            </a:p>
          </p:txBody>
        </p:sp>
        <p:sp>
          <p:nvSpPr>
            <p:cNvPr id="31" name="CaixaDeTexto 30">
              <a:extLst>
                <a:ext uri="{FF2B5EF4-FFF2-40B4-BE49-F238E27FC236}">
                  <a16:creationId xmlns:a16="http://schemas.microsoft.com/office/drawing/2014/main" id="{6D39F0E2-321E-45AC-AC84-D8FBA89D6DCE}"/>
                </a:ext>
              </a:extLst>
            </p:cNvPr>
            <p:cNvSpPr txBox="1"/>
            <p:nvPr/>
          </p:nvSpPr>
          <p:spPr>
            <a:xfrm>
              <a:off x="163806" y="3748928"/>
              <a:ext cx="1459930" cy="646331"/>
            </a:xfrm>
            <a:prstGeom prst="rect">
              <a:avLst/>
            </a:prstGeom>
            <a:solidFill>
              <a:srgbClr val="7030A0">
                <a:alpha val="31000"/>
              </a:srgb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pt-BR" b="1" dirty="0"/>
                <a:t>PL 407 15% + HA + BVC</a:t>
              </a:r>
            </a:p>
          </p:txBody>
        </p:sp>
        <p:sp>
          <p:nvSpPr>
            <p:cNvPr id="33" name="CaixaDeTexto 32">
              <a:extLst>
                <a:ext uri="{FF2B5EF4-FFF2-40B4-BE49-F238E27FC236}">
                  <a16:creationId xmlns:a16="http://schemas.microsoft.com/office/drawing/2014/main" id="{F234D264-ECF8-479A-8779-AC485CD7F02B}"/>
                </a:ext>
              </a:extLst>
            </p:cNvPr>
            <p:cNvSpPr txBox="1"/>
            <p:nvPr/>
          </p:nvSpPr>
          <p:spPr>
            <a:xfrm>
              <a:off x="1885071" y="3748927"/>
              <a:ext cx="1459930" cy="646331"/>
            </a:xfrm>
            <a:prstGeom prst="rect">
              <a:avLst/>
            </a:prstGeom>
            <a:solidFill>
              <a:srgbClr val="7030A0">
                <a:alpha val="31000"/>
              </a:srgb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pt-BR" b="1" dirty="0"/>
                <a:t>PL 407 15% + HA + RVC</a:t>
              </a:r>
            </a:p>
          </p:txBody>
        </p:sp>
        <p:sp>
          <p:nvSpPr>
            <p:cNvPr id="35" name="CaixaDeTexto 34">
              <a:extLst>
                <a:ext uri="{FF2B5EF4-FFF2-40B4-BE49-F238E27FC236}">
                  <a16:creationId xmlns:a16="http://schemas.microsoft.com/office/drawing/2014/main" id="{F83810FD-E9D4-44FC-9417-92E717BEA706}"/>
                </a:ext>
              </a:extLst>
            </p:cNvPr>
            <p:cNvSpPr txBox="1"/>
            <p:nvPr/>
          </p:nvSpPr>
          <p:spPr>
            <a:xfrm>
              <a:off x="3764936" y="3743200"/>
              <a:ext cx="1527923" cy="646331"/>
            </a:xfrm>
            <a:prstGeom prst="rect">
              <a:avLst/>
            </a:prstGeom>
            <a:solidFill>
              <a:srgbClr val="7030A0">
                <a:alpha val="31000"/>
              </a:srgb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pt-BR" b="1" dirty="0"/>
                <a:t>PL 407 30% + HA + BVC</a:t>
              </a:r>
            </a:p>
          </p:txBody>
        </p:sp>
        <p:sp>
          <p:nvSpPr>
            <p:cNvPr id="37" name="CaixaDeTexto 36">
              <a:extLst>
                <a:ext uri="{FF2B5EF4-FFF2-40B4-BE49-F238E27FC236}">
                  <a16:creationId xmlns:a16="http://schemas.microsoft.com/office/drawing/2014/main" id="{4EBA9964-F120-44F5-BC8B-F02050FC6CC8}"/>
                </a:ext>
              </a:extLst>
            </p:cNvPr>
            <p:cNvSpPr txBox="1"/>
            <p:nvPr/>
          </p:nvSpPr>
          <p:spPr>
            <a:xfrm>
              <a:off x="5486201" y="3743766"/>
              <a:ext cx="1527922" cy="646331"/>
            </a:xfrm>
            <a:prstGeom prst="rect">
              <a:avLst/>
            </a:prstGeom>
            <a:solidFill>
              <a:srgbClr val="7030A0">
                <a:alpha val="31000"/>
              </a:srgb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pt-BR" b="1" dirty="0"/>
                <a:t>PL 407 30% + HA + RVC</a:t>
              </a:r>
            </a:p>
          </p:txBody>
        </p:sp>
        <p:sp>
          <p:nvSpPr>
            <p:cNvPr id="39" name="CaixaDeTexto 38">
              <a:extLst>
                <a:ext uri="{FF2B5EF4-FFF2-40B4-BE49-F238E27FC236}">
                  <a16:creationId xmlns:a16="http://schemas.microsoft.com/office/drawing/2014/main" id="{FBC24E50-7822-40A7-94D5-9133B08CD531}"/>
                </a:ext>
              </a:extLst>
            </p:cNvPr>
            <p:cNvSpPr txBox="1"/>
            <p:nvPr/>
          </p:nvSpPr>
          <p:spPr>
            <a:xfrm>
              <a:off x="7677211" y="3696975"/>
              <a:ext cx="2179300" cy="646331"/>
            </a:xfrm>
            <a:prstGeom prst="rect">
              <a:avLst/>
            </a:prstGeom>
            <a:solidFill>
              <a:srgbClr val="7030A0">
                <a:alpha val="31000"/>
              </a:srgb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pt-BR" b="1" dirty="0"/>
                <a:t>PL 407 15 + PL 338 15% + HA + BVC</a:t>
              </a:r>
            </a:p>
          </p:txBody>
        </p:sp>
        <p:sp>
          <p:nvSpPr>
            <p:cNvPr id="41" name="CaixaDeTexto 40">
              <a:extLst>
                <a:ext uri="{FF2B5EF4-FFF2-40B4-BE49-F238E27FC236}">
                  <a16:creationId xmlns:a16="http://schemas.microsoft.com/office/drawing/2014/main" id="{9F4E658E-F40F-48DE-B0FC-48E27023EDBB}"/>
                </a:ext>
              </a:extLst>
            </p:cNvPr>
            <p:cNvSpPr txBox="1"/>
            <p:nvPr/>
          </p:nvSpPr>
          <p:spPr>
            <a:xfrm>
              <a:off x="10044333" y="3686655"/>
              <a:ext cx="1983862" cy="923330"/>
            </a:xfrm>
            <a:prstGeom prst="rect">
              <a:avLst/>
            </a:prstGeom>
            <a:solidFill>
              <a:srgbClr val="7030A0">
                <a:alpha val="31000"/>
              </a:srgb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pt-BR" b="1" dirty="0"/>
                <a:t>PL 407 15 + PL 338 15% + HA + RVC</a:t>
              </a:r>
            </a:p>
          </p:txBody>
        </p:sp>
      </p:grpSp>
      <p:grpSp>
        <p:nvGrpSpPr>
          <p:cNvPr id="12" name="Agrupar 11">
            <a:extLst>
              <a:ext uri="{FF2B5EF4-FFF2-40B4-BE49-F238E27FC236}">
                <a16:creationId xmlns:a16="http://schemas.microsoft.com/office/drawing/2014/main" id="{D5C98E59-B79D-4A7F-806E-3CFB2AC8D4BB}"/>
              </a:ext>
            </a:extLst>
          </p:cNvPr>
          <p:cNvGrpSpPr/>
          <p:nvPr/>
        </p:nvGrpSpPr>
        <p:grpSpPr>
          <a:xfrm>
            <a:off x="6045958" y="4548998"/>
            <a:ext cx="4993065" cy="2259687"/>
            <a:chOff x="6045958" y="4548998"/>
            <a:chExt cx="4993065" cy="2259687"/>
          </a:xfrm>
        </p:grpSpPr>
        <p:pic>
          <p:nvPicPr>
            <p:cNvPr id="4" name="Picture 2" descr="Resultado de imagem para bupivacaine molecule">
              <a:extLst>
                <a:ext uri="{FF2B5EF4-FFF2-40B4-BE49-F238E27FC236}">
                  <a16:creationId xmlns:a16="http://schemas.microsoft.com/office/drawing/2014/main" id="{FB4D8844-2075-4625-9389-74FF86D0970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45958" y="4548998"/>
              <a:ext cx="3039938" cy="22596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CaixaDeTexto 5">
              <a:extLst>
                <a:ext uri="{FF2B5EF4-FFF2-40B4-BE49-F238E27FC236}">
                  <a16:creationId xmlns:a16="http://schemas.microsoft.com/office/drawing/2014/main" id="{08209204-A16E-4B9A-9CE2-693E90774753}"/>
                </a:ext>
              </a:extLst>
            </p:cNvPr>
            <p:cNvSpPr txBox="1"/>
            <p:nvPr/>
          </p:nvSpPr>
          <p:spPr>
            <a:xfrm>
              <a:off x="8734767" y="5662722"/>
              <a:ext cx="23042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 err="1"/>
                <a:t>Bupivacaine</a:t>
              </a:r>
              <a:endParaRPr lang="pt-BR" dirty="0"/>
            </a:p>
          </p:txBody>
        </p:sp>
      </p:grpSp>
      <p:grpSp>
        <p:nvGrpSpPr>
          <p:cNvPr id="14" name="Agrupar 13">
            <a:extLst>
              <a:ext uri="{FF2B5EF4-FFF2-40B4-BE49-F238E27FC236}">
                <a16:creationId xmlns:a16="http://schemas.microsoft.com/office/drawing/2014/main" id="{8E633D5B-6DB5-4024-8909-13E9C91B42B1}"/>
              </a:ext>
            </a:extLst>
          </p:cNvPr>
          <p:cNvGrpSpPr/>
          <p:nvPr/>
        </p:nvGrpSpPr>
        <p:grpSpPr>
          <a:xfrm>
            <a:off x="761587" y="4825940"/>
            <a:ext cx="4824112" cy="1673563"/>
            <a:chOff x="185376" y="4799883"/>
            <a:chExt cx="4824112" cy="1673563"/>
          </a:xfrm>
        </p:grpSpPr>
        <p:pic>
          <p:nvPicPr>
            <p:cNvPr id="8" name="Picture 6" descr="Resultado de imagem para ropivacaine molecule">
              <a:extLst>
                <a:ext uri="{FF2B5EF4-FFF2-40B4-BE49-F238E27FC236}">
                  <a16:creationId xmlns:a16="http://schemas.microsoft.com/office/drawing/2014/main" id="{8A131208-C16D-4E81-9E4D-F842B9904EE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5552" y="4799883"/>
              <a:ext cx="3233936" cy="16735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CaixaDeTexto 9">
              <a:extLst>
                <a:ext uri="{FF2B5EF4-FFF2-40B4-BE49-F238E27FC236}">
                  <a16:creationId xmlns:a16="http://schemas.microsoft.com/office/drawing/2014/main" id="{6C04D906-711A-42CB-8287-56A6AA0E7CC6}"/>
                </a:ext>
              </a:extLst>
            </p:cNvPr>
            <p:cNvSpPr txBox="1"/>
            <p:nvPr/>
          </p:nvSpPr>
          <p:spPr>
            <a:xfrm>
              <a:off x="185376" y="5749405"/>
              <a:ext cx="23042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 err="1"/>
                <a:t>Ropivacaine</a:t>
              </a:r>
              <a:endParaRPr lang="pt-BR" dirty="0"/>
            </a:p>
          </p:txBody>
        </p:sp>
      </p:grpSp>
    </p:spTree>
    <p:extLst>
      <p:ext uri="{BB962C8B-B14F-4D97-AF65-F5344CB8AC3E}">
        <p14:creationId xmlns:p14="http://schemas.microsoft.com/office/powerpoint/2010/main" val="36472220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63F2CE-0946-47B5-9495-EAD4037393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Structural</a:t>
            </a:r>
            <a:r>
              <a:rPr lang="pt-BR" dirty="0"/>
              <a:t> </a:t>
            </a:r>
            <a:r>
              <a:rPr lang="pt-BR" dirty="0" err="1"/>
              <a:t>analysis</a:t>
            </a:r>
            <a:r>
              <a:rPr lang="pt-BR" dirty="0"/>
              <a:t> </a:t>
            </a:r>
            <a:r>
              <a:rPr lang="pt-BR" dirty="0" err="1"/>
              <a:t>of</a:t>
            </a:r>
            <a:r>
              <a:rPr lang="pt-BR" dirty="0"/>
              <a:t> </a:t>
            </a:r>
            <a:r>
              <a:rPr lang="pt-BR" dirty="0" err="1"/>
              <a:t>Poloxamer-based</a:t>
            </a:r>
            <a:r>
              <a:rPr lang="pt-BR" dirty="0"/>
              <a:t> </a:t>
            </a:r>
            <a:r>
              <a:rPr lang="pt-BR" dirty="0" err="1"/>
              <a:t>hydrogels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6124C6F-581B-4A9C-9940-7248D05E6A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845148" cy="4351338"/>
          </a:xfrm>
        </p:spPr>
        <p:txBody>
          <a:bodyPr>
            <a:normAutofit fontScale="85000" lnSpcReduction="20000"/>
          </a:bodyPr>
          <a:lstStyle/>
          <a:p>
            <a:r>
              <a:rPr lang="pt-BR" sz="2000" dirty="0" err="1"/>
              <a:t>Small-angle</a:t>
            </a:r>
            <a:r>
              <a:rPr lang="pt-BR" sz="2000" dirty="0"/>
              <a:t> </a:t>
            </a:r>
            <a:r>
              <a:rPr lang="pt-BR" sz="2000" dirty="0" err="1"/>
              <a:t>neutron</a:t>
            </a:r>
            <a:r>
              <a:rPr lang="pt-BR" sz="2000" dirty="0"/>
              <a:t> </a:t>
            </a:r>
            <a:r>
              <a:rPr lang="pt-BR" sz="2000" dirty="0" err="1"/>
              <a:t>scattering</a:t>
            </a:r>
            <a:r>
              <a:rPr lang="pt-BR" sz="2000" dirty="0"/>
              <a:t> (SANS):</a:t>
            </a:r>
          </a:p>
          <a:p>
            <a:pPr lvl="1"/>
            <a:r>
              <a:rPr lang="pt-BR" sz="2000" dirty="0"/>
              <a:t>Supramolecular </a:t>
            </a:r>
            <a:r>
              <a:rPr lang="pt-BR" sz="2000" dirty="0" err="1"/>
              <a:t>structure</a:t>
            </a:r>
            <a:r>
              <a:rPr lang="pt-BR" sz="2000" dirty="0"/>
              <a:t> </a:t>
            </a:r>
            <a:r>
              <a:rPr lang="pt-BR" sz="2000" dirty="0" err="1"/>
              <a:t>identification</a:t>
            </a:r>
            <a:r>
              <a:rPr lang="pt-BR" sz="2000" dirty="0"/>
              <a:t>;</a:t>
            </a:r>
          </a:p>
          <a:p>
            <a:pPr lvl="1"/>
            <a:r>
              <a:rPr lang="pt-BR" sz="2000" dirty="0" err="1"/>
              <a:t>Lattice</a:t>
            </a:r>
            <a:r>
              <a:rPr lang="pt-BR" sz="2000" dirty="0"/>
              <a:t> </a:t>
            </a:r>
            <a:r>
              <a:rPr lang="pt-BR" sz="2000" dirty="0" err="1"/>
              <a:t>parameters</a:t>
            </a:r>
            <a:r>
              <a:rPr lang="pt-BR" sz="2000" dirty="0"/>
              <a:t>. </a:t>
            </a:r>
          </a:p>
          <a:p>
            <a:pPr marL="457200" lvl="1" indent="0">
              <a:buNone/>
            </a:pPr>
            <a:endParaRPr lang="pt-BR" sz="2000" dirty="0"/>
          </a:p>
          <a:p>
            <a:pPr marL="457200" lvl="1" indent="0">
              <a:buNone/>
            </a:pPr>
            <a:endParaRPr lang="pt-BR" sz="2000" dirty="0"/>
          </a:p>
          <a:p>
            <a:pPr marL="457200" lvl="1" indent="0">
              <a:buNone/>
            </a:pPr>
            <a:endParaRPr lang="pt-BR" sz="2000" dirty="0"/>
          </a:p>
          <a:p>
            <a:r>
              <a:rPr lang="pt-BR" sz="2000" dirty="0" err="1"/>
              <a:t>Rheology</a:t>
            </a:r>
            <a:r>
              <a:rPr lang="pt-BR" sz="2000" dirty="0"/>
              <a:t>:</a:t>
            </a:r>
          </a:p>
          <a:p>
            <a:pPr lvl="1"/>
            <a:r>
              <a:rPr lang="pt-BR" sz="2000" dirty="0" err="1"/>
              <a:t>Viscoelastic</a:t>
            </a:r>
            <a:r>
              <a:rPr lang="pt-BR" sz="2000" dirty="0"/>
              <a:t> </a:t>
            </a:r>
            <a:r>
              <a:rPr lang="pt-BR" sz="2000" dirty="0" err="1"/>
              <a:t>characteristics</a:t>
            </a:r>
            <a:r>
              <a:rPr lang="pt-BR" sz="2000" dirty="0"/>
              <a:t>;</a:t>
            </a:r>
          </a:p>
          <a:p>
            <a:pPr lvl="1"/>
            <a:r>
              <a:rPr lang="pt-BR" sz="2000" dirty="0" err="1"/>
              <a:t>Elastic</a:t>
            </a:r>
            <a:r>
              <a:rPr lang="pt-BR" sz="2000" dirty="0"/>
              <a:t> </a:t>
            </a:r>
            <a:r>
              <a:rPr lang="pt-BR" sz="2000" dirty="0" err="1"/>
              <a:t>modulus</a:t>
            </a:r>
            <a:r>
              <a:rPr lang="pt-BR" sz="2000" dirty="0"/>
              <a:t> (G’) x </a:t>
            </a:r>
            <a:r>
              <a:rPr lang="pt-BR" sz="2000" dirty="0" err="1"/>
              <a:t>Viscous</a:t>
            </a:r>
            <a:r>
              <a:rPr lang="pt-BR" sz="2000" dirty="0"/>
              <a:t> </a:t>
            </a:r>
            <a:r>
              <a:rPr lang="pt-BR" sz="2000" dirty="0" err="1"/>
              <a:t>modulus</a:t>
            </a:r>
            <a:r>
              <a:rPr lang="pt-BR" sz="2000" dirty="0"/>
              <a:t> (G’’);</a:t>
            </a:r>
          </a:p>
          <a:p>
            <a:pPr lvl="1"/>
            <a:r>
              <a:rPr lang="pt-BR" sz="2000" dirty="0" err="1"/>
              <a:t>Consistency</a:t>
            </a:r>
            <a:r>
              <a:rPr lang="pt-BR" sz="2000" dirty="0"/>
              <a:t>;</a:t>
            </a:r>
          </a:p>
          <a:p>
            <a:pPr lvl="1"/>
            <a:r>
              <a:rPr lang="pt-BR" sz="2000" dirty="0" err="1"/>
              <a:t>Adhesion</a:t>
            </a:r>
            <a:r>
              <a:rPr lang="pt-BR" sz="2000" dirty="0"/>
              <a:t>.</a:t>
            </a:r>
          </a:p>
        </p:txBody>
      </p:sp>
      <p:grpSp>
        <p:nvGrpSpPr>
          <p:cNvPr id="6" name="Agrupar 5">
            <a:extLst>
              <a:ext uri="{FF2B5EF4-FFF2-40B4-BE49-F238E27FC236}">
                <a16:creationId xmlns:a16="http://schemas.microsoft.com/office/drawing/2014/main" id="{F10F16BF-A976-4CCE-A27D-D8C324D77CAE}"/>
              </a:ext>
            </a:extLst>
          </p:cNvPr>
          <p:cNvGrpSpPr/>
          <p:nvPr/>
        </p:nvGrpSpPr>
        <p:grpSpPr>
          <a:xfrm>
            <a:off x="5904325" y="1558339"/>
            <a:ext cx="6287675" cy="2219180"/>
            <a:chOff x="5887049" y="3786192"/>
            <a:chExt cx="6287675" cy="2219180"/>
          </a:xfrm>
        </p:grpSpPr>
        <p:pic>
          <p:nvPicPr>
            <p:cNvPr id="7" name="Imagem 6">
              <a:extLst>
                <a:ext uri="{FF2B5EF4-FFF2-40B4-BE49-F238E27FC236}">
                  <a16:creationId xmlns:a16="http://schemas.microsoft.com/office/drawing/2014/main" id="{F89B38C7-1417-4F82-BEF2-B7EEE092DE9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87049" y="3786193"/>
              <a:ext cx="1664385" cy="2219179"/>
            </a:xfrm>
            <a:prstGeom prst="rect">
              <a:avLst/>
            </a:prstGeom>
          </p:spPr>
        </p:pic>
        <p:pic>
          <p:nvPicPr>
            <p:cNvPr id="8" name="Imagem 7">
              <a:extLst>
                <a:ext uri="{FF2B5EF4-FFF2-40B4-BE49-F238E27FC236}">
                  <a16:creationId xmlns:a16="http://schemas.microsoft.com/office/drawing/2014/main" id="{60E4A814-B2D5-4CB9-A851-88BE352664A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51434" y="3786192"/>
              <a:ext cx="1664385" cy="2219179"/>
            </a:xfrm>
            <a:prstGeom prst="rect">
              <a:avLst/>
            </a:prstGeom>
          </p:spPr>
        </p:pic>
        <p:pic>
          <p:nvPicPr>
            <p:cNvPr id="9" name="Imagem 8">
              <a:extLst>
                <a:ext uri="{FF2B5EF4-FFF2-40B4-BE49-F238E27FC236}">
                  <a16:creationId xmlns:a16="http://schemas.microsoft.com/office/drawing/2014/main" id="{640FBF18-1435-4C41-860F-5B2269A1B0A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15819" y="3786192"/>
              <a:ext cx="2958905" cy="2219179"/>
            </a:xfrm>
            <a:prstGeom prst="rect">
              <a:avLst/>
            </a:prstGeom>
          </p:spPr>
        </p:pic>
      </p:grpSp>
      <p:pic>
        <p:nvPicPr>
          <p:cNvPr id="11" name="Imagem 10">
            <a:extLst>
              <a:ext uri="{FF2B5EF4-FFF2-40B4-BE49-F238E27FC236}">
                <a16:creationId xmlns:a16="http://schemas.microsoft.com/office/drawing/2014/main" id="{6AD71691-E83A-4EAB-918D-138FCA6EAF5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2584" y="4178234"/>
            <a:ext cx="4652352" cy="2219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5876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7090D2-3911-4A17-848D-41EF89EF8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SANS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BC06C3D5-B8B8-45EC-9D79-4651D39071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0456" y="1168582"/>
            <a:ext cx="5366583" cy="1961415"/>
          </a:xfrm>
          <a:prstGeom prst="rect">
            <a:avLst/>
          </a:prstGeom>
        </p:spPr>
      </p:pic>
      <p:grpSp>
        <p:nvGrpSpPr>
          <p:cNvPr id="13" name="Agrupar 12">
            <a:extLst>
              <a:ext uri="{FF2B5EF4-FFF2-40B4-BE49-F238E27FC236}">
                <a16:creationId xmlns:a16="http://schemas.microsoft.com/office/drawing/2014/main" id="{A368589C-9B5F-4A5E-9350-D2C09EB9F1E5}"/>
              </a:ext>
            </a:extLst>
          </p:cNvPr>
          <p:cNvGrpSpPr/>
          <p:nvPr/>
        </p:nvGrpSpPr>
        <p:grpSpPr>
          <a:xfrm>
            <a:off x="567205" y="3429000"/>
            <a:ext cx="7822164" cy="3020242"/>
            <a:chOff x="342121" y="2540804"/>
            <a:chExt cx="7822164" cy="3020242"/>
          </a:xfrm>
        </p:grpSpPr>
        <p:pic>
          <p:nvPicPr>
            <p:cNvPr id="14" name="Imagem 13">
              <a:extLst>
                <a:ext uri="{FF2B5EF4-FFF2-40B4-BE49-F238E27FC236}">
                  <a16:creationId xmlns:a16="http://schemas.microsoft.com/office/drawing/2014/main" id="{AC73624F-3641-4B98-A08A-FE34C184DA3D}"/>
                </a:ext>
              </a:extLst>
            </p:cNvPr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07742" y="2540804"/>
              <a:ext cx="3956543" cy="3020242"/>
            </a:xfrm>
            <a:prstGeom prst="rect">
              <a:avLst/>
            </a:prstGeom>
          </p:spPr>
        </p:pic>
        <p:pic>
          <p:nvPicPr>
            <p:cNvPr id="15" name="Imagem 14">
              <a:extLst>
                <a:ext uri="{FF2B5EF4-FFF2-40B4-BE49-F238E27FC236}">
                  <a16:creationId xmlns:a16="http://schemas.microsoft.com/office/drawing/2014/main" id="{997D1EDF-CBFE-4287-8960-61BDCB2AF038}"/>
                </a:ext>
              </a:extLst>
            </p:cNvPr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2121" y="2540804"/>
              <a:ext cx="3956543" cy="3020242"/>
            </a:xfrm>
            <a:prstGeom prst="rect">
              <a:avLst/>
            </a:prstGeom>
          </p:spPr>
        </p:pic>
      </p:grp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5B8FCAC7-5950-482E-B59A-68995E3D4C9F}"/>
              </a:ext>
            </a:extLst>
          </p:cNvPr>
          <p:cNvSpPr txBox="1"/>
          <p:nvPr/>
        </p:nvSpPr>
        <p:spPr>
          <a:xfrm>
            <a:off x="8536099" y="1905000"/>
            <a:ext cx="284583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  <a:p>
            <a:r>
              <a:rPr lang="pt-BR" dirty="0" err="1"/>
              <a:t>Structure</a:t>
            </a:r>
            <a:r>
              <a:rPr lang="pt-BR" dirty="0"/>
              <a:t> </a:t>
            </a:r>
            <a:r>
              <a:rPr lang="pt-BR" dirty="0" err="1"/>
              <a:t>identification</a:t>
            </a:r>
            <a:r>
              <a:rPr lang="pt-BR" dirty="0"/>
              <a:t> </a:t>
            </a:r>
            <a:r>
              <a:rPr lang="pt-BR" dirty="0" err="1"/>
              <a:t>is</a:t>
            </a:r>
            <a:r>
              <a:rPr lang="pt-BR" dirty="0"/>
              <a:t> </a:t>
            </a:r>
            <a:r>
              <a:rPr lang="pt-BR" dirty="0" err="1"/>
              <a:t>based</a:t>
            </a:r>
            <a:r>
              <a:rPr lang="pt-BR" dirty="0"/>
              <a:t> </a:t>
            </a:r>
            <a:r>
              <a:rPr lang="pt-BR" dirty="0" err="1"/>
              <a:t>on</a:t>
            </a:r>
            <a:r>
              <a:rPr lang="pt-BR" dirty="0"/>
              <a:t> </a:t>
            </a:r>
            <a:r>
              <a:rPr lang="pt-BR" dirty="0" err="1"/>
              <a:t>q</a:t>
            </a:r>
            <a:r>
              <a:rPr lang="pt-BR" baseline="-25000" dirty="0" err="1"/>
              <a:t>m</a:t>
            </a:r>
            <a:r>
              <a:rPr lang="pt-BR" baseline="-25000" dirty="0"/>
              <a:t>  </a:t>
            </a:r>
            <a:r>
              <a:rPr lang="pt-BR" dirty="0" err="1"/>
              <a:t>determination</a:t>
            </a:r>
            <a:r>
              <a:rPr lang="pt-BR" dirty="0"/>
              <a:t> </a:t>
            </a:r>
            <a:r>
              <a:rPr lang="pt-BR" dirty="0" err="1"/>
              <a:t>of</a:t>
            </a:r>
            <a:r>
              <a:rPr lang="pt-BR" dirty="0"/>
              <a:t> principal </a:t>
            </a:r>
            <a:r>
              <a:rPr lang="pt-BR" dirty="0" err="1"/>
              <a:t>peak</a:t>
            </a:r>
            <a:r>
              <a:rPr lang="pt-BR" dirty="0"/>
              <a:t>.</a:t>
            </a:r>
          </a:p>
          <a:p>
            <a:endParaRPr lang="pt-BR" dirty="0"/>
          </a:p>
          <a:p>
            <a:r>
              <a:rPr lang="pt-BR" dirty="0" err="1"/>
              <a:t>Error</a:t>
            </a:r>
            <a:r>
              <a:rPr lang="pt-BR" dirty="0"/>
              <a:t> </a:t>
            </a:r>
            <a:r>
              <a:rPr lang="pt-BR" dirty="0" err="1"/>
              <a:t>calculation</a:t>
            </a:r>
            <a:r>
              <a:rPr lang="pt-BR" dirty="0"/>
              <a:t> </a:t>
            </a:r>
            <a:r>
              <a:rPr lang="pt-BR" dirty="0" err="1"/>
              <a:t>is</a:t>
            </a:r>
            <a:r>
              <a:rPr lang="pt-BR" dirty="0"/>
              <a:t> </a:t>
            </a:r>
            <a:r>
              <a:rPr lang="pt-BR" dirty="0" err="1"/>
              <a:t>done</a:t>
            </a:r>
            <a:r>
              <a:rPr lang="pt-BR" dirty="0"/>
              <a:t> </a:t>
            </a:r>
            <a:r>
              <a:rPr lang="pt-BR" dirty="0" err="1"/>
              <a:t>by</a:t>
            </a:r>
            <a:r>
              <a:rPr lang="pt-BR" dirty="0"/>
              <a:t> </a:t>
            </a:r>
            <a:r>
              <a:rPr lang="pt-BR" dirty="0" err="1"/>
              <a:t>Gaussian</a:t>
            </a:r>
            <a:r>
              <a:rPr lang="pt-BR" dirty="0"/>
              <a:t> curve </a:t>
            </a:r>
            <a:r>
              <a:rPr lang="pt-BR" dirty="0" err="1"/>
              <a:t>modelling</a:t>
            </a:r>
            <a:r>
              <a:rPr lang="pt-BR" dirty="0"/>
              <a:t> </a:t>
            </a:r>
            <a:r>
              <a:rPr lang="pt-BR" dirty="0" err="1"/>
              <a:t>under</a:t>
            </a:r>
            <a:r>
              <a:rPr lang="pt-BR" dirty="0"/>
              <a:t> principal </a:t>
            </a:r>
            <a:r>
              <a:rPr lang="pt-BR" dirty="0" err="1"/>
              <a:t>peak</a:t>
            </a:r>
            <a:r>
              <a:rPr lang="pt-BR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15556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6D34065-C4FD-44C5-A814-64478A069A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SANS</a:t>
            </a:r>
          </a:p>
        </p:txBody>
      </p:sp>
      <p:grpSp>
        <p:nvGrpSpPr>
          <p:cNvPr id="4" name="Agrupar 3">
            <a:extLst>
              <a:ext uri="{FF2B5EF4-FFF2-40B4-BE49-F238E27FC236}">
                <a16:creationId xmlns:a16="http://schemas.microsoft.com/office/drawing/2014/main" id="{D98A758F-1CA4-4751-BDF4-6D1FF7274F9A}"/>
              </a:ext>
            </a:extLst>
          </p:cNvPr>
          <p:cNvGrpSpPr/>
          <p:nvPr/>
        </p:nvGrpSpPr>
        <p:grpSpPr>
          <a:xfrm>
            <a:off x="4441371" y="1940766"/>
            <a:ext cx="7265494" cy="4401597"/>
            <a:chOff x="0" y="0"/>
            <a:chExt cx="5401488" cy="2790526"/>
          </a:xfrm>
        </p:grpSpPr>
        <p:grpSp>
          <p:nvGrpSpPr>
            <p:cNvPr id="5" name="Agrupar 4">
              <a:extLst>
                <a:ext uri="{FF2B5EF4-FFF2-40B4-BE49-F238E27FC236}">
                  <a16:creationId xmlns:a16="http://schemas.microsoft.com/office/drawing/2014/main" id="{DF2085CE-CF42-4341-B4B2-502357D8CC3B}"/>
                </a:ext>
              </a:extLst>
            </p:cNvPr>
            <p:cNvGrpSpPr/>
            <p:nvPr/>
          </p:nvGrpSpPr>
          <p:grpSpPr>
            <a:xfrm>
              <a:off x="0" y="0"/>
              <a:ext cx="5401488" cy="1345159"/>
              <a:chOff x="0" y="0"/>
              <a:chExt cx="5401488" cy="1345159"/>
            </a:xfrm>
          </p:grpSpPr>
          <p:pic>
            <p:nvPicPr>
              <p:cNvPr id="8" name="Imagem 7">
                <a:extLst>
                  <a:ext uri="{FF2B5EF4-FFF2-40B4-BE49-F238E27FC236}">
                    <a16:creationId xmlns:a16="http://schemas.microsoft.com/office/drawing/2014/main" id="{285D91D7-B272-430E-9526-0015BC52310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2699385" cy="1324610"/>
              </a:xfrm>
              <a:prstGeom prst="rect">
                <a:avLst/>
              </a:prstGeom>
            </p:spPr>
          </p:pic>
          <p:pic>
            <p:nvPicPr>
              <p:cNvPr id="9" name="Imagem 8">
                <a:extLst>
                  <a:ext uri="{FF2B5EF4-FFF2-40B4-BE49-F238E27FC236}">
                    <a16:creationId xmlns:a16="http://schemas.microsoft.com/office/drawing/2014/main" id="{D41174B3-FAAF-483D-A5F8-CC8A2E1778D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02103" y="20549"/>
                <a:ext cx="2699385" cy="1324610"/>
              </a:xfrm>
              <a:prstGeom prst="rect">
                <a:avLst/>
              </a:prstGeom>
            </p:spPr>
          </p:pic>
        </p:grpSp>
        <p:pic>
          <p:nvPicPr>
            <p:cNvPr id="6" name="Imagem 5">
              <a:extLst>
                <a:ext uri="{FF2B5EF4-FFF2-40B4-BE49-F238E27FC236}">
                  <a16:creationId xmlns:a16="http://schemas.microsoft.com/office/drawing/2014/main" id="{BE0B772C-A2D2-4658-B46C-7DD466B0B12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438382"/>
              <a:ext cx="2699385" cy="1331595"/>
            </a:xfrm>
            <a:prstGeom prst="rect">
              <a:avLst/>
            </a:prstGeom>
          </p:spPr>
        </p:pic>
        <p:pic>
          <p:nvPicPr>
            <p:cNvPr id="7" name="Imagem 6">
              <a:extLst>
                <a:ext uri="{FF2B5EF4-FFF2-40B4-BE49-F238E27FC236}">
                  <a16:creationId xmlns:a16="http://schemas.microsoft.com/office/drawing/2014/main" id="{B317787B-A8FB-4FB0-ABA4-EE103321BCC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02103" y="1458931"/>
              <a:ext cx="2699385" cy="1331595"/>
            </a:xfrm>
            <a:prstGeom prst="rect">
              <a:avLst/>
            </a:prstGeom>
          </p:spPr>
        </p:pic>
      </p:grp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B7508D1E-A814-43CC-8353-E38BE9391E65}"/>
              </a:ext>
            </a:extLst>
          </p:cNvPr>
          <p:cNvSpPr txBox="1"/>
          <p:nvPr/>
        </p:nvSpPr>
        <p:spPr>
          <a:xfrm>
            <a:off x="755780" y="2256831"/>
            <a:ext cx="343366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Lamellar</a:t>
            </a:r>
            <a:r>
              <a:rPr lang="pt-BR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structures</a:t>
            </a:r>
            <a:r>
              <a:rPr lang="pt-BR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for PL 407 15% </a:t>
            </a:r>
            <a:r>
              <a:rPr lang="pt-BR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formulations</a:t>
            </a:r>
            <a:r>
              <a:rPr lang="pt-BR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Coexistence</a:t>
            </a:r>
            <a:r>
              <a:rPr lang="pt-BR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BR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cubic</a:t>
            </a:r>
            <a:r>
              <a:rPr lang="pt-BR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BR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hexagonal </a:t>
            </a:r>
            <a:r>
              <a:rPr lang="pt-BR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structures</a:t>
            </a:r>
            <a:r>
              <a:rPr lang="pt-BR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PL 407 30% </a:t>
            </a:r>
            <a:r>
              <a:rPr lang="pt-BR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BR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PL 407 15% + PL 338 15% </a:t>
            </a:r>
            <a:r>
              <a:rPr lang="pt-BR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formulations</a:t>
            </a:r>
            <a:r>
              <a:rPr lang="pt-BR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Addition</a:t>
            </a:r>
            <a:r>
              <a:rPr lang="pt-BR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BR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hyaluronic</a:t>
            </a:r>
            <a:r>
              <a:rPr lang="pt-BR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acid</a:t>
            </a:r>
            <a:r>
              <a:rPr lang="pt-BR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</a:t>
            </a:r>
            <a:r>
              <a:rPr lang="pt-BR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any</a:t>
            </a:r>
            <a:r>
              <a:rPr lang="pt-BR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drug</a:t>
            </a:r>
            <a:r>
              <a:rPr lang="pt-BR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does </a:t>
            </a:r>
            <a:r>
              <a:rPr lang="pt-BR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</a:t>
            </a:r>
            <a:r>
              <a:rPr lang="pt-BR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change</a:t>
            </a:r>
            <a:r>
              <a:rPr lang="pt-BR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phase</a:t>
            </a:r>
            <a:r>
              <a:rPr lang="pt-BR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organization</a:t>
            </a:r>
            <a:r>
              <a:rPr lang="pt-BR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pt-BR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pt-BR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565528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1F6692-C4BD-4261-BEBB-A6495AD3B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Rheology</a:t>
            </a:r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A4A915A0-B1D7-4807-A18A-95D4C628F73F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08" t="9264" r="17304" b="47922"/>
          <a:stretch/>
        </p:blipFill>
        <p:spPr bwMode="auto">
          <a:xfrm>
            <a:off x="953311" y="2019770"/>
            <a:ext cx="4310743" cy="2368128"/>
          </a:xfrm>
          <a:prstGeom prst="rect">
            <a:avLst/>
          </a:prstGeom>
          <a:noFill/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0BCA9DAC-78F4-4F06-892D-65AC27B3385C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54" t="52952" r="18720"/>
          <a:stretch/>
        </p:blipFill>
        <p:spPr bwMode="auto">
          <a:xfrm>
            <a:off x="6680718" y="1932393"/>
            <a:ext cx="3974841" cy="2455505"/>
          </a:xfrm>
          <a:prstGeom prst="rect">
            <a:avLst/>
          </a:prstGeom>
          <a:noFill/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B636507F-FE76-40A4-8720-C37B81E76737}"/>
              </a:ext>
            </a:extLst>
          </p:cNvPr>
          <p:cNvSpPr txBox="1"/>
          <p:nvPr/>
        </p:nvSpPr>
        <p:spPr>
          <a:xfrm>
            <a:off x="953311" y="5240718"/>
            <a:ext cx="92483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pt-BR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Gelation</a:t>
            </a:r>
            <a:r>
              <a:rPr lang="pt-BR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temperature</a:t>
            </a:r>
            <a:r>
              <a:rPr lang="pt-BR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BR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linearly</a:t>
            </a:r>
            <a:r>
              <a:rPr lang="pt-BR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affected</a:t>
            </a:r>
            <a:r>
              <a:rPr lang="pt-BR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by</a:t>
            </a:r>
            <a:r>
              <a:rPr lang="pt-BR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PL </a:t>
            </a:r>
            <a:r>
              <a:rPr lang="pt-BR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concentration</a:t>
            </a:r>
            <a:r>
              <a:rPr lang="pt-BR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pt-BR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Isolated</a:t>
            </a:r>
            <a:r>
              <a:rPr lang="pt-BR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systems are </a:t>
            </a:r>
            <a:r>
              <a:rPr lang="pt-BR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little</a:t>
            </a:r>
            <a:r>
              <a:rPr lang="pt-BR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affected</a:t>
            </a:r>
            <a:r>
              <a:rPr lang="pt-BR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by</a:t>
            </a:r>
            <a:r>
              <a:rPr lang="pt-BR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hyaluronic</a:t>
            </a:r>
            <a:r>
              <a:rPr lang="pt-BR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acid</a:t>
            </a:r>
            <a:r>
              <a:rPr lang="pt-BR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presence</a:t>
            </a:r>
            <a:r>
              <a:rPr lang="pt-BR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lvl="1"/>
            <a:r>
              <a:rPr lang="pt-BR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48229412"/>
      </p:ext>
    </p:extLst>
  </p:cSld>
  <p:clrMapOvr>
    <a:masterClrMapping/>
  </p:clrMapOvr>
</p:sld>
</file>

<file path=ppt/theme/theme1.xml><?xml version="1.0" encoding="utf-8"?>
<a:theme xmlns:a="http://schemas.openxmlformats.org/drawingml/2006/main" name="Cacho">
  <a:themeElements>
    <a:clrScheme name="Cacho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Cacho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acho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1163</TotalTime>
  <Words>699</Words>
  <Application>Microsoft Office PowerPoint</Application>
  <PresentationFormat>Widescreen</PresentationFormat>
  <Paragraphs>192</Paragraphs>
  <Slides>17</Slides>
  <Notes>0</Notes>
  <HiddenSlides>0</HiddenSlides>
  <MMClips>0</MMClips>
  <ScaleCrop>false</ScaleCrop>
  <HeadingPairs>
    <vt:vector size="8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25" baseType="lpstr">
      <vt:lpstr>Arial</vt:lpstr>
      <vt:lpstr>Calibri</vt:lpstr>
      <vt:lpstr>Century Gothic</vt:lpstr>
      <vt:lpstr>Roboto Light</vt:lpstr>
      <vt:lpstr>Times New Roman</vt:lpstr>
      <vt:lpstr>Wingdings 3</vt:lpstr>
      <vt:lpstr>Cacho</vt:lpstr>
      <vt:lpstr>Prism 5</vt:lpstr>
      <vt:lpstr>HYALURONIC ACID-POLOXAMER THERMOSENSITIVE HYDROGELS STUDIED BY SMALL-ANGLE NEUTRON SCATTERING (SANS) AND RHEOLOGY: FROM NANOSTRUCTURE TO BIOMEDICAL APPLICATIONS</vt:lpstr>
      <vt:lpstr>SISLIBIO</vt:lpstr>
      <vt:lpstr>Structural analysis of Poloxamer-based hydrogels</vt:lpstr>
      <vt:lpstr>Hyaluronic acid</vt:lpstr>
      <vt:lpstr>Apresentação do PowerPoint</vt:lpstr>
      <vt:lpstr>Structural analysis of Poloxamer-based hydrogels</vt:lpstr>
      <vt:lpstr>SANS</vt:lpstr>
      <vt:lpstr>SANS</vt:lpstr>
      <vt:lpstr>Rheology</vt:lpstr>
      <vt:lpstr>Rheology</vt:lpstr>
      <vt:lpstr>Rheology</vt:lpstr>
      <vt:lpstr>Rheology</vt:lpstr>
      <vt:lpstr>Rheology</vt:lpstr>
      <vt:lpstr>Rheology</vt:lpstr>
      <vt:lpstr>Conclusion</vt:lpstr>
      <vt:lpstr>Acknowledgment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anderson sepulveda</dc:creator>
  <cp:lastModifiedBy>anderson sepulveda</cp:lastModifiedBy>
  <cp:revision>42</cp:revision>
  <dcterms:created xsi:type="dcterms:W3CDTF">2020-11-09T13:12:49Z</dcterms:created>
  <dcterms:modified xsi:type="dcterms:W3CDTF">2020-11-11T22:18:17Z</dcterms:modified>
</cp:coreProperties>
</file>