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256" r:id="rId2"/>
    <p:sldId id="280" r:id="rId3"/>
    <p:sldId id="281" r:id="rId4"/>
    <p:sldId id="283" r:id="rId5"/>
    <p:sldId id="284" r:id="rId6"/>
    <p:sldId id="259" r:id="rId7"/>
    <p:sldId id="264" r:id="rId8"/>
    <p:sldId id="261" r:id="rId9"/>
    <p:sldId id="265" r:id="rId10"/>
    <p:sldId id="285" r:id="rId11"/>
    <p:sldId id="258" r:id="rId12"/>
    <p:sldId id="266" r:id="rId13"/>
    <p:sldId id="267" r:id="rId14"/>
    <p:sldId id="289" r:id="rId15"/>
    <p:sldId id="268" r:id="rId16"/>
    <p:sldId id="269" r:id="rId17"/>
    <p:sldId id="286" r:id="rId18"/>
    <p:sldId id="275" r:id="rId19"/>
    <p:sldId id="276" r:id="rId20"/>
    <p:sldId id="271" r:id="rId21"/>
    <p:sldId id="278" r:id="rId22"/>
    <p:sldId id="27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7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5517-6AF7-4C69-96D1-871D44E454FC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3374-E2C2-4DA0-8544-347337FD6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7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36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 Due to location</a:t>
            </a:r>
            <a:r>
              <a:rPr lang="en-AU" baseline="0" dirty="0" smtClean="0"/>
              <a:t> and diffuse/infiltrative nature of disease, surgery is not an option, and brainstem limits dose that can be delivered</a:t>
            </a:r>
            <a:endParaRPr lang="en-AU" dirty="0" smtClean="0"/>
          </a:p>
          <a:p>
            <a:r>
              <a:rPr lang="en-AU" dirty="0" smtClean="0"/>
              <a:t>- Despite changes to fractionation</a:t>
            </a:r>
            <a:r>
              <a:rPr lang="en-AU" baseline="0" dirty="0" smtClean="0"/>
              <a:t> and addition of chemo, survival HAS NOT CHANGED significantly in the past 30 years.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08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Ie</a:t>
            </a:r>
            <a:r>
              <a:rPr lang="en-AU" dirty="0" smtClean="0"/>
              <a:t>. Which cell lines might be a good candidate for MRT??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39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PVDR – ratio of peak to valley</a:t>
            </a:r>
            <a:r>
              <a:rPr lang="en-AU" baseline="0" dirty="0" smtClean="0"/>
              <a:t> dose. Decreases with increased field size and depth (due to scatter) ~ 24 for our experiments (140 x 30mm field size).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Verified MRT doses using HDV2 </a:t>
            </a:r>
            <a:r>
              <a:rPr lang="en-AU" baseline="0" dirty="0" err="1" smtClean="0"/>
              <a:t>Gafchromic</a:t>
            </a:r>
            <a:r>
              <a:rPr lang="en-AU" baseline="0" dirty="0" smtClean="0"/>
              <a:t> film, against a series of calibration films produced at 20mm depth and 20x20mm field size</a:t>
            </a:r>
          </a:p>
          <a:p>
            <a:endParaRPr lang="en-AU" baseline="0" dirty="0" smtClean="0"/>
          </a:p>
          <a:p>
            <a:r>
              <a:rPr lang="en-AU" baseline="0" dirty="0" smtClean="0"/>
              <a:t>Mean energy of MRT – 95KeV; 300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/Sec in beam</a:t>
            </a:r>
          </a:p>
          <a:p>
            <a:r>
              <a:rPr lang="en-AU" baseline="0" dirty="0" smtClean="0"/>
              <a:t>CRT – Cobalt 60 ~1.3MeV; 2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 /minute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71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14 day </a:t>
            </a:r>
            <a:r>
              <a:rPr lang="en-AU" dirty="0" err="1" smtClean="0"/>
              <a:t>clonogenic</a:t>
            </a:r>
            <a:r>
              <a:rPr lang="en-AU" baseline="0" dirty="0" smtClean="0"/>
              <a:t> assay</a:t>
            </a:r>
          </a:p>
          <a:p>
            <a:endParaRPr lang="en-AU" baseline="0" dirty="0" smtClean="0"/>
          </a:p>
          <a:p>
            <a:r>
              <a:rPr lang="en-AU" baseline="0" dirty="0" smtClean="0"/>
              <a:t>What we did was calculate equivalent doses using the linear quadratic dose-response model, which is accepted for radiotherapy, and non-linear regression.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65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 Clear trend</a:t>
            </a:r>
            <a:r>
              <a:rPr lang="en-AU" baseline="0" dirty="0" smtClean="0"/>
              <a:t> for JHH – CRT marginally higher than MRT but not significant at any point. MRT clearly higher for each equivalent dose for SF7761, with significance at 560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 versus 9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 – WHY!!!!???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66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JHH</a:t>
            </a:r>
            <a:r>
              <a:rPr lang="en-AU" baseline="0" dirty="0" smtClean="0"/>
              <a:t> has mutant p53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939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Our</a:t>
            </a:r>
            <a:r>
              <a:rPr lang="en-AU" baseline="0" dirty="0" smtClean="0"/>
              <a:t> next step is to see if at equivalent doses for tumour kill (</a:t>
            </a:r>
            <a:r>
              <a:rPr lang="en-AU" baseline="0" dirty="0" err="1" smtClean="0"/>
              <a:t>ie</a:t>
            </a:r>
            <a:r>
              <a:rPr lang="en-AU" baseline="0" dirty="0" smtClean="0"/>
              <a:t> the doses in this study), there is less normal tissue toxicity for MRT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46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3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13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13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95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Comb analogy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3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PVDR</a:t>
            </a:r>
            <a:r>
              <a:rPr lang="en-AU" baseline="0" dirty="0" smtClean="0"/>
              <a:t> – depends on field size and depth in tissue. Decreases with bigger fields, and with depth due to effects of lateral and forward scatter in tissue. Typically valley = 10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, Peak = 100 </a:t>
            </a:r>
            <a:r>
              <a:rPr lang="en-AU" baseline="0" dirty="0" err="1" smtClean="0"/>
              <a:t>Gy</a:t>
            </a:r>
            <a:r>
              <a:rPr lang="en-AU" baseline="0" dirty="0" smtClean="0"/>
              <a:t>, and this is what we anticipate this is in our therapeutic window.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Despite the highly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inhomogenous</a:t>
            </a:r>
            <a:r>
              <a:rPr lang="en-AU" baseline="0" dirty="0" smtClean="0"/>
              <a:t> fields, tumour control can be achieved</a:t>
            </a:r>
          </a:p>
          <a:p>
            <a:r>
              <a:rPr lang="en-AU" baseline="0" dirty="0" smtClean="0"/>
              <a:t>Radiobiology is extremely different to CRT – differential activation of gene pathway, and differential response of the </a:t>
            </a:r>
            <a:r>
              <a:rPr lang="en-AU" b="1" i="1" u="sng" baseline="0" dirty="0" smtClean="0"/>
              <a:t>immune system</a:t>
            </a:r>
            <a:endParaRPr lang="en-AU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52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a key question!</a:t>
            </a:r>
            <a:r>
              <a:rPr lang="en-AU" baseline="0" dirty="0" smtClean="0"/>
              <a:t> In terms of tumour control and normal tissue toxicity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3374-E2C2-4DA0-8544-347337FD66C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65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9936-6DAD-4B7D-9D9D-6BEBF69925E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31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7F25B92-FD6B-4F2B-B145-B66C9E4FCBFA}" type="datetimeFigureOut">
              <a:rPr lang="en-AU" smtClean="0"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6A3A5E7-FCBC-4752-9B6B-0DBD7CF2AB1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931224" cy="4571999"/>
          </a:xfrm>
        </p:spPr>
        <p:txBody>
          <a:bodyPr>
            <a:noAutofit/>
          </a:bodyPr>
          <a:lstStyle/>
          <a:p>
            <a:r>
              <a:rPr lang="en-AU" sz="2600" dirty="0" err="1"/>
              <a:t>microbeam</a:t>
            </a:r>
            <a:r>
              <a:rPr lang="en-AU" sz="2600" dirty="0"/>
              <a:t> radiotherapy VERSUS conventional radiotherapy FOR </a:t>
            </a:r>
            <a:r>
              <a:rPr lang="en-AU" sz="2600" dirty="0" smtClean="0"/>
              <a:t>Diffuse </a:t>
            </a:r>
            <a:r>
              <a:rPr lang="en-AU" sz="2600" dirty="0"/>
              <a:t>Intrinsic Pontine </a:t>
            </a:r>
            <a:r>
              <a:rPr lang="en-AU" sz="2600" dirty="0" err="1"/>
              <a:t>Glioma</a:t>
            </a:r>
            <a:endParaRPr lang="en-AU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46848"/>
            <a:ext cx="6858000" cy="914400"/>
          </a:xfrm>
        </p:spPr>
        <p:txBody>
          <a:bodyPr>
            <a:normAutofit/>
          </a:bodyPr>
          <a:lstStyle/>
          <a:p>
            <a:r>
              <a:rPr lang="en-AU" sz="1800" b="1" u="sng" dirty="0" smtClean="0"/>
              <a:t>L M Smyth,</a:t>
            </a:r>
            <a:r>
              <a:rPr lang="en-AU" sz="1800" b="1" dirty="0" smtClean="0"/>
              <a:t> P A Rogers, J C </a:t>
            </a:r>
            <a:r>
              <a:rPr lang="en-AU" sz="1800" b="1" dirty="0" err="1" smtClean="0"/>
              <a:t>Crosbie</a:t>
            </a:r>
            <a:r>
              <a:rPr lang="en-AU" sz="1800" b="1" dirty="0" smtClean="0"/>
              <a:t> &amp; J F Donoghue</a:t>
            </a:r>
            <a:endParaRPr lang="en-AU" sz="1800" b="1" dirty="0"/>
          </a:p>
        </p:txBody>
      </p:sp>
      <p:pic>
        <p:nvPicPr>
          <p:cNvPr id="1026" name="Picture 2" descr="C:\Users\lsmyth\Dropbox\PhD MRT\5.0 Experiments\UOM-Rev3D_S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5029"/>
            <a:ext cx="1096189" cy="11063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89240"/>
            <a:ext cx="2610619" cy="11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Improvements are still needed!</a:t>
            </a:r>
          </a:p>
          <a:p>
            <a:endParaRPr lang="en-AU" dirty="0" smtClean="0"/>
          </a:p>
          <a:p>
            <a:r>
              <a:rPr lang="en-AU" dirty="0" smtClean="0"/>
              <a:t>Advanced Lung Cancer</a:t>
            </a:r>
          </a:p>
          <a:p>
            <a:r>
              <a:rPr lang="en-AU" dirty="0" smtClean="0"/>
              <a:t>Pancreatic Cancer</a:t>
            </a:r>
          </a:p>
          <a:p>
            <a:r>
              <a:rPr lang="en-AU" dirty="0"/>
              <a:t>DIPG (</a:t>
            </a:r>
            <a:r>
              <a:rPr lang="en-AU" dirty="0" err="1"/>
              <a:t>Grotzer</a:t>
            </a:r>
            <a:r>
              <a:rPr lang="en-AU" dirty="0"/>
              <a:t> et al. 2015)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04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59016" cy="1371600"/>
          </a:xfrm>
        </p:spPr>
        <p:txBody>
          <a:bodyPr/>
          <a:lstStyle/>
          <a:p>
            <a:r>
              <a:rPr lang="en-AU" dirty="0" smtClean="0"/>
              <a:t>Diffuse Intrinsic </a:t>
            </a:r>
            <a:r>
              <a:rPr lang="en-AU" dirty="0" err="1" smtClean="0"/>
              <a:t>pontine</a:t>
            </a:r>
            <a:r>
              <a:rPr lang="en-AU" dirty="0" smtClean="0"/>
              <a:t> </a:t>
            </a:r>
            <a:r>
              <a:rPr lang="en-AU" dirty="0" err="1" smtClean="0"/>
              <a:t>glioma</a:t>
            </a:r>
            <a:r>
              <a:rPr lang="en-AU" dirty="0"/>
              <a:t> </a:t>
            </a:r>
            <a:r>
              <a:rPr lang="en-AU" dirty="0" smtClean="0"/>
              <a:t>(</a:t>
            </a:r>
            <a:r>
              <a:rPr lang="en-AU" dirty="0" err="1" smtClean="0"/>
              <a:t>dipg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Most deadly paediatric brain tumour, infiltrates brainstem</a:t>
            </a:r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5-10 y/o - Loss of body control, cranial nerve palsies</a:t>
            </a:r>
          </a:p>
          <a:p>
            <a:endParaRPr lang="en-A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Radiotherapy is the mainstay</a:t>
            </a:r>
          </a:p>
          <a:p>
            <a:pPr marL="342900" indent="-342900">
              <a:buFont typeface="Arial" pitchFamily="34" charset="0"/>
              <a:buChar char="•"/>
            </a:pPr>
            <a:endParaRPr lang="en-A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8-14 months survival</a:t>
            </a:r>
          </a:p>
          <a:p>
            <a:pPr marL="342900" indent="-342900">
              <a:buFont typeface="Arial" pitchFamily="34" charset="0"/>
              <a:buChar char="•"/>
            </a:pPr>
            <a:endParaRPr lang="en-AU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Could MRT be an alternative?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2726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 &amp; Methods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Determine dose-equivalence between MRT and Conventional RT (CRT)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Compare the radio sensitivity of two DIPG cell lines</a:t>
            </a:r>
          </a:p>
          <a:p>
            <a:endParaRPr lang="en-AU" sz="24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96059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Two DIPG cell lines (JHH and SF7761)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Dose escalation</a:t>
            </a:r>
            <a:endParaRPr lang="en-AU" sz="2400" b="0" i="1" dirty="0"/>
          </a:p>
          <a:p>
            <a:pPr marL="800100" lvl="1" indent="-342900"/>
            <a:r>
              <a:rPr lang="en-AU" sz="2400" b="0" dirty="0" smtClean="0"/>
              <a:t>CRT: 2 – 12 </a:t>
            </a:r>
            <a:r>
              <a:rPr lang="en-AU" sz="2400" b="0" dirty="0" err="1" smtClean="0"/>
              <a:t>Gy</a:t>
            </a:r>
            <a:endParaRPr lang="en-AU" sz="2400" b="0" dirty="0" smtClean="0"/>
          </a:p>
          <a:p>
            <a:pPr marL="800100" lvl="1" indent="-342900"/>
            <a:r>
              <a:rPr lang="en-AU" sz="2400" b="0" dirty="0" smtClean="0"/>
              <a:t>MRT: 112 – 1180 </a:t>
            </a:r>
            <a:r>
              <a:rPr lang="en-AU" sz="2400" b="0" dirty="0" err="1" smtClean="0"/>
              <a:t>Gy</a:t>
            </a:r>
            <a:r>
              <a:rPr lang="en-AU" sz="2400" b="0" dirty="0" smtClean="0"/>
              <a:t> </a:t>
            </a:r>
            <a:endParaRPr lang="en-AU" sz="2400" dirty="0"/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err="1" smtClean="0"/>
              <a:t>Clonogenic</a:t>
            </a:r>
            <a:r>
              <a:rPr lang="en-AU" sz="2400" b="0" dirty="0" smtClean="0"/>
              <a:t> Assay (</a:t>
            </a:r>
            <a:r>
              <a:rPr lang="en-AU" sz="2400" b="0" dirty="0" err="1" smtClean="0"/>
              <a:t>Ibahim</a:t>
            </a:r>
            <a:r>
              <a:rPr lang="en-AU" sz="2400" b="0" dirty="0" smtClean="0"/>
              <a:t> et al. 2014)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Apoptosis and Cell Cycle Assays</a:t>
            </a: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407561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myth\Dropbox\PhD MRT\5.0 Experiments\5.3 DIPG Cell-line radiosensitivity\6.2.4 Manuscript\Figures\MC Simulations\mrt_pvdr_no-mask_same-vox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62342"/>
          <a:stretch/>
        </p:blipFill>
        <p:spPr bwMode="auto">
          <a:xfrm>
            <a:off x="467544" y="836712"/>
            <a:ext cx="3528056" cy="588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3122"/>
            <a:ext cx="5791200" cy="687606"/>
          </a:xfrm>
        </p:spPr>
        <p:txBody>
          <a:bodyPr/>
          <a:lstStyle/>
          <a:p>
            <a:r>
              <a:rPr lang="en-AU" dirty="0" smtClean="0"/>
              <a:t>Method - </a:t>
            </a:r>
            <a:r>
              <a:rPr lang="en-AU" dirty="0" err="1" smtClean="0"/>
              <a:t>dosimetry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70855"/>
              </p:ext>
            </p:extLst>
          </p:nvPr>
        </p:nvGraphicFramePr>
        <p:xfrm>
          <a:off x="4572000" y="1772816"/>
          <a:ext cx="3515995" cy="360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725"/>
                <a:gridCol w="730250"/>
                <a:gridCol w="730885"/>
                <a:gridCol w="730885"/>
                <a:gridCol w="730250"/>
              </a:tblGrid>
              <a:tr h="722449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Table 1. Peak and valley doses at increasing depth in water for a 140 mm x 30 mm field size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Depth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Surface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5mm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PVDR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23.7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17.3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PD (Gy)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VD (Gy)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PD (Gy)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VD (</a:t>
                      </a:r>
                      <a:r>
                        <a:rPr lang="en-AU" sz="1100" dirty="0" err="1">
                          <a:solidFill>
                            <a:schemeClr val="tx1"/>
                          </a:solidFill>
                          <a:effectLst/>
                        </a:rPr>
                        <a:t>Gy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112.0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105.2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6.1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250.0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10.6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234.7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560.0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23.6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525.8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30.3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8355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PVDR; Peak to valley dose ratio, PD; Peak dose, VD; Valley dose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00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122"/>
            <a:ext cx="5791200" cy="687606"/>
          </a:xfrm>
        </p:spPr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10744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SF7761 cell line more sensitive to MRT &amp; CRT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Fit these curves to linear quadratic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Interpolated equivalent doses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i="1" dirty="0"/>
          </a:p>
        </p:txBody>
      </p:sp>
      <p:pic>
        <p:nvPicPr>
          <p:cNvPr id="1026" name="Picture 2" descr="C:\Users\lsmyth\Dropbox\PhD MRT\5.0 Experiments\5.3 DIPG Cell-line radiosensitivity\6.2.4 Manuscript\Figures\Clonogenic Assays (Updated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14" y="421462"/>
            <a:ext cx="4543250" cy="57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22802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* p&lt;0.05, ** p&lt;0.01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05897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122"/>
            <a:ext cx="5791200" cy="687606"/>
          </a:xfrm>
        </p:spPr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59896"/>
              </p:ext>
            </p:extLst>
          </p:nvPr>
        </p:nvGraphicFramePr>
        <p:xfrm>
          <a:off x="1381521" y="2204864"/>
          <a:ext cx="5566743" cy="2440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22832"/>
                <a:gridCol w="1514637"/>
                <a:gridCol w="1514637"/>
                <a:gridCol w="1514637"/>
              </a:tblGrid>
              <a:tr h="55660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1" dirty="0">
                          <a:solidFill>
                            <a:schemeClr val="tx1"/>
                          </a:solidFill>
                          <a:effectLst/>
                        </a:rPr>
                        <a:t>Table </a:t>
                      </a:r>
                      <a:r>
                        <a:rPr lang="en-A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en-AU" sz="1400" b="0" i="1" dirty="0">
                          <a:solidFill>
                            <a:schemeClr val="tx1"/>
                          </a:solidFill>
                          <a:effectLst/>
                        </a:rPr>
                        <a:t>Interpolated equivalent CRT doses for increasing MRT doses</a:t>
                      </a:r>
                      <a:endParaRPr lang="en-AU" sz="14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50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Equivalent CRT doses (</a:t>
                      </a:r>
                      <a:r>
                        <a:rPr lang="en-AU" sz="1400" b="0" dirty="0" err="1">
                          <a:solidFill>
                            <a:schemeClr val="tx1"/>
                          </a:solidFill>
                          <a:effectLst/>
                        </a:rPr>
                        <a:t>Gy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1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 Cell Line</a:t>
                      </a:r>
                      <a:endParaRPr lang="en-AU" sz="14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112 </a:t>
                      </a:r>
                      <a:r>
                        <a:rPr lang="en-AU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Gy</a:t>
                      </a: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 MRT</a:t>
                      </a:r>
                      <a:endParaRPr lang="en-AU" sz="14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250 </a:t>
                      </a:r>
                      <a:r>
                        <a:rPr lang="en-AU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Gy</a:t>
                      </a: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 MRT</a:t>
                      </a:r>
                      <a:endParaRPr lang="en-AU" sz="14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560 </a:t>
                      </a:r>
                      <a:r>
                        <a:rPr lang="en-AU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Gy</a:t>
                      </a:r>
                      <a:r>
                        <a:rPr lang="en-AU" sz="1400" b="1" i="1" dirty="0">
                          <a:solidFill>
                            <a:schemeClr val="tx1"/>
                          </a:solidFill>
                          <a:effectLst/>
                        </a:rPr>
                        <a:t> MRT</a:t>
                      </a:r>
                      <a:endParaRPr lang="en-AU" sz="14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6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i="1" dirty="0">
                          <a:solidFill>
                            <a:schemeClr val="tx1"/>
                          </a:solidFill>
                          <a:effectLst/>
                        </a:rPr>
                        <a:t>SF7761</a:t>
                      </a:r>
                      <a:endParaRPr lang="en-AU" sz="14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>
                          <a:solidFill>
                            <a:schemeClr val="tx1"/>
                          </a:solidFill>
                          <a:effectLst/>
                        </a:rPr>
                        <a:t>3.2 </a:t>
                      </a:r>
                      <a:r>
                        <a:rPr lang="en-AU" sz="1400" b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en-AU" sz="1400" b="0">
                          <a:solidFill>
                            <a:schemeClr val="tx1"/>
                          </a:solidFill>
                          <a:effectLst/>
                        </a:rPr>
                        <a:t> 0.3</a:t>
                      </a:r>
                      <a:endParaRPr lang="en-A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6.8 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 0.4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6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i="1" dirty="0">
                          <a:solidFill>
                            <a:schemeClr val="tx1"/>
                          </a:solidFill>
                          <a:effectLst/>
                        </a:rPr>
                        <a:t>JHH</a:t>
                      </a:r>
                      <a:endParaRPr lang="en-AU" sz="14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2.5 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 0.1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6.1 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 0.2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9.3 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</a:t>
                      </a: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 0.3 </a:t>
                      </a:r>
                      <a:endParaRPr lang="en-A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06"/>
            <a:ext cx="5791200" cy="831622"/>
          </a:xfrm>
        </p:spPr>
        <p:txBody>
          <a:bodyPr/>
          <a:lstStyle/>
          <a:p>
            <a:r>
              <a:rPr lang="en-AU" dirty="0" smtClean="0"/>
              <a:t>Results - apoptosis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611566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*p&lt;0.05, **p&lt;0.01</a:t>
            </a:r>
            <a:endParaRPr lang="en-AU" dirty="0"/>
          </a:p>
        </p:txBody>
      </p:sp>
      <p:pic>
        <p:nvPicPr>
          <p:cNvPr id="4" name="Picture 2" descr="C:\Users\lsmyth\Dropbox\PhD MRT\5.0 Experiments\5.3 DIPG Cell-line radiosensitivity\6.2.4 Manuscript\Figures\Apoptosis Modality Compariso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3375"/>
            <a:ext cx="8544472" cy="33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1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9841" y="908720"/>
            <a:ext cx="5544319" cy="5329238"/>
            <a:chOff x="467544" y="692150"/>
            <a:chExt cx="5544319" cy="5329238"/>
          </a:xfrm>
        </p:grpSpPr>
        <p:pic>
          <p:nvPicPr>
            <p:cNvPr id="5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6" t="4562" r="803" b="23616"/>
            <a:stretch>
              <a:fillRect/>
            </a:stretch>
          </p:blipFill>
          <p:spPr bwMode="auto">
            <a:xfrm>
              <a:off x="3671888" y="3419475"/>
              <a:ext cx="2195512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6" t="8565" r="-2843" b="26295"/>
            <a:stretch>
              <a:fillRect/>
            </a:stretch>
          </p:blipFill>
          <p:spPr bwMode="auto">
            <a:xfrm>
              <a:off x="3635375" y="1044575"/>
              <a:ext cx="230505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3296" r="1854" b="26012"/>
            <a:stretch>
              <a:fillRect/>
            </a:stretch>
          </p:blipFill>
          <p:spPr bwMode="auto">
            <a:xfrm>
              <a:off x="1223963" y="3455988"/>
              <a:ext cx="2087562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1" t="8806" r="-2567" b="26375"/>
            <a:stretch>
              <a:fillRect/>
            </a:stretch>
          </p:blipFill>
          <p:spPr bwMode="auto">
            <a:xfrm>
              <a:off x="1223963" y="1079500"/>
              <a:ext cx="2232025" cy="20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7544" y="4259560"/>
              <a:ext cx="430887" cy="515526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b="1" dirty="0">
                  <a:latin typeface="Times New Roman" pitchFamily="18" charset="0"/>
                  <a:cs typeface="Times New Roman" pitchFamily="18" charset="0"/>
                </a:rPr>
                <a:t>JHH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544" y="1823354"/>
              <a:ext cx="430887" cy="74155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b="1" dirty="0">
                  <a:latin typeface="Times New Roman" pitchFamily="18" charset="0"/>
                  <a:cs typeface="Times New Roman" pitchFamily="18" charset="0"/>
                </a:rPr>
                <a:t>SF7761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835150" y="692150"/>
              <a:ext cx="8651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600" b="1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4286250" y="692150"/>
              <a:ext cx="806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600" b="1">
                  <a:latin typeface="Times New Roman" pitchFamily="18" charset="0"/>
                  <a:cs typeface="Times New Roman" pitchFamily="18" charset="0"/>
                </a:rPr>
                <a:t>250 Gy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042988" y="1079500"/>
              <a:ext cx="0" cy="46529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42988" y="5732463"/>
              <a:ext cx="49688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2843213" y="5743575"/>
              <a:ext cx="13065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>
                  <a:latin typeface="Times New Roman" pitchFamily="18" charset="0"/>
                  <a:cs typeface="Times New Roman" pitchFamily="18" charset="0"/>
                </a:rPr>
                <a:t>Propidium Iodide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284" y="2780928"/>
              <a:ext cx="369332" cy="129614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dirty="0">
                  <a:latin typeface="Times New Roman" pitchFamily="18" charset="0"/>
                  <a:cs typeface="Times New Roman" pitchFamily="18" charset="0"/>
                </a:rPr>
                <a:t>Percentage of Cells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948238" y="4660900"/>
              <a:ext cx="0" cy="568325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4598988" y="4376738"/>
              <a:ext cx="946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Polyploidy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4608513" y="2071688"/>
              <a:ext cx="1079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No Polyploidy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68875" y="2349500"/>
              <a:ext cx="0" cy="56673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49106"/>
            <a:ext cx="5791200" cy="831622"/>
          </a:xfrm>
        </p:spPr>
        <p:txBody>
          <a:bodyPr/>
          <a:lstStyle/>
          <a:p>
            <a:r>
              <a:rPr lang="en-AU" dirty="0" smtClean="0"/>
              <a:t>Results – cell cycle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138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49106"/>
            <a:ext cx="5791200" cy="831622"/>
          </a:xfrm>
        </p:spPr>
        <p:txBody>
          <a:bodyPr/>
          <a:lstStyle/>
          <a:p>
            <a:r>
              <a:rPr lang="en-AU" dirty="0" smtClean="0"/>
              <a:t>Results – cell cycle</a:t>
            </a:r>
            <a:endParaRPr lang="en-AU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64417" y="908720"/>
            <a:ext cx="5615166" cy="5553075"/>
            <a:chOff x="396697" y="539750"/>
            <a:chExt cx="5615166" cy="5553075"/>
          </a:xfrm>
        </p:grpSpPr>
        <p:pic>
          <p:nvPicPr>
            <p:cNvPr id="23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" t="8313" r="-1419" b="32870"/>
            <a:stretch>
              <a:fillRect/>
            </a:stretch>
          </p:blipFill>
          <p:spPr bwMode="auto">
            <a:xfrm>
              <a:off x="3419475" y="1152525"/>
              <a:ext cx="2376488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3" t="-3" r="5" b="31197"/>
            <a:stretch>
              <a:fillRect/>
            </a:stretch>
          </p:blipFill>
          <p:spPr bwMode="auto">
            <a:xfrm>
              <a:off x="3492500" y="3357563"/>
              <a:ext cx="223202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96697" y="4358856"/>
              <a:ext cx="430887" cy="515526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b="1" dirty="0">
                  <a:latin typeface="Times New Roman" pitchFamily="18" charset="0"/>
                  <a:cs typeface="Times New Roman" pitchFamily="18" charset="0"/>
                </a:rPr>
                <a:t>JHH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697" y="1922650"/>
              <a:ext cx="430887" cy="74155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b="1" dirty="0">
                  <a:latin typeface="Times New Roman" pitchFamily="18" charset="0"/>
                  <a:cs typeface="Times New Roman" pitchFamily="18" charset="0"/>
                </a:rPr>
                <a:t>SF7761</a:t>
              </a:r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908175" y="765175"/>
              <a:ext cx="8651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600" b="1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</p:txBody>
        </p:sp>
        <p:pic>
          <p:nvPicPr>
            <p:cNvPr id="28" name="Picture 2" descr="E:\aRogers Group 2016\Lloyds work\Synchrotron\Flowcytometry raw data\BB cell cycle\SF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7" t="7001" r="-334" b="33060"/>
            <a:stretch>
              <a:fillRect/>
            </a:stretch>
          </p:blipFill>
          <p:spPr bwMode="auto">
            <a:xfrm>
              <a:off x="1223963" y="1216025"/>
              <a:ext cx="2268537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E:\aRogers Group 2016\Lloyds work\Synchrotron\Flowcytometry raw data\BB cell cycle\J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6" t="5247" r="1755" b="30618"/>
            <a:stretch>
              <a:fillRect/>
            </a:stretch>
          </p:blipFill>
          <p:spPr bwMode="auto">
            <a:xfrm>
              <a:off x="1260475" y="3482975"/>
              <a:ext cx="2195513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4356100" y="765175"/>
              <a:ext cx="6016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600" b="1">
                  <a:latin typeface="Times New Roman" pitchFamily="18" charset="0"/>
                  <a:cs typeface="Times New Roman" pitchFamily="18" charset="0"/>
                </a:rPr>
                <a:t>6 Gy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859338" y="4673600"/>
              <a:ext cx="0" cy="62706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59338" y="2441575"/>
              <a:ext cx="0" cy="62706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042988" y="1152525"/>
              <a:ext cx="0" cy="46529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042988" y="5805488"/>
              <a:ext cx="49688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>
              <a:spLocks noChangeArrowheads="1"/>
            </p:cNvSpPr>
            <p:nvPr/>
          </p:nvSpPr>
          <p:spPr bwMode="auto">
            <a:xfrm>
              <a:off x="2843213" y="5816600"/>
              <a:ext cx="1306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>
                  <a:latin typeface="Times New Roman" pitchFamily="18" charset="0"/>
                  <a:cs typeface="Times New Roman" pitchFamily="18" charset="0"/>
                </a:rPr>
                <a:t>Propidium Iodide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6284" y="2852936"/>
              <a:ext cx="369332" cy="129614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dirty="0">
                  <a:latin typeface="Times New Roman" pitchFamily="18" charset="0"/>
                  <a:cs typeface="Times New Roman" pitchFamily="18" charset="0"/>
                </a:rPr>
                <a:t>Percentage of Cells</a:t>
              </a:r>
            </a:p>
          </p:txBody>
        </p:sp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4427538" y="4376738"/>
              <a:ext cx="946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Polyploidy</a:t>
              </a:r>
            </a:p>
          </p:txBody>
        </p:sp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4427538" y="2143125"/>
              <a:ext cx="10810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 sz="1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No Polyploidy</a:t>
              </a:r>
            </a:p>
          </p:txBody>
        </p:sp>
        <p:sp>
          <p:nvSpPr>
            <p:cNvPr id="39" name="TextBox 25"/>
            <p:cNvSpPr txBox="1">
              <a:spLocks noChangeArrowheads="1"/>
            </p:cNvSpPr>
            <p:nvPr/>
          </p:nvSpPr>
          <p:spPr bwMode="auto">
            <a:xfrm>
              <a:off x="468313" y="539750"/>
              <a:ext cx="431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AU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4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Clinical Radiotherapy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50% of cancer patients would benefit from RT  </a:t>
            </a:r>
            <a:r>
              <a:rPr lang="en-AU" sz="1600" dirty="0" smtClean="0"/>
              <a:t>(RANZCR 2015) </a:t>
            </a:r>
            <a:endParaRPr lang="en-AU" dirty="0" smtClean="0"/>
          </a:p>
          <a:p>
            <a:endParaRPr lang="en-AU" sz="1600" dirty="0"/>
          </a:p>
          <a:p>
            <a:r>
              <a:rPr lang="en-AU" dirty="0" smtClean="0"/>
              <a:t>Curative </a:t>
            </a:r>
            <a:r>
              <a:rPr lang="en-AU" dirty="0" err="1" smtClean="0"/>
              <a:t>vs</a:t>
            </a:r>
            <a:r>
              <a:rPr lang="en-AU" dirty="0" smtClean="0"/>
              <a:t> Palliative</a:t>
            </a:r>
          </a:p>
          <a:p>
            <a:endParaRPr lang="en-AU" dirty="0"/>
          </a:p>
          <a:p>
            <a:r>
              <a:rPr lang="en-AU" dirty="0" smtClean="0"/>
              <a:t>External </a:t>
            </a:r>
            <a:r>
              <a:rPr lang="en-AU" dirty="0" err="1" smtClean="0"/>
              <a:t>vs</a:t>
            </a:r>
            <a:r>
              <a:rPr lang="en-AU" dirty="0" smtClean="0"/>
              <a:t> Internal </a:t>
            </a:r>
            <a:r>
              <a:rPr lang="en-AU" dirty="0" err="1" smtClean="0"/>
              <a:t>vs</a:t>
            </a:r>
            <a:r>
              <a:rPr lang="en-AU" dirty="0" smtClean="0"/>
              <a:t> Systemic</a:t>
            </a:r>
          </a:p>
          <a:p>
            <a:endParaRPr lang="en-AU" sz="1600" dirty="0"/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9702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7685"/>
            <a:ext cx="7620000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>
                <a:sym typeface="Wingdings" pitchFamily="2" charset="2"/>
              </a:rPr>
              <a:t>Polyploidy an important factor in treatment resistance </a:t>
            </a:r>
            <a:r>
              <a:rPr lang="en-AU" sz="1600" b="0" dirty="0">
                <a:sym typeface="Wingdings" pitchFamily="2" charset="2"/>
              </a:rPr>
              <a:t>(Coward et al. 2014, </a:t>
            </a:r>
            <a:r>
              <a:rPr lang="en-AU" sz="1600" b="0" dirty="0" err="1">
                <a:sym typeface="Wingdings" pitchFamily="2" charset="2"/>
              </a:rPr>
              <a:t>Erenpreisa</a:t>
            </a:r>
            <a:r>
              <a:rPr lang="en-AU" sz="1600" b="0" dirty="0">
                <a:sym typeface="Wingdings" pitchFamily="2" charset="2"/>
              </a:rPr>
              <a:t> et al. 2013) </a:t>
            </a:r>
            <a:endParaRPr lang="en-AU" sz="1600" b="0" dirty="0"/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JHH came from patient previously treated with chemo-radiotherapy </a:t>
            </a:r>
            <a:r>
              <a:rPr lang="en-AU" sz="2400" b="0" dirty="0" smtClean="0">
                <a:sym typeface="Wingdings" pitchFamily="2" charset="2"/>
              </a:rPr>
              <a:t> Evolution of treatment resistance?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 smtClean="0"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9106"/>
            <a:ext cx="579120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DISCUSSION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30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49106"/>
            <a:ext cx="5791200" cy="831622"/>
          </a:xfrm>
        </p:spPr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pic>
        <p:nvPicPr>
          <p:cNvPr id="40" name="Picture 2" descr="C:\Users\lsmyth\Dropbox\PhD MRT\5.0 Experiments\5.3 DIPG Cell-line radiosensitivity\6.2.4 Manuscript\Figures\p53 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03" y="1329085"/>
            <a:ext cx="58388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Calculated dose-equivalence using DIPG cell lines</a:t>
            </a:r>
          </a:p>
          <a:p>
            <a:endParaRPr lang="en-A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JHH </a:t>
            </a:r>
            <a:r>
              <a:rPr lang="en-AU" sz="2400" b="0" dirty="0" smtClean="0">
                <a:sym typeface="Wingdings" pitchFamily="2" charset="2"/>
              </a:rPr>
              <a:t> polyploidy  </a:t>
            </a:r>
            <a:r>
              <a:rPr lang="en-AU" sz="2400" b="0" dirty="0" smtClean="0"/>
              <a:t>radio-resistance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MRT a possible alternative for radiosensitive DIPG types (SF7761)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In vivo normal tissue toxicity – next frontier in CRT-MRT dose-equivalence and progress to clinical trials</a:t>
            </a:r>
            <a:endParaRPr lang="en-AU" sz="24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9106"/>
            <a:ext cx="579120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Conclusion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4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373563"/>
          </a:xfrm>
        </p:spPr>
        <p:txBody>
          <a:bodyPr>
            <a:normAutofit/>
          </a:bodyPr>
          <a:lstStyle/>
          <a:p>
            <a:r>
              <a:rPr lang="en-AU" dirty="0" smtClean="0"/>
              <a:t>Supervisors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Prof Peter Rogers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Dr Jeffrey </a:t>
            </a:r>
            <a:r>
              <a:rPr lang="en-AU" b="0" dirty="0" err="1" smtClean="0"/>
              <a:t>Crosbie</a:t>
            </a:r>
            <a:endParaRPr lang="en-A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Dr Jacqueline Donoghue</a:t>
            </a:r>
          </a:p>
          <a:p>
            <a:endParaRPr lang="en-AU" b="0" dirty="0" smtClean="0"/>
          </a:p>
          <a:p>
            <a:r>
              <a:rPr lang="en-AU" dirty="0" smtClean="0"/>
              <a:t>Australian Synchrotron - Imaging and Medical </a:t>
            </a:r>
            <a:r>
              <a:rPr lang="en-AU" dirty="0" err="1" smtClean="0"/>
              <a:t>Beamline</a:t>
            </a:r>
            <a:endParaRPr lang="en-A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err="1" smtClean="0"/>
              <a:t>Jayde</a:t>
            </a:r>
            <a:r>
              <a:rPr lang="en-AU" b="0" dirty="0" smtClean="0"/>
              <a:t> Livingstone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b="0" dirty="0" smtClean="0"/>
              <a:t>Andrew  Stevenson</a:t>
            </a:r>
            <a:endParaRPr lang="en-AU" b="0" dirty="0"/>
          </a:p>
          <a:p>
            <a:endParaRPr lang="en-AU" b="0" dirty="0"/>
          </a:p>
          <a:p>
            <a:endParaRPr lang="en-AU" b="0" dirty="0" smtClean="0"/>
          </a:p>
          <a:p>
            <a:endParaRPr lang="en-AU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9106"/>
            <a:ext cx="5791200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Conclusion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3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Clinical Radiotherapy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External beam </a:t>
            </a:r>
            <a:r>
              <a:rPr lang="en-AU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 Internal </a:t>
            </a:r>
            <a:r>
              <a:rPr lang="en-AU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 Systemic</a:t>
            </a:r>
          </a:p>
          <a:p>
            <a:endParaRPr lang="en-AU" dirty="0">
              <a:solidFill>
                <a:schemeClr val="bg1">
                  <a:lumMod val="85000"/>
                </a:schemeClr>
              </a:solidFill>
            </a:endParaRPr>
          </a:p>
          <a:p>
            <a:endParaRPr lang="en-AU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AU" sz="1600" dirty="0"/>
          </a:p>
          <a:p>
            <a:endParaRPr lang="en-AU" sz="1600" dirty="0" smtClean="0"/>
          </a:p>
        </p:txBody>
      </p:sp>
      <p:pic>
        <p:nvPicPr>
          <p:cNvPr id="2050" name="Picture 2" descr="C:\Users\lsmyth\Downloads\Tx_Delivery_Clinac_iX_001_96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0553"/>
            <a:ext cx="7661275" cy="39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Clinical Radiotherapy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Temporal fractionation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4191000"/>
            <a:ext cx="701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371600" y="3124200"/>
            <a:ext cx="1143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6764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t=0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Clinical Radiotherapy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Temporal fractionation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4191000"/>
            <a:ext cx="7010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8669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6764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t=0</a:t>
            </a:r>
            <a:endParaRPr lang="en-AU" dirty="0"/>
          </a:p>
        </p:txBody>
      </p:sp>
      <p:sp>
        <p:nvSpPr>
          <p:cNvPr id="10" name="Down Arrow 9"/>
          <p:cNvSpPr/>
          <p:nvPr/>
        </p:nvSpPr>
        <p:spPr>
          <a:xfrm>
            <a:off x="2209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2590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2971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>
            <a:off x="3352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Down Arrow 13"/>
          <p:cNvSpPr/>
          <p:nvPr/>
        </p:nvSpPr>
        <p:spPr>
          <a:xfrm>
            <a:off x="3733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4114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Down Arrow 15"/>
          <p:cNvSpPr/>
          <p:nvPr/>
        </p:nvSpPr>
        <p:spPr>
          <a:xfrm>
            <a:off x="4495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>
            <a:off x="4876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Down Arrow 17"/>
          <p:cNvSpPr/>
          <p:nvPr/>
        </p:nvSpPr>
        <p:spPr>
          <a:xfrm>
            <a:off x="5257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Down Arrow 18"/>
          <p:cNvSpPr/>
          <p:nvPr/>
        </p:nvSpPr>
        <p:spPr>
          <a:xfrm>
            <a:off x="5638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own Arrow 19"/>
          <p:cNvSpPr/>
          <p:nvPr/>
        </p:nvSpPr>
        <p:spPr>
          <a:xfrm>
            <a:off x="6019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Down Arrow 20"/>
          <p:cNvSpPr/>
          <p:nvPr/>
        </p:nvSpPr>
        <p:spPr>
          <a:xfrm>
            <a:off x="6400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Down Arrow 21"/>
          <p:cNvSpPr/>
          <p:nvPr/>
        </p:nvSpPr>
        <p:spPr>
          <a:xfrm>
            <a:off x="6781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Down Arrow 22"/>
          <p:cNvSpPr/>
          <p:nvPr/>
        </p:nvSpPr>
        <p:spPr>
          <a:xfrm>
            <a:off x="7162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7543800" y="3810000"/>
            <a:ext cx="76200" cy="304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7277100" y="431776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t=30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83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en-AU" dirty="0" smtClean="0"/>
              <a:t>Synchrotron MICROBEAM Radiotherapy (MRT)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b="0" dirty="0" smtClean="0"/>
              <a:t>Australian Synchrotron – Imaging and Medical </a:t>
            </a:r>
            <a:r>
              <a:rPr lang="en-AU" b="0" dirty="0" err="1" smtClean="0"/>
              <a:t>Beamline</a:t>
            </a:r>
            <a:endParaRPr lang="en-AU" b="0" dirty="0"/>
          </a:p>
        </p:txBody>
      </p:sp>
      <p:pic>
        <p:nvPicPr>
          <p:cNvPr id="5124" name="Picture 4" descr="https://media.licdn.com/media/AAEAAQAAAAAAAAVKAAAAJGMwNzgyOGM4LWEwMDgtNGU1MC05NzdiLWY1NTIzMjVkNGQ1O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9" y="2819400"/>
            <a:ext cx="7471682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3657600" y="4495800"/>
            <a:ext cx="114300" cy="1295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131840" y="57959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Hutch 2B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5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Microbeam</a:t>
            </a:r>
            <a:r>
              <a:rPr lang="en-AU" dirty="0" smtClean="0"/>
              <a:t> RT </a:t>
            </a:r>
            <a:r>
              <a:rPr lang="en-AU" dirty="0" err="1" smtClean="0"/>
              <a:t>vs</a:t>
            </a:r>
            <a:r>
              <a:rPr lang="en-AU" dirty="0" smtClean="0"/>
              <a:t> Conventional RT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7795288"/>
              </p:ext>
            </p:extLst>
          </p:nvPr>
        </p:nvGraphicFramePr>
        <p:xfrm>
          <a:off x="1514475" y="1828800"/>
          <a:ext cx="6115050" cy="4231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30425"/>
                <a:gridCol w="2057400"/>
                <a:gridCol w="19272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Conventional 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MRT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Source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LINAC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Synchrotron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Typical</a:t>
                      </a:r>
                      <a:r>
                        <a:rPr lang="en-AU" baseline="0" dirty="0" smtClean="0"/>
                        <a:t> radical doses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40-70 </a:t>
                      </a:r>
                      <a:r>
                        <a:rPr lang="en-AU" dirty="0" err="1" smtClean="0"/>
                        <a:t>Gy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100-1000 </a:t>
                      </a:r>
                      <a:r>
                        <a:rPr lang="en-AU" dirty="0" err="1" smtClean="0"/>
                        <a:t>Gy</a:t>
                      </a:r>
                      <a:r>
                        <a:rPr lang="en-AU" dirty="0" smtClean="0"/>
                        <a:t> (Peak)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Dose Rate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~0.1 </a:t>
                      </a:r>
                      <a:r>
                        <a:rPr lang="en-AU" dirty="0" err="1" smtClean="0"/>
                        <a:t>Gy</a:t>
                      </a:r>
                      <a:r>
                        <a:rPr lang="en-AU" dirty="0" smtClean="0"/>
                        <a:t>/second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~300 </a:t>
                      </a:r>
                      <a:r>
                        <a:rPr lang="en-AU" dirty="0" err="1" smtClean="0"/>
                        <a:t>Gy</a:t>
                      </a:r>
                      <a:r>
                        <a:rPr lang="en-AU" dirty="0" smtClean="0"/>
                        <a:t>/second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Beam energy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Megavoltage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Kilovoltage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Fractionation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Temporal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Spatial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Dose Profile </a:t>
                      </a:r>
                    </a:p>
                    <a:p>
                      <a:r>
                        <a:rPr lang="en-AU" dirty="0" smtClean="0"/>
                        <a:t>(cross section)</a:t>
                      </a:r>
                    </a:p>
                    <a:p>
                      <a:endParaRPr lang="en-AU" dirty="0" smtClean="0"/>
                    </a:p>
                    <a:p>
                      <a:endParaRPr lang="en-AU" dirty="0" smtClean="0"/>
                    </a:p>
                    <a:p>
                      <a:endParaRPr lang="en-AU" dirty="0" smtClean="0"/>
                    </a:p>
                    <a:p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4535" y="4515197"/>
            <a:ext cx="1409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3438" y="4558630"/>
            <a:ext cx="1514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3594"/>
            <a:ext cx="4733925" cy="324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7894" cy="44958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="0" dirty="0"/>
              <a:t>P</a:t>
            </a:r>
            <a:r>
              <a:rPr lang="en-AU" sz="2400" b="0" dirty="0" smtClean="0"/>
              <a:t>arallel planar beams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25-50</a:t>
            </a:r>
            <a:r>
              <a:rPr lang="en-AU" b="0" dirty="0"/>
              <a:t>µ</a:t>
            </a:r>
            <a:r>
              <a:rPr lang="en-AU" sz="2400" b="0" dirty="0"/>
              <a:t>m </a:t>
            </a:r>
            <a:r>
              <a:rPr lang="en-AU" sz="2400" b="0" dirty="0" smtClean="0"/>
              <a:t>wide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200-400</a:t>
            </a:r>
            <a:r>
              <a:rPr lang="en-AU" b="0" dirty="0" smtClean="0"/>
              <a:t>µ</a:t>
            </a:r>
            <a:r>
              <a:rPr lang="en-AU" sz="2400" b="0" dirty="0" smtClean="0"/>
              <a:t>m</a:t>
            </a:r>
            <a:r>
              <a:rPr lang="en-AU" sz="2800" b="0" dirty="0" smtClean="0"/>
              <a:t> </a:t>
            </a:r>
            <a:r>
              <a:rPr lang="en-AU" sz="2400" b="0" dirty="0" smtClean="0"/>
              <a:t>spacing</a:t>
            </a:r>
          </a:p>
          <a:p>
            <a:endParaRPr lang="en-AU" sz="2400" b="0" dirty="0"/>
          </a:p>
          <a:p>
            <a:endParaRPr lang="en-AU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="0" dirty="0" smtClean="0"/>
              <a:t>Normal tissue tolerance &amp; tumour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494116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Image reproduced from Martinez-</a:t>
            </a:r>
            <a:r>
              <a:rPr lang="en-AU" sz="1400" dirty="0" err="1" smtClean="0"/>
              <a:t>Rovira</a:t>
            </a:r>
            <a:r>
              <a:rPr lang="en-AU" sz="1400" dirty="0" smtClean="0"/>
              <a:t> et al. (2012)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742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308448"/>
            <a:ext cx="3352800" cy="33528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00200" y="1089248"/>
            <a:ext cx="2514600" cy="1828800"/>
          </a:xfrm>
          <a:prstGeom prst="wedgeEllipseCallout">
            <a:avLst>
              <a:gd name="adj1" fmla="val 60814"/>
              <a:gd name="adj2" fmla="val 40802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/>
              <a:t>“What </a:t>
            </a:r>
            <a:r>
              <a:rPr lang="en-AU" sz="2200" dirty="0" smtClean="0"/>
              <a:t>are equivalent doses??”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68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335</TotalTime>
  <Words>911</Words>
  <Application>Microsoft Office PowerPoint</Application>
  <PresentationFormat>On-screen Show (4:3)</PresentationFormat>
  <Paragraphs>210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microbeam radiotherapy VERSUS conventional radiotherapy FOR Diffuse Intrinsic Pontine Glioma</vt:lpstr>
      <vt:lpstr>Clinical Radiotherapy</vt:lpstr>
      <vt:lpstr>Clinical Radiotherapy</vt:lpstr>
      <vt:lpstr>Clinical Radiotherapy</vt:lpstr>
      <vt:lpstr>Clinical Radiotherapy</vt:lpstr>
      <vt:lpstr>Synchrotron MICROBEAM Radiotherapy (MRT)</vt:lpstr>
      <vt:lpstr>Microbeam RT vs Conventional RT</vt:lpstr>
      <vt:lpstr>MRT</vt:lpstr>
      <vt:lpstr>PowerPoint Presentation</vt:lpstr>
      <vt:lpstr>Why?</vt:lpstr>
      <vt:lpstr>Diffuse Intrinsic pontine glioma (dipg)</vt:lpstr>
      <vt:lpstr>Aim &amp; Methods</vt:lpstr>
      <vt:lpstr>Method</vt:lpstr>
      <vt:lpstr>Method - dosimetry</vt:lpstr>
      <vt:lpstr>Results</vt:lpstr>
      <vt:lpstr>Results</vt:lpstr>
      <vt:lpstr>Results - apoptosis</vt:lpstr>
      <vt:lpstr>Results – cell cycle</vt:lpstr>
      <vt:lpstr>Results – cell cycle</vt:lpstr>
      <vt:lpstr>PowerPoint Presentation</vt:lpstr>
      <vt:lpstr>DISCUSSION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Mark Lee Smyth</dc:creator>
  <cp:lastModifiedBy>Lloyd Mark Lee Smyth</cp:lastModifiedBy>
  <cp:revision>53</cp:revision>
  <dcterms:created xsi:type="dcterms:W3CDTF">2016-08-30T01:59:15Z</dcterms:created>
  <dcterms:modified xsi:type="dcterms:W3CDTF">2016-11-19T03:40:43Z</dcterms:modified>
</cp:coreProperties>
</file>