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3"/>
  </p:notesMasterIdLst>
  <p:sldIdLst>
    <p:sldId id="259" r:id="rId2"/>
    <p:sldId id="408" r:id="rId3"/>
    <p:sldId id="403" r:id="rId4"/>
    <p:sldId id="421" r:id="rId5"/>
    <p:sldId id="313" r:id="rId6"/>
    <p:sldId id="316" r:id="rId7"/>
    <p:sldId id="388" r:id="rId8"/>
    <p:sldId id="378" r:id="rId9"/>
    <p:sldId id="409" r:id="rId10"/>
    <p:sldId id="413" r:id="rId11"/>
    <p:sldId id="410" r:id="rId12"/>
    <p:sldId id="411" r:id="rId13"/>
    <p:sldId id="412" r:id="rId14"/>
    <p:sldId id="420" r:id="rId15"/>
    <p:sldId id="416" r:id="rId16"/>
    <p:sldId id="417" r:id="rId17"/>
    <p:sldId id="418" r:id="rId18"/>
    <p:sldId id="419" r:id="rId19"/>
    <p:sldId id="379" r:id="rId20"/>
    <p:sldId id="415" r:id="rId21"/>
    <p:sldId id="32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5B19"/>
    <a:srgbClr val="1A4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8639" autoAdjust="0"/>
  </p:normalViewPr>
  <p:slideViewPr>
    <p:cSldViewPr>
      <p:cViewPr varScale="1">
        <p:scale>
          <a:sx n="137" d="100"/>
          <a:sy n="137" d="100"/>
        </p:scale>
        <p:origin x="-1068" y="-90"/>
      </p:cViewPr>
      <p:guideLst>
        <p:guide orient="horz" pos="346"/>
        <p:guide orient="horz" pos="3974"/>
        <p:guide pos="5556"/>
        <p:guide pos="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ricej\Dropbox\AS\2015%20SAC%20report\For%20Jason%20Pric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01\home\AS\Admin\research%20metrics\For%20Jason%20Price%202015%20SA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AU"/>
              <a:t>Publication</a:t>
            </a:r>
            <a:r>
              <a:rPr lang="en-AU" baseline="0"/>
              <a:t>s, Chemical </a:t>
            </a:r>
            <a:r>
              <a:rPr lang="en-AU" i="1" baseline="0"/>
              <a:t>vs</a:t>
            </a:r>
            <a:r>
              <a:rPr lang="en-AU" baseline="0"/>
              <a:t> Biological</a:t>
            </a:r>
            <a:endParaRPr lang="en-AU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Total</c:v>
                </c:pt>
              </c:strCache>
            </c:strRef>
          </c:tx>
          <c:cat>
            <c:numRef>
              <c:f>Sheet3!$B$1:$I$1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Sheet3!$B$2:$I$2</c:f>
              <c:numCache>
                <c:formatCode>General</c:formatCode>
                <c:ptCount val="8"/>
                <c:pt idx="0">
                  <c:v>7</c:v>
                </c:pt>
                <c:pt idx="1">
                  <c:v>34</c:v>
                </c:pt>
                <c:pt idx="2">
                  <c:v>62</c:v>
                </c:pt>
                <c:pt idx="3">
                  <c:v>102</c:v>
                </c:pt>
                <c:pt idx="4">
                  <c:v>118</c:v>
                </c:pt>
                <c:pt idx="5">
                  <c:v>153</c:v>
                </c:pt>
                <c:pt idx="6">
                  <c:v>171</c:v>
                </c:pt>
                <c:pt idx="7">
                  <c:v>161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CX</c:v>
                </c:pt>
              </c:strCache>
            </c:strRef>
          </c:tx>
          <c:cat>
            <c:numRef>
              <c:f>Sheet3!$B$1:$I$1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Sheet3!$B$3:$I$3</c:f>
              <c:numCache>
                <c:formatCode>General</c:formatCode>
                <c:ptCount val="8"/>
                <c:pt idx="0">
                  <c:v>1</c:v>
                </c:pt>
                <c:pt idx="1">
                  <c:v>9</c:v>
                </c:pt>
                <c:pt idx="2">
                  <c:v>19</c:v>
                </c:pt>
                <c:pt idx="3">
                  <c:v>34</c:v>
                </c:pt>
                <c:pt idx="4">
                  <c:v>44</c:v>
                </c:pt>
                <c:pt idx="5">
                  <c:v>52</c:v>
                </c:pt>
                <c:pt idx="6">
                  <c:v>67</c:v>
                </c:pt>
                <c:pt idx="7">
                  <c:v>63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PX</c:v>
                </c:pt>
              </c:strCache>
            </c:strRef>
          </c:tx>
          <c:cat>
            <c:numRef>
              <c:f>Sheet3!$B$1:$I$1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Sheet3!$B$4:$I$4</c:f>
              <c:numCache>
                <c:formatCode>General</c:formatCode>
                <c:ptCount val="8"/>
                <c:pt idx="0">
                  <c:v>6</c:v>
                </c:pt>
                <c:pt idx="1">
                  <c:v>25</c:v>
                </c:pt>
                <c:pt idx="2">
                  <c:v>43</c:v>
                </c:pt>
                <c:pt idx="3">
                  <c:v>68</c:v>
                </c:pt>
                <c:pt idx="4">
                  <c:v>74</c:v>
                </c:pt>
                <c:pt idx="5">
                  <c:v>101</c:v>
                </c:pt>
                <c:pt idx="6">
                  <c:v>104</c:v>
                </c:pt>
                <c:pt idx="7">
                  <c:v>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286272"/>
        <c:axId val="44905600"/>
      </c:lineChart>
      <c:catAx>
        <c:axId val="41286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AU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4905600"/>
        <c:crosses val="autoZero"/>
        <c:auto val="1"/>
        <c:lblAlgn val="ctr"/>
        <c:lblOffset val="100"/>
        <c:noMultiLvlLbl val="0"/>
      </c:catAx>
      <c:valAx>
        <c:axId val="449056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AU"/>
                  <a:t>Number of Publications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12862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Average Impact Factor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Sheet3!$N$2</c:f>
              <c:strCache>
                <c:ptCount val="1"/>
                <c:pt idx="0">
                  <c:v>CX</c:v>
                </c:pt>
              </c:strCache>
            </c:strRef>
          </c:tx>
          <c:invertIfNegative val="0"/>
          <c:cat>
            <c:numRef>
              <c:f>Sheet3!$O$1:$Q$1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Sheet3!$O$2:$Q$2</c:f>
              <c:numCache>
                <c:formatCode>General</c:formatCode>
                <c:ptCount val="3"/>
                <c:pt idx="0">
                  <c:v>3.8111000000000002</c:v>
                </c:pt>
                <c:pt idx="1">
                  <c:v>5.1029999999999998</c:v>
                </c:pt>
                <c:pt idx="2">
                  <c:v>4.5061311475409855</c:v>
                </c:pt>
              </c:numCache>
            </c:numRef>
          </c:val>
        </c:ser>
        <c:ser>
          <c:idx val="1"/>
          <c:order val="1"/>
          <c:tx>
            <c:strRef>
              <c:f>Sheet3!$N$3</c:f>
              <c:strCache>
                <c:ptCount val="1"/>
                <c:pt idx="0">
                  <c:v>PX</c:v>
                </c:pt>
              </c:strCache>
            </c:strRef>
          </c:tx>
          <c:invertIfNegative val="0"/>
          <c:cat>
            <c:numRef>
              <c:f>Sheet3!$O$1:$Q$1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Sheet3!$O$3:$Q$3</c:f>
              <c:numCache>
                <c:formatCode>General</c:formatCode>
                <c:ptCount val="3"/>
                <c:pt idx="0">
                  <c:v>6.7930000000000001</c:v>
                </c:pt>
                <c:pt idx="1">
                  <c:v>5.6158000000000001</c:v>
                </c:pt>
                <c:pt idx="2">
                  <c:v>5.2364374999999992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040192"/>
        <c:axId val="68041728"/>
      </c:barChart>
      <c:catAx>
        <c:axId val="6804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8041728"/>
        <c:crosses val="autoZero"/>
        <c:auto val="1"/>
        <c:lblAlgn val="ctr"/>
        <c:lblOffset val="100"/>
        <c:noMultiLvlLbl val="0"/>
      </c:catAx>
      <c:valAx>
        <c:axId val="68041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80401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1353E-B277-4142-B21D-1B89E42D3123}" type="datetimeFigureOut">
              <a:rPr lang="en-AU" smtClean="0"/>
              <a:pPr/>
              <a:t>27/11/2015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DCBDE-2F60-487B-96C2-31CAE9D53FA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46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1A864-81ED-4566-9CD2-29C383D1B1A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1A864-81ED-4566-9CD2-29C383D1B1A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1A864-81ED-4566-9CD2-29C383D1B1AE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1A864-81ED-4566-9CD2-29C383D1B1AE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1A864-81ED-4566-9CD2-29C383D1B1AE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1A864-81ED-4566-9CD2-29C383D1B1A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1A864-81ED-4566-9CD2-29C383D1B1A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1A864-81ED-4566-9CD2-29C383D1B1A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1A864-81ED-4566-9CD2-29C383D1B1A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31840" y="2130425"/>
            <a:ext cx="5088044" cy="1470025"/>
          </a:xfr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AU" sz="2800" kern="1200" dirty="0" smtClean="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1840" y="3645024"/>
            <a:ext cx="4640560" cy="72008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AU" sz="2000" kern="120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8214" y="6584156"/>
            <a:ext cx="785786" cy="273844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FD6AD281-E497-4513-9250-2C4199296ED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Diffratcion_Graphic.png"/>
          <p:cNvPicPr>
            <a:picLocks noChangeAspect="1"/>
          </p:cNvPicPr>
          <p:nvPr userDrawn="1"/>
        </p:nvPicPr>
        <p:blipFill>
          <a:blip r:embed="rId2" cstate="print"/>
          <a:srcRect l="48815"/>
          <a:stretch>
            <a:fillRect/>
          </a:stretch>
        </p:blipFill>
        <p:spPr>
          <a:xfrm>
            <a:off x="0" y="188640"/>
            <a:ext cx="2991423" cy="595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ustralian Synchrotron_PRIM_[CMYK]w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47760" y="1298509"/>
            <a:ext cx="2433600" cy="666407"/>
          </a:xfrm>
          <a:prstGeom prst="rect">
            <a:avLst/>
          </a:prstGeom>
        </p:spPr>
      </p:pic>
      <p:pic>
        <p:nvPicPr>
          <p:cNvPr id="8" name="Picture 7" descr="Australian Synchrotron_PRIM_[CMYK]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372200" y="260648"/>
            <a:ext cx="2448273" cy="670424"/>
          </a:xfrm>
          <a:prstGeom prst="rect">
            <a:avLst/>
          </a:prstGeom>
        </p:spPr>
      </p:pic>
      <p:pic>
        <p:nvPicPr>
          <p:cNvPr id="10" name="Picture 2" descr="\\psf\Host\Client Active\Synchrotron\GOVERNMENT LOGO LINE_CMYK new no Australia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6942" y="6165304"/>
            <a:ext cx="2448000" cy="4772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46856" y="1412776"/>
            <a:ext cx="8229600" cy="4928400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413"/>
            <a:ext cx="8568630" cy="5040312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8E910469-308E-47E3-B35D-399830AB6E7E}" type="datetimeFigureOut">
              <a:rPr lang="en-AU" smtClean="0"/>
              <a:pPr/>
              <a:t>27/11/2015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0469-308E-47E3-B35D-399830AB6E7E}" type="datetimeFigureOut">
              <a:rPr lang="en-AU" smtClean="0"/>
              <a:pPr/>
              <a:t>27/11/2015</a:t>
            </a:fld>
            <a:endParaRPr lang="en-AU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9"/>
            <a:ext cx="8390736" cy="3500896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1520" y="1268413"/>
            <a:ext cx="8477250" cy="571493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E910469-308E-47E3-B35D-399830AB6E7E}" type="datetimeFigureOut">
              <a:rPr lang="en-AU" smtClean="0"/>
              <a:pPr/>
              <a:t>27/11/2015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268413"/>
            <a:ext cx="4104000" cy="50711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150" y="1268413"/>
            <a:ext cx="4104000" cy="50711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0469-308E-47E3-B35D-399830AB6E7E}" type="datetimeFigureOut">
              <a:rPr lang="en-AU" smtClean="0"/>
              <a:pPr/>
              <a:t>27/11/2015</a:t>
            </a:fld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268413"/>
            <a:ext cx="4104000" cy="432395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1700807"/>
            <a:ext cx="4104000" cy="460791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6150" y="1268413"/>
            <a:ext cx="4104000" cy="432395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6150" y="1700807"/>
            <a:ext cx="4104000" cy="460791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0469-308E-47E3-B35D-399830AB6E7E}" type="datetimeFigureOut">
              <a:rPr lang="en-AU" smtClean="0"/>
              <a:pPr/>
              <a:t>27/11/2015</a:t>
            </a:fld>
            <a:endParaRPr lang="en-AU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8E910469-308E-47E3-B35D-399830AB6E7E}" type="datetimeFigureOut">
              <a:rPr lang="en-AU" smtClean="0"/>
              <a:pPr/>
              <a:t>27/11/2015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knowledg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428724"/>
          </a:xfrm>
          <a:prstGeom prst="rect">
            <a:avLst/>
          </a:prstGeom>
          <a:solidFill>
            <a:srgbClr val="74747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8F8F8"/>
              </a:solidFill>
              <a:latin typeface="Calibri"/>
            </a:endParaRPr>
          </a:p>
        </p:txBody>
      </p:sp>
      <p:pic>
        <p:nvPicPr>
          <p:cNvPr id="15" name="Picture 14" descr="gradient_band_CMY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" y="1428724"/>
            <a:ext cx="5715009" cy="13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Australian Synchrotron_PRIM_[CMYK]w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09575" y="360469"/>
            <a:ext cx="2674658" cy="732418"/>
          </a:xfrm>
          <a:prstGeom prst="rect">
            <a:avLst/>
          </a:prstGeom>
        </p:spPr>
      </p:pic>
      <p:pic>
        <p:nvPicPr>
          <p:cNvPr id="10" name="Picture 2" descr="\\psf\Host\Client Active\Synchrotron\GOVERNMENT LOGO LINE_CMYK REVERSED new no Australia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625" y="370903"/>
            <a:ext cx="3695191" cy="720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 userDrawn="1"/>
        </p:nvSpPr>
        <p:spPr>
          <a:xfrm>
            <a:off x="0" y="167119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ACKNOWLEDGMENTS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cknowled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15087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gradient_band_CMY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08787"/>
            <a:ext cx="5715009" cy="18570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09575" y="1700808"/>
            <a:ext cx="8347075" cy="677387"/>
          </a:xfrm>
        </p:spPr>
        <p:txBody>
          <a:bodyPr/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2" name="Group 21"/>
          <p:cNvGrpSpPr/>
          <p:nvPr userDrawn="1"/>
        </p:nvGrpSpPr>
        <p:grpSpPr>
          <a:xfrm>
            <a:off x="2616363" y="4141917"/>
            <a:ext cx="3881407" cy="410555"/>
            <a:chOff x="2226846" y="2643188"/>
            <a:chExt cx="4537942" cy="360000"/>
          </a:xfrm>
        </p:grpSpPr>
        <p:sp>
          <p:nvSpPr>
            <p:cNvPr id="34" name="Rectangle 33"/>
            <p:cNvSpPr/>
            <p:nvPr/>
          </p:nvSpPr>
          <p:spPr>
            <a:xfrm>
              <a:off x="2226846" y="2643188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312586" y="2643188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404788" y="2643188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7" name="Picture 36" descr="Australian Synchrotron_PRIM_[CMYK]w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09575" y="396851"/>
            <a:ext cx="2083460" cy="760703"/>
          </a:xfrm>
          <a:prstGeom prst="rect">
            <a:avLst/>
          </a:prstGeom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AD281-E497-4513-9250-2C4199296ED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" descr="\\psf\Host\Client Active\Synchrotron\GOVERNMENT LOGO LINE_CMYK REVERSED new no Australia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9520" y="412759"/>
            <a:ext cx="2882249" cy="748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dient_band_CMYK.png"/>
          <p:cNvPicPr>
            <a:picLocks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-2" y="928676"/>
            <a:ext cx="7200000" cy="13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Diffratcion_Graphic.png"/>
          <p:cNvPicPr>
            <a:picLocks noChangeAspect="1"/>
          </p:cNvPicPr>
          <p:nvPr userDrawn="1"/>
        </p:nvPicPr>
        <p:blipFill>
          <a:blip r:embed="rId13" cstate="print"/>
          <a:srcRect t="55529" r="35989"/>
          <a:stretch>
            <a:fillRect/>
          </a:stretch>
        </p:blipFill>
        <p:spPr>
          <a:xfrm>
            <a:off x="7516686" y="0"/>
            <a:ext cx="1627314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810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268413"/>
            <a:ext cx="8568630" cy="5040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492875"/>
            <a:ext cx="2133600" cy="365125"/>
          </a:xfrm>
          <a:prstGeom prst="rect">
            <a:avLst/>
          </a:prstGeom>
        </p:spPr>
        <p:txBody>
          <a:bodyPr anchor="b" anchorCtr="0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8E910469-308E-47E3-B35D-399830AB6E7E}" type="datetimeFigureOut">
              <a:rPr lang="en-AU" smtClean="0"/>
              <a:pPr/>
              <a:t>27/11/2015</a:t>
            </a:fld>
            <a:endParaRPr lang="en-A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7940" y="6492875"/>
            <a:ext cx="2895600" cy="365125"/>
          </a:xfrm>
          <a:prstGeom prst="rect">
            <a:avLst/>
          </a:prstGeom>
        </p:spPr>
        <p:txBody>
          <a:bodyPr anchor="b" anchorCtr="0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3" r:id="rId2"/>
    <p:sldLayoutId id="2147483704" r:id="rId3"/>
    <p:sldLayoutId id="2147483711" r:id="rId4"/>
    <p:sldLayoutId id="2147483705" r:id="rId5"/>
    <p:sldLayoutId id="2147483706" r:id="rId6"/>
    <p:sldLayoutId id="2147483707" r:id="rId7"/>
    <p:sldLayoutId id="2147483708" r:id="rId8"/>
    <p:sldLayoutId id="2147483719" r:id="rId9"/>
    <p:sldLayoutId id="2147483720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836712"/>
            <a:ext cx="5544616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CHEMICAL CRYSTALLOGRAPHY AT THE AUSTRALIAN SYNCHROTRON MACROMOLECULAR BEAMLINES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3848" y="2276872"/>
            <a:ext cx="4640560" cy="720080"/>
          </a:xfrm>
        </p:spPr>
        <p:txBody>
          <a:bodyPr>
            <a:normAutofit/>
          </a:bodyPr>
          <a:lstStyle/>
          <a:p>
            <a:r>
              <a:rPr lang="en-US" dirty="0" smtClean="0"/>
              <a:t>Jason Price</a:t>
            </a:r>
            <a:br>
              <a:rPr lang="en-US" dirty="0" smtClean="0"/>
            </a:br>
            <a:r>
              <a:rPr lang="en-US" dirty="0" smtClean="0"/>
              <a:t>Scientist – MX	</a:t>
            </a:r>
            <a:endParaRPr lang="en-US" dirty="0"/>
          </a:p>
        </p:txBody>
      </p:sp>
      <p:pic>
        <p:nvPicPr>
          <p:cNvPr id="108546" name="Picture 2" descr="https://fbcdn-sphotos-g-a.akamaihd.net/hphotos-ak-xpa1/t31.0-8/10644303_10152418496402810_707283017012153041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071983"/>
            <a:ext cx="5400600" cy="30213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Complete Data</a:t>
            </a:r>
            <a:endParaRPr lang="en-A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6"/>
          <a:stretch/>
        </p:blipFill>
        <p:spPr bwMode="auto">
          <a:xfrm>
            <a:off x="-49770" y="1198418"/>
            <a:ext cx="4676687" cy="496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1"/>
          <a:stretch/>
        </p:blipFill>
        <p:spPr bwMode="auto">
          <a:xfrm>
            <a:off x="4355976" y="1196752"/>
            <a:ext cx="4576048" cy="511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04048" y="1844824"/>
            <a:ext cx="28083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50" dirty="0" smtClean="0"/>
              <a:t>Resolution </a:t>
            </a:r>
            <a:r>
              <a:rPr lang="en-AU" sz="1050" dirty="0" err="1" smtClean="0"/>
              <a:t>Inf</a:t>
            </a:r>
            <a:r>
              <a:rPr lang="en-AU" sz="1050" dirty="0" smtClean="0"/>
              <a:t> </a:t>
            </a:r>
            <a:r>
              <a:rPr lang="en-AU" sz="1050" dirty="0"/>
              <a:t>- </a:t>
            </a:r>
            <a:r>
              <a:rPr lang="en-AU" sz="1050" dirty="0" smtClean="0"/>
              <a:t>0.76</a:t>
            </a:r>
            <a:r>
              <a:rPr lang="en-AU" sz="1050" dirty="0" smtClean="0">
                <a:latin typeface="Arial"/>
                <a:cs typeface="Arial"/>
              </a:rPr>
              <a:t>Å</a:t>
            </a:r>
            <a:r>
              <a:rPr lang="en-AU" sz="1050" dirty="0" smtClean="0"/>
              <a:t>     %Complete 99.7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552" y="1985413"/>
            <a:ext cx="28083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50" dirty="0" smtClean="0"/>
              <a:t>Resolution </a:t>
            </a:r>
            <a:r>
              <a:rPr lang="en-AU" sz="1050" dirty="0" err="1" smtClean="0"/>
              <a:t>Inf</a:t>
            </a:r>
            <a:r>
              <a:rPr lang="en-AU" sz="1050" dirty="0" smtClean="0"/>
              <a:t> </a:t>
            </a:r>
            <a:r>
              <a:rPr lang="en-AU" sz="1050" dirty="0"/>
              <a:t>- </a:t>
            </a:r>
            <a:r>
              <a:rPr lang="en-AU" sz="1050" dirty="0" smtClean="0"/>
              <a:t>0.76</a:t>
            </a:r>
            <a:r>
              <a:rPr lang="en-AU" sz="1050" dirty="0" smtClean="0">
                <a:latin typeface="Arial"/>
                <a:cs typeface="Arial"/>
              </a:rPr>
              <a:t>Å</a:t>
            </a:r>
            <a:r>
              <a:rPr lang="en-AU" sz="1050" dirty="0" smtClean="0"/>
              <a:t>     %Complete 89.7</a:t>
            </a:r>
          </a:p>
        </p:txBody>
      </p:sp>
    </p:spTree>
    <p:extLst>
      <p:ext uri="{BB962C8B-B14F-4D97-AF65-F5344CB8AC3E}">
        <p14:creationId xmlns:p14="http://schemas.microsoft.com/office/powerpoint/2010/main" val="37808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16" y="73062"/>
            <a:ext cx="6886652" cy="8596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ea typeface="+mj-ea"/>
              </a:rPr>
              <a:t>MX at the </a:t>
            </a:r>
            <a:r>
              <a:rPr lang="en-US" sz="2800" dirty="0" smtClean="0">
                <a:ea typeface="+mj-ea"/>
              </a:rPr>
              <a:t>Australian Synchrotron</a:t>
            </a:r>
            <a:endParaRPr lang="en-US" sz="2800" dirty="0">
              <a:ea typeface="+mj-ea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idx="1"/>
          </p:nvPr>
        </p:nvSpPr>
        <p:spPr>
          <a:xfrm>
            <a:off x="323529" y="1316568"/>
            <a:ext cx="8569647" cy="4895851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3BM1: High throughput –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MX1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	Beam ~ 250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µm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x 200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µm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3ID1: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Microfocus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Undulator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) –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MX2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	Beam ~ 20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µm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x 10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µm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	Very bright 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(4,000x flux density of 3BM1)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052736"/>
            <a:ext cx="379735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IVU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8634" y="4077072"/>
            <a:ext cx="4285877" cy="26796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289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MX2 Goniometer, Emergency </a:t>
            </a:r>
            <a:r>
              <a:rPr lang="en-US" dirty="0"/>
              <a:t>R</a:t>
            </a:r>
            <a:r>
              <a:rPr lang="en-US" dirty="0" smtClean="0"/>
              <a:t>eplacement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05945"/>
            <a:ext cx="8748464" cy="375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6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MX2 Goniometer, Upgrade project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0" y="1988840"/>
            <a:ext cx="8604448" cy="344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92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Mineralogy on micro crystals</a:t>
            </a:r>
            <a:endParaRPr lang="en-A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3847774" cy="314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62"/>
          <a:stretch/>
        </p:blipFill>
        <p:spPr bwMode="auto">
          <a:xfrm>
            <a:off x="323850" y="1052736"/>
            <a:ext cx="6434807" cy="103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87" b="88290"/>
          <a:stretch/>
        </p:blipFill>
        <p:spPr bwMode="auto">
          <a:xfrm>
            <a:off x="382981" y="2204864"/>
            <a:ext cx="5269139" cy="27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2964827" cy="525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11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MX2 DCM: DCM modifications.</a:t>
            </a:r>
            <a:endParaRPr lang="en-US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228600" y="1143000"/>
            <a:ext cx="754380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Two main changes: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1.  Stable Si111 twin crystal set.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Low beam vibration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high quality data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able to measure anomalous data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Changeable energy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1200"/>
              </a:spcAft>
              <a:buFontTx/>
              <a:buAutoNum type="arabicPeriod" startAt="2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Channel-cut.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“Super-stable” fixed-energy beam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Needed for micro-beam work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Fast/easy for staff to set up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4" descr="https://fbcdn-sphotos-c-a.akamaihd.net/hphotos-ak-snc6/270097_10151470396492810_31709378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88842"/>
            <a:ext cx="2088232" cy="3147100"/>
          </a:xfrm>
          <a:prstGeom prst="rect">
            <a:avLst/>
          </a:prstGeom>
          <a:noFill/>
        </p:spPr>
      </p:pic>
      <p:pic>
        <p:nvPicPr>
          <p:cNvPr id="6" name="Picture 6" descr="https://fbcdn-sphotos-g-a.akamaihd.net/hphotos-ak-ash4/389305_10151470396517810_82461947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257429"/>
            <a:ext cx="2129919" cy="3209926"/>
          </a:xfrm>
          <a:prstGeom prst="rect">
            <a:avLst/>
          </a:prstGeom>
          <a:noFill/>
        </p:spPr>
      </p:pic>
      <p:pic>
        <p:nvPicPr>
          <p:cNvPr id="8" name="Picture 10" descr="https://fbcdn-sphotos-e-a.akamaihd.net/hphotos-ak-frc3/976732_10151470398082810_1478650969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716777"/>
            <a:ext cx="3037344" cy="20169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7435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Development: MX2 DCM upgrade.</a:t>
            </a:r>
            <a:endParaRPr lang="en-US" dirty="0"/>
          </a:p>
        </p:txBody>
      </p:sp>
      <p:pic>
        <p:nvPicPr>
          <p:cNvPr id="4" name="Picture 3" descr="channel_cu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6820" y="1532890"/>
            <a:ext cx="4107180" cy="5325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600200"/>
            <a:ext cx="480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Remove water warming circuit and replace with electrical heating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Replace LN2 </a:t>
            </a:r>
            <a:r>
              <a:rPr lang="en-US" dirty="0" err="1" smtClean="0"/>
              <a:t>feedthrough</a:t>
            </a:r>
            <a:r>
              <a:rPr lang="en-US" dirty="0" smtClean="0"/>
              <a:t> with low vibration lines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New roll1 stage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Modified first crystal mounts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Channel-cut Si111 crystal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24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Development: MX2 DCM upgrade.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1577" y="1700808"/>
            <a:ext cx="5070892" cy="4148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952" y="2276872"/>
            <a:ext cx="39656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Remove water warming circuit and replace with electrical heating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Replace LN2 </a:t>
            </a:r>
            <a:r>
              <a:rPr lang="en-US" dirty="0" err="1" smtClean="0"/>
              <a:t>feedthrough</a:t>
            </a:r>
            <a:r>
              <a:rPr lang="en-US" dirty="0" smtClean="0"/>
              <a:t> with low vibration lines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New roll1 stage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Modified first crystal mounts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18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Development: MX2 DCM upgrade.</a:t>
            </a:r>
            <a:endParaRPr lang="en-US" dirty="0"/>
          </a:p>
        </p:txBody>
      </p:sp>
      <p:pic>
        <p:nvPicPr>
          <p:cNvPr id="8" name="Picture 7" descr="_DSC69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3888432" cy="259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3708" y="2348880"/>
            <a:ext cx="523817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93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810174"/>
          </a:xfrm>
        </p:spPr>
        <p:txBody>
          <a:bodyPr>
            <a:normAutofit/>
          </a:bodyPr>
          <a:lstStyle/>
          <a:p>
            <a:r>
              <a:rPr lang="en-US" dirty="0" smtClean="0"/>
              <a:t>MX2 DCM Upgrade – Temperature Cycling</a:t>
            </a:r>
            <a:endParaRPr lang="en-US" dirty="0"/>
          </a:p>
        </p:txBody>
      </p:sp>
      <p:pic>
        <p:nvPicPr>
          <p:cNvPr id="3" name="Picture 2" descr="Heater_effect_posi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706"/>
            <a:ext cx="8100392" cy="60752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Vibrant and productive User community:</a:t>
            </a:r>
            <a:endParaRPr lang="en-US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381000" y="1411200"/>
            <a:ext cx="3810000" cy="492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MX and CX community large, active and productive.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526 scientists, producing 143 peer-reviewed publications in 2013. 171 in 2014.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&gt;1000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PDB depositions to date.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Currently almost 40% of publications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are from CX community.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857281"/>
              </p:ext>
            </p:extLst>
          </p:nvPr>
        </p:nvGraphicFramePr>
        <p:xfrm>
          <a:off x="4067944" y="1340768"/>
          <a:ext cx="4963641" cy="3650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233347"/>
              </p:ext>
            </p:extLst>
          </p:nvPr>
        </p:nvGraphicFramePr>
        <p:xfrm>
          <a:off x="2698700" y="5445224"/>
          <a:ext cx="5473700" cy="1190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9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238125">
                <a:tc>
                  <a:txBody>
                    <a:bodyPr/>
                    <a:lstStyle/>
                    <a:p>
                      <a:pPr algn="ctr" fontAlgn="b"/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2008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2009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2010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2011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2012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2013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2014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2015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>
                          <a:effectLst/>
                        </a:rPr>
                        <a:t>Total</a:t>
                      </a:r>
                      <a:endParaRPr lang="en-A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7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34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62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102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118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153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171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161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>
                          <a:effectLst/>
                        </a:rPr>
                        <a:t>CX</a:t>
                      </a:r>
                      <a:endParaRPr lang="en-A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9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19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34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44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52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67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63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 smtClean="0">
                          <a:effectLst/>
                        </a:rPr>
                        <a:t>PX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6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25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43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68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74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101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104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98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1" u="none" strike="noStrike" dirty="0">
                          <a:effectLst/>
                        </a:rPr>
                        <a:t>% CX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>
                          <a:effectLst/>
                        </a:rPr>
                        <a:t>14.3%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>
                          <a:effectLst/>
                        </a:rPr>
                        <a:t>26.5%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>
                          <a:effectLst/>
                        </a:rPr>
                        <a:t>30.6%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>
                          <a:effectLst/>
                        </a:rPr>
                        <a:t>33.3%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>
                          <a:effectLst/>
                        </a:rPr>
                        <a:t>37.3%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>
                          <a:effectLst/>
                        </a:rPr>
                        <a:t>34.0%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>
                          <a:effectLst/>
                        </a:rPr>
                        <a:t>39.2%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 dirty="0">
                          <a:effectLst/>
                        </a:rPr>
                        <a:t>39.1%</a:t>
                      </a:r>
                      <a:endParaRPr lang="en-A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050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next?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7164288" cy="47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5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4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FD6AD281-E497-4513-9250-2C4199296ED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2246669"/>
            <a:ext cx="68580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/>
              <a:t>The MX Team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Tom </a:t>
            </a:r>
            <a:r>
              <a:rPr lang="en-AU" dirty="0"/>
              <a:t>Caradoc-Davies – Principal Scientist</a:t>
            </a:r>
            <a:br>
              <a:rPr lang="en-AU" dirty="0"/>
            </a:br>
            <a:r>
              <a:rPr lang="en-AU" dirty="0" smtClean="0"/>
              <a:t>Jason Price</a:t>
            </a:r>
          </a:p>
          <a:p>
            <a:r>
              <a:rPr lang="en-AU" dirty="0" smtClean="0"/>
              <a:t>Alan </a:t>
            </a:r>
            <a:r>
              <a:rPr lang="en-AU" dirty="0" smtClean="0"/>
              <a:t>Riboldi-Tunnicliffe</a:t>
            </a:r>
          </a:p>
          <a:p>
            <a:r>
              <a:rPr lang="en-AU" dirty="0" smtClean="0"/>
              <a:t>Daniel </a:t>
            </a:r>
            <a:r>
              <a:rPr lang="en-AU" dirty="0"/>
              <a:t>Eriksson </a:t>
            </a:r>
            <a:endParaRPr lang="en-AU" dirty="0" smtClean="0"/>
          </a:p>
          <a:p>
            <a:r>
              <a:rPr lang="en-AU" dirty="0" smtClean="0"/>
              <a:t>Stephen Harrop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Rachel Williamson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Santosh Panjikar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David Aragao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Sofia Macedo</a:t>
            </a:r>
          </a:p>
          <a:p>
            <a:r>
              <a:rPr lang="en-AU" dirty="0" smtClean="0"/>
              <a:t>Jun Aishima</a:t>
            </a:r>
            <a:r>
              <a:rPr lang="en-AU" dirty="0"/>
              <a:t/>
            </a:r>
            <a:br>
              <a:rPr lang="en-AU" dirty="0"/>
            </a:br>
            <a:endParaRPr lang="en-AU" dirty="0" smtClean="0"/>
          </a:p>
          <a:p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sp>
        <p:nvSpPr>
          <p:cNvPr id="2" name="Rectangle 1"/>
          <p:cNvSpPr/>
          <p:nvPr/>
        </p:nvSpPr>
        <p:spPr>
          <a:xfrm>
            <a:off x="4212979" y="4077072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2400" dirty="0"/>
              <a:t>Engineering</a:t>
            </a:r>
            <a:r>
              <a:rPr lang="en-AU" sz="2000" dirty="0"/>
              <a:t/>
            </a:r>
            <a:br>
              <a:rPr lang="en-AU" sz="2000" dirty="0"/>
            </a:br>
            <a:r>
              <a:rPr lang="en-AU" dirty="0"/>
              <a:t>Mark Clift – Controls Engineer</a:t>
            </a:r>
          </a:p>
          <a:p>
            <a:r>
              <a:rPr lang="en-AU" dirty="0"/>
              <a:t>Robbie Clarken – Controls Engineer</a:t>
            </a:r>
            <a:br>
              <a:rPr lang="en-AU" dirty="0"/>
            </a:br>
            <a:r>
              <a:rPr lang="en-AU" dirty="0"/>
              <a:t>Hima Cherukuvada – Mechanical Engineer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Publication Metrics - CX and PX</a:t>
            </a:r>
            <a:endParaRPr lang="en-AU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3576215"/>
              </p:ext>
            </p:extLst>
          </p:nvPr>
        </p:nvGraphicFramePr>
        <p:xfrm>
          <a:off x="4716016" y="3429000"/>
          <a:ext cx="4218831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287749"/>
              </p:ext>
            </p:extLst>
          </p:nvPr>
        </p:nvGraphicFramePr>
        <p:xfrm>
          <a:off x="395536" y="1484784"/>
          <a:ext cx="6120676" cy="144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7452"/>
                <a:gridCol w="681653"/>
                <a:gridCol w="681653"/>
                <a:gridCol w="681653"/>
                <a:gridCol w="681653"/>
                <a:gridCol w="681653"/>
                <a:gridCol w="681653"/>
                <a:gridCol w="681653"/>
                <a:gridCol w="681653"/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2008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2009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2010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2011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2012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2013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2014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>
                          <a:effectLst/>
                        </a:rPr>
                        <a:t>2015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>
                          <a:effectLst/>
                        </a:rPr>
                        <a:t>Total</a:t>
                      </a:r>
                      <a:endParaRPr lang="en-A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7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34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62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102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118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153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171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161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>
                          <a:effectLst/>
                        </a:rPr>
                        <a:t>CX</a:t>
                      </a:r>
                      <a:endParaRPr lang="en-A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9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19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34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44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52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67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63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u="none" strike="noStrike" dirty="0" smtClean="0">
                          <a:effectLst/>
                        </a:rPr>
                        <a:t>PX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6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25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43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68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74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101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104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u="none" strike="noStrike">
                          <a:effectLst/>
                        </a:rPr>
                        <a:t>98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1" u="none" strike="noStrike" dirty="0">
                          <a:effectLst/>
                        </a:rPr>
                        <a:t>% CX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>
                          <a:effectLst/>
                        </a:rPr>
                        <a:t>14.3%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>
                          <a:effectLst/>
                        </a:rPr>
                        <a:t>26.5%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>
                          <a:effectLst/>
                        </a:rPr>
                        <a:t>30.6%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>
                          <a:effectLst/>
                        </a:rPr>
                        <a:t>33.3%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>
                          <a:effectLst/>
                        </a:rPr>
                        <a:t>37.3%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>
                          <a:effectLst/>
                        </a:rPr>
                        <a:t>34.0%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>
                          <a:effectLst/>
                        </a:rPr>
                        <a:t>39.2%</a:t>
                      </a:r>
                      <a:endParaRPr lang="en-A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400" u="none" strike="noStrike" dirty="0">
                          <a:effectLst/>
                        </a:rPr>
                        <a:t>39.1%</a:t>
                      </a:r>
                      <a:endParaRPr lang="en-A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CX highlight from 2015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t="14824" r="20454" b="4234"/>
          <a:stretch/>
        </p:blipFill>
        <p:spPr>
          <a:xfrm>
            <a:off x="4355976" y="1475538"/>
            <a:ext cx="4680520" cy="3915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27172" r="22419" b="42121"/>
          <a:stretch/>
        </p:blipFill>
        <p:spPr>
          <a:xfrm>
            <a:off x="107504" y="1556792"/>
            <a:ext cx="4320480" cy="18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Resolution CX vs. PX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5</a:t>
            </a:fld>
            <a:endParaRPr lang="en-AU" dirty="0"/>
          </a:p>
        </p:txBody>
      </p:sp>
      <p:pic>
        <p:nvPicPr>
          <p:cNvPr id="6" name="Picture 5" descr="gradient_band_CMY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928676"/>
            <a:ext cx="5715009" cy="1392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16"/>
          <p:cNvSpPr txBox="1">
            <a:spLocks/>
          </p:cNvSpPr>
          <p:nvPr/>
        </p:nvSpPr>
        <p:spPr>
          <a:xfrm>
            <a:off x="285719" y="1718398"/>
            <a:ext cx="8607455" cy="4086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Charge density &lt;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0.4 Å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Standard CX &lt; 0.8 Å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Challenging CX &gt;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0.8 Å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Very High quality PX &lt; 1.0 Å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Average PX ~ 2.5 Å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Secondary only PX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&lt; 4 Å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Virus ~ 3 Å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285720" y="1268760"/>
            <a:ext cx="5357823" cy="4286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Examples		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http://www.esrf.eu/UsersAndScience/Publications/Highlights/2004/images/FIG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723487"/>
            <a:ext cx="2664296" cy="2585238"/>
          </a:xfrm>
          <a:prstGeom prst="rect">
            <a:avLst/>
          </a:prstGeom>
          <a:noFill/>
        </p:spPr>
      </p:pic>
      <p:pic>
        <p:nvPicPr>
          <p:cNvPr id="11" name="Picture 10" descr="shelx.jpg"/>
          <p:cNvPicPr>
            <a:picLocks noChangeAspect="1"/>
          </p:cNvPicPr>
          <p:nvPr/>
        </p:nvPicPr>
        <p:blipFill>
          <a:blip r:embed="rId5" cstate="print"/>
          <a:srcRect l="20719" t="17201" r="11982" b="22198"/>
          <a:stretch>
            <a:fillRect/>
          </a:stretch>
        </p:blipFill>
        <p:spPr>
          <a:xfrm>
            <a:off x="6516216" y="1196752"/>
            <a:ext cx="2592288" cy="2304256"/>
          </a:xfrm>
          <a:prstGeom prst="rect">
            <a:avLst/>
          </a:prstGeom>
        </p:spPr>
      </p:pic>
      <p:pic>
        <p:nvPicPr>
          <p:cNvPr id="12" name="Picture 11" descr="shelx1.jpg"/>
          <p:cNvPicPr>
            <a:picLocks noChangeAspect="1"/>
          </p:cNvPicPr>
          <p:nvPr/>
        </p:nvPicPr>
        <p:blipFill>
          <a:blip r:embed="rId6" cstate="print"/>
          <a:srcRect l="26172" t="17044" r="8399" b="22356"/>
          <a:stretch>
            <a:fillRect/>
          </a:stretch>
        </p:blipFill>
        <p:spPr>
          <a:xfrm>
            <a:off x="3923928" y="1196752"/>
            <a:ext cx="2520280" cy="23042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96336" y="5661248"/>
            <a:ext cx="92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/>
              <a:t>~300 Å</a:t>
            </a:r>
            <a:endParaRPr lang="en-AU" dirty="0"/>
          </a:p>
        </p:txBody>
      </p:sp>
      <p:sp>
        <p:nvSpPr>
          <p:cNvPr id="14" name="Rectangle 13"/>
          <p:cNvSpPr/>
          <p:nvPr/>
        </p:nvSpPr>
        <p:spPr>
          <a:xfrm>
            <a:off x="4914545" y="3140968"/>
            <a:ext cx="665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/>
              <a:t>~3 Å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WAVELENGTH AND RESOLUTION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6</a:t>
            </a:fld>
            <a:endParaRPr lang="en-AU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83246" y="4293096"/>
          <a:ext cx="813690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113"/>
                <a:gridCol w="1017113"/>
                <a:gridCol w="1017113"/>
                <a:gridCol w="1017113"/>
                <a:gridCol w="1017113"/>
                <a:gridCol w="1017113"/>
                <a:gridCol w="1017113"/>
                <a:gridCol w="1017113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Wavelength (Å)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Energy </a:t>
                      </a:r>
                      <a:r>
                        <a:rPr lang="en-A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(keV)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θ</a:t>
                      </a:r>
                      <a:r>
                        <a:rPr lang="en-A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at 4Å(°)</a:t>
                      </a:r>
                      <a:endParaRPr lang="en-A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θ</a:t>
                      </a:r>
                      <a:r>
                        <a:rPr lang="en-A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at 2Å(°)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θ</a:t>
                      </a:r>
                      <a:r>
                        <a:rPr lang="en-A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at 1.5Å(°)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θ</a:t>
                      </a:r>
                      <a:r>
                        <a:rPr lang="en-A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at 0.8Å(°)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θ</a:t>
                      </a:r>
                      <a:r>
                        <a:rPr lang="en-A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at 0.4Å(°)</a:t>
                      </a:r>
                    </a:p>
                  </a:txBody>
                  <a:tcPr marL="7422" marR="7422" marT="7422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Cu(K</a:t>
                      </a:r>
                      <a:r>
                        <a:rPr lang="el-GR" sz="1600" b="0" i="0" u="none" strike="noStrike" baseline="-25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  <a:r>
                        <a:rPr lang="en-AU" sz="1600" b="0" i="0" u="none" strike="noStrike" baseline="-25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1.54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8.05</a:t>
                      </a:r>
                      <a:endParaRPr lang="en-A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22.2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45.3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61.8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148.7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A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Mo(K</a:t>
                      </a:r>
                      <a:r>
                        <a:rPr lang="el-GR" sz="1600" b="0" i="0" u="none" strike="noStrike" baseline="-25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  <a:r>
                        <a:rPr lang="en-AU" sz="1600" b="0" i="0" u="none" strike="noStrike" baseline="-25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17.48</a:t>
                      </a:r>
                      <a:endParaRPr lang="en-A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10.2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20.4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27.4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52.6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124.9</a:t>
                      </a:r>
                    </a:p>
                  </a:txBody>
                  <a:tcPr marL="7422" marR="7422" marT="7422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Ag(K</a:t>
                      </a:r>
                      <a:r>
                        <a:rPr lang="el-GR" sz="1600" b="0" i="0" u="none" strike="noStrike" baseline="-25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  <a:r>
                        <a:rPr lang="en-AU" sz="1600" b="0" i="0" u="none" strike="noStrike" baseline="-25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en-AU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22.16</a:t>
                      </a:r>
                      <a:endParaRPr lang="en-A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8.0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16.1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21.5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40.9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88.8</a:t>
                      </a:r>
                    </a:p>
                  </a:txBody>
                  <a:tcPr marL="7422" marR="7422" marT="7422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en-A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A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A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A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A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A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A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A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‘Standard</a:t>
                      </a:r>
                      <a:r>
                        <a:rPr lang="en-A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PX’</a:t>
                      </a:r>
                      <a:r>
                        <a:rPr lang="en-A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A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13.00</a:t>
                      </a:r>
                      <a:endParaRPr lang="en-A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27.6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37.1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73.2</a:t>
                      </a:r>
                    </a:p>
                  </a:txBody>
                  <a:tcPr marL="7422" marR="7422" marT="74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A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22" marR="7422" marT="7422" marB="0" anchor="b"/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4751513" y="1268760"/>
            <a:ext cx="4392487" cy="2592288"/>
            <a:chOff x="2555776" y="4005064"/>
            <a:chExt cx="4392487" cy="259228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4175" t="14000" r="16526" b="16001"/>
            <a:stretch>
              <a:fillRect/>
            </a:stretch>
          </p:blipFill>
          <p:spPr bwMode="auto">
            <a:xfrm>
              <a:off x="2555776" y="4437112"/>
              <a:ext cx="3802022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771801" y="4581128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 smtClean="0"/>
                <a:t>124.9°0.4 Å</a:t>
              </a:r>
              <a:endParaRPr lang="en-AU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08104" y="4653136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 smtClean="0"/>
                <a:t>52.6° 0.8 Å</a:t>
              </a:r>
              <a:endParaRPr lang="en-AU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00192" y="5877272"/>
              <a:ext cx="648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 smtClean="0"/>
                <a:t>10.2° 4 Å</a:t>
              </a:r>
              <a:endParaRPr lang="en-AU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99792" y="4005064"/>
              <a:ext cx="1372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For Mo K</a:t>
              </a:r>
              <a:r>
                <a:rPr lang="el-GR" baseline="-25000" dirty="0" smtClean="0"/>
                <a:t>α</a:t>
              </a:r>
              <a:r>
                <a:rPr lang="en-AU" baseline="-25000" dirty="0" smtClean="0"/>
                <a:t>1</a:t>
              </a:r>
              <a:r>
                <a:rPr lang="en-AU" dirty="0" smtClean="0"/>
                <a:t> </a:t>
              </a:r>
              <a:endParaRPr lang="en-A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55776" y="5877272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X-rays </a:t>
              </a:r>
              <a:endParaRPr lang="en-AU" dirty="0"/>
            </a:p>
          </p:txBody>
        </p:sp>
      </p:grpSp>
      <p:pic>
        <p:nvPicPr>
          <p:cNvPr id="17" name="Picture 2" descr="http://hyperphysics.phy-astr.gsu.edu/hbase/quantum/imgqua/bragglaw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72816"/>
            <a:ext cx="4105275" cy="19526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Resolution CX vs. PX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7</a:t>
            </a:fld>
            <a:endParaRPr lang="en-AU" dirty="0"/>
          </a:p>
        </p:txBody>
      </p:sp>
      <p:pic>
        <p:nvPicPr>
          <p:cNvPr id="15" name="Picture 14" descr="anigi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484784"/>
            <a:ext cx="3816424" cy="38164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7584" y="6124059"/>
            <a:ext cx="311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0.76 Å  (17.444 </a:t>
            </a:r>
            <a:r>
              <a:rPr lang="en-AU" dirty="0" err="1" smtClean="0"/>
              <a:t>keV</a:t>
            </a:r>
            <a:r>
              <a:rPr lang="en-AU" dirty="0" smtClean="0"/>
              <a:t>, 72 mm)</a:t>
            </a:r>
            <a:endParaRPr lang="en-AU" dirty="0"/>
          </a:p>
        </p:txBody>
      </p:sp>
      <p:pic>
        <p:nvPicPr>
          <p:cNvPr id="17" name="Picture 16" descr="testcrystal_1_001-small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484784"/>
            <a:ext cx="3810000" cy="38100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67544" y="1484784"/>
            <a:ext cx="3816424" cy="38164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4788024" y="1484784"/>
            <a:ext cx="3816424" cy="38164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339752" y="5373216"/>
            <a:ext cx="0" cy="576064"/>
          </a:xfrm>
          <a:prstGeom prst="straightConnector1">
            <a:avLst/>
          </a:prstGeom>
          <a:ln w="317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08104" y="6124059"/>
            <a:ext cx="2920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1.76 Å (13.0 </a:t>
            </a:r>
            <a:r>
              <a:rPr lang="en-AU" dirty="0" err="1" smtClean="0"/>
              <a:t>keV</a:t>
            </a:r>
            <a:r>
              <a:rPr lang="en-AU" dirty="0" smtClean="0"/>
              <a:t>, 171 mm)</a:t>
            </a:r>
            <a:endParaRPr lang="en-AU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660232" y="5373216"/>
            <a:ext cx="0" cy="57606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16" y="73062"/>
            <a:ext cx="6886652" cy="8596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>
                <a:ea typeface="+mj-ea"/>
              </a:rPr>
              <a:t>MX at the Australian </a:t>
            </a:r>
            <a:br>
              <a:rPr lang="en-US" sz="2800">
                <a:ea typeface="+mj-ea"/>
              </a:rPr>
            </a:br>
            <a:r>
              <a:rPr lang="en-US" sz="2800">
                <a:ea typeface="+mj-ea"/>
              </a:rPr>
              <a:t>Synchrotron</a:t>
            </a:r>
          </a:p>
        </p:txBody>
      </p:sp>
      <p:sp>
        <p:nvSpPr>
          <p:cNvPr id="20" name="Rectangle 3"/>
          <p:cNvSpPr>
            <a:spLocks noGrp="1" noChangeArrowheads="1"/>
          </p:cNvSpPr>
          <p:nvPr>
            <p:ph idx="1"/>
          </p:nvPr>
        </p:nvSpPr>
        <p:spPr>
          <a:xfrm>
            <a:off x="323529" y="1316568"/>
            <a:ext cx="8569647" cy="4895851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3BM1: High throughput –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MX1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	Beam ~ 250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µm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x 200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µm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3ID1: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Microfocus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Undulator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) –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MX2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	Beam ~ 20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µm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x 10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µm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	Very bright 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(4,000x flux density of 3BM1)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052736"/>
            <a:ext cx="379735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IVU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8634" y="4077072"/>
            <a:ext cx="4285877" cy="26796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cs typeface="Arial" charset="0"/>
              </a:rPr>
              <a:t>Mini-Kappa deployed on MX1, operating from January</a:t>
            </a:r>
          </a:p>
        </p:txBody>
      </p:sp>
      <p:sp>
        <p:nvSpPr>
          <p:cNvPr id="24579" name="Content Placeholder 16"/>
          <p:cNvSpPr>
            <a:spLocks noGrp="1"/>
          </p:cNvSpPr>
          <p:nvPr>
            <p:ph idx="1"/>
          </p:nvPr>
        </p:nvSpPr>
        <p:spPr>
          <a:xfrm>
            <a:off x="467544" y="4077072"/>
            <a:ext cx="8229600" cy="25146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AU" sz="1800" b="1" dirty="0" smtClean="0"/>
              <a:t>In situ rearrangement of the crystal at the sample position to give full coverage for low symmetry space groups.</a:t>
            </a:r>
            <a:endParaRPr lang="en-AU" sz="1800" dirty="0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US" dirty="0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AU" dirty="0" smtClean="0">
              <a:latin typeface="Arial" charset="0"/>
              <a:cs typeface="Arial" charset="0"/>
            </a:endParaRPr>
          </a:p>
        </p:txBody>
      </p:sp>
      <p:pic>
        <p:nvPicPr>
          <p:cNvPr id="4" name="Picture 3" descr="http://www.helmholtz-berlin.de/media/media/grossgeraete/mi_synchro/bessy_mx/Ancillary_facilities/multi-axis-goniometry/mini_kappa_hardware_300px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4286250" cy="264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6529"/>
            <a:ext cx="4665955" cy="258853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50965"/>
              </p:ext>
            </p:extLst>
          </p:nvPr>
        </p:nvGraphicFramePr>
        <p:xfrm>
          <a:off x="323850" y="4797152"/>
          <a:ext cx="7416502" cy="1368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3724"/>
                <a:gridCol w="1853724"/>
                <a:gridCol w="1854527"/>
                <a:gridCol w="1854527"/>
              </a:tblGrid>
              <a:tr h="3420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Run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omega(</a:t>
                      </a:r>
                      <a:r>
                        <a:rPr lang="en-AU" sz="1400" dirty="0"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AU" sz="1400" dirty="0">
                          <a:effectLst/>
                        </a:rPr>
                        <a:t>)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kappa(</a:t>
                      </a:r>
                      <a:r>
                        <a:rPr lang="en-AU" sz="1400" dirty="0">
                          <a:effectLst/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AU" sz="1400" dirty="0">
                          <a:effectLst/>
                        </a:rPr>
                        <a:t>)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phi(</a:t>
                      </a:r>
                      <a:r>
                        <a:rPr lang="en-AU" sz="1400" dirty="0">
                          <a:effectLst/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en-AU" sz="1400" dirty="0">
                          <a:effectLst/>
                        </a:rPr>
                        <a:t>)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420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1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0-360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0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0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420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2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0-180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180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0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420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3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0-180</a:t>
                      </a:r>
                      <a:endParaRPr lang="en-AU" sz="14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180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90</a:t>
                      </a:r>
                      <a:endParaRPr lang="en-AU" sz="14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04952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AS Colour Scheme">
      <a:dk1>
        <a:srgbClr val="000000"/>
      </a:dk1>
      <a:lt1>
        <a:srgbClr val="FFFFFF"/>
      </a:lt1>
      <a:dk2>
        <a:srgbClr val="CCD221"/>
      </a:dk2>
      <a:lt2>
        <a:srgbClr val="808080"/>
      </a:lt2>
      <a:accent1>
        <a:srgbClr val="3C97D1"/>
      </a:accent1>
      <a:accent2>
        <a:srgbClr val="1B9B94"/>
      </a:accent2>
      <a:accent3>
        <a:srgbClr val="94B633"/>
      </a:accent3>
      <a:accent4>
        <a:srgbClr val="C53830"/>
      </a:accent4>
      <a:accent5>
        <a:srgbClr val="C31C67"/>
      </a:accent5>
      <a:accent6>
        <a:srgbClr val="DE9829"/>
      </a:accent6>
      <a:hlink>
        <a:srgbClr val="1B9B94"/>
      </a:hlink>
      <a:folHlink>
        <a:srgbClr val="94B63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2960</TotalTime>
  <Words>596</Words>
  <Application>Microsoft Office PowerPoint</Application>
  <PresentationFormat>On-screen Show (4:3)</PresentationFormat>
  <Paragraphs>255</Paragraphs>
  <Slides>21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1_Office Theme</vt:lpstr>
      <vt:lpstr>CHEMICAL CRYSTALLOGRAPHY AT THE AUSTRALIAN SYNCHROTRON MACROMOLECULAR BEAMLINES</vt:lpstr>
      <vt:lpstr>Vibrant and productive User community:</vt:lpstr>
      <vt:lpstr>Publication Metrics - CX and PX</vt:lpstr>
      <vt:lpstr>CX highlight from 2015</vt:lpstr>
      <vt:lpstr>Resolution CX vs. PX </vt:lpstr>
      <vt:lpstr>WAVELENGTH AND RESOLUTION</vt:lpstr>
      <vt:lpstr>Resolution CX vs. PX </vt:lpstr>
      <vt:lpstr>MX at the Australian  Synchrotron</vt:lpstr>
      <vt:lpstr>Mini-Kappa deployed on MX1, operating from January</vt:lpstr>
      <vt:lpstr>The Importance of Complete Data</vt:lpstr>
      <vt:lpstr>MX at the Australian Synchrotron</vt:lpstr>
      <vt:lpstr>MX2 Goniometer, Emergency Replacement</vt:lpstr>
      <vt:lpstr>MX2 Goniometer, Upgrade project</vt:lpstr>
      <vt:lpstr>Mineralogy on micro crystals</vt:lpstr>
      <vt:lpstr>MX2 DCM: DCM modifications.</vt:lpstr>
      <vt:lpstr>Development: MX2 DCM upgrade.</vt:lpstr>
      <vt:lpstr>Development: MX2 DCM upgrade.</vt:lpstr>
      <vt:lpstr>Development: MX2 DCM upgrade.</vt:lpstr>
      <vt:lpstr>MX2 DCM Upgrade – Temperature Cycling</vt:lpstr>
      <vt:lpstr>What next?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</dc:creator>
  <cp:lastModifiedBy>pricej</cp:lastModifiedBy>
  <cp:revision>321</cp:revision>
  <dcterms:created xsi:type="dcterms:W3CDTF">2010-06-25T00:44:03Z</dcterms:created>
  <dcterms:modified xsi:type="dcterms:W3CDTF">2015-11-27T00:00:55Z</dcterms:modified>
</cp:coreProperties>
</file>