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325" r:id="rId8"/>
    <p:sldId id="318" r:id="rId9"/>
    <p:sldId id="284" r:id="rId10"/>
    <p:sldId id="319" r:id="rId11"/>
    <p:sldId id="321" r:id="rId12"/>
    <p:sldId id="320" r:id="rId13"/>
    <p:sldId id="322" r:id="rId14"/>
    <p:sldId id="323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WD, Rohan" initials="DR" lastIdx="1" clrIdx="0">
    <p:extLst>
      <p:ext uri="{19B8F6BF-5375-455C-9EA6-DF929625EA0E}">
        <p15:presenceInfo xmlns:p15="http://schemas.microsoft.com/office/powerpoint/2012/main" userId="S-1-5-21-1302976386-1019410641-3933290728-1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8B2"/>
    <a:srgbClr val="00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6"/>
  </p:normalViewPr>
  <p:slideViewPr>
    <p:cSldViewPr snapToGrid="0" snapToObjects="1">
      <p:cViewPr varScale="1">
        <p:scale>
          <a:sx n="75" d="100"/>
          <a:sy n="75" d="100"/>
        </p:scale>
        <p:origin x="18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BFFDE4-0E95-5649-8670-E0107FC5FC73}"/>
              </a:ext>
            </a:extLst>
          </p:cNvPr>
          <p:cNvSpPr/>
          <p:nvPr userDrawn="1"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916" y="531922"/>
            <a:ext cx="3969676" cy="812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ranklin Gothic Book" panose="020B0503020102020204" pitchFamily="34" charset="0"/>
                <a:cs typeface="Poppins Light" pitchFamily="2" charset="7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ranklin Gothic Book" panose="020B0503020102020204" pitchFamily="34" charset="0"/>
                <a:cs typeface="Poppins Light" pitchFamily="2" charset="7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5763359" y="3713155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35459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3/06/2021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1"/>
          <a:stretch/>
        </p:blipFill>
        <p:spPr>
          <a:xfrm>
            <a:off x="6989703" y="3209193"/>
            <a:ext cx="5202297" cy="364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7F4DC-9F6D-5D4D-B67D-CEE804F8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053" b="19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6/3/2021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78D25-3F1C-7E42-AAEF-2D256F7A109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5591048"/>
            <a:ext cx="2590797" cy="1266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9" y="1501629"/>
            <a:ext cx="8350031" cy="535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5591048"/>
            <a:ext cx="2590797" cy="1266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3/06/2021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282CE-23A7-9C45-A239-5C736403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04" b="20014"/>
          <a:stretch/>
        </p:blipFill>
        <p:spPr>
          <a:xfrm>
            <a:off x="0" y="0"/>
            <a:ext cx="1220352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84851" y="5579163"/>
            <a:ext cx="5015148" cy="102593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bg1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srf.eu/home/news/spotlight/content-news/spotlight/spotlight274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nls.cnpem.br/beamlines/" TargetMode="External"/><Relationship Id="rId2" Type="http://schemas.openxmlformats.org/officeDocument/2006/relationships/hyperlink" Target="https://www.maxiv.lu.se/accelerators-beamlines/beamlin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srf.fr/home/UsersAndScience/find-a-beamlin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678525"/>
            <a:ext cx="9288966" cy="16615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Poppins Light"/>
              </a:rPr>
              <a:t>Please put together </a:t>
            </a:r>
            <a:r>
              <a:rPr lang="en-US" sz="4000" i="1" dirty="0" smtClean="0">
                <a:solidFill>
                  <a:srgbClr val="FF0000"/>
                </a:solidFill>
                <a:latin typeface="Poppins Light"/>
              </a:rPr>
              <a:t>a maximum of 3 slides </a:t>
            </a:r>
            <a:r>
              <a:rPr lang="en-US" sz="4000" dirty="0" smtClean="0">
                <a:latin typeface="Poppins Light"/>
              </a:rPr>
              <a:t>to describe a potential beamline at a new Australian Synchrotron Light Source</a:t>
            </a:r>
            <a:endParaRPr lang="en-US" sz="4000" dirty="0">
              <a:latin typeface="Poppi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66" y="4482790"/>
            <a:ext cx="1025912" cy="25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624" y="4482790"/>
            <a:ext cx="6704400" cy="1083759"/>
          </a:xfrm>
        </p:spPr>
        <p:txBody>
          <a:bodyPr>
            <a:noAutofit/>
          </a:bodyPr>
          <a:lstStyle/>
          <a:p>
            <a:pPr algn="ctr"/>
            <a:r>
              <a:rPr lang="en-US" spc="-50" dirty="0" smtClean="0">
                <a:latin typeface="Poppins Light"/>
              </a:rPr>
              <a:t>Content will be shared at the workshop and form the basis for further development of a Science Case for the new facility</a:t>
            </a:r>
            <a:endParaRPr lang="en-US" spc="-50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938" y="5310231"/>
            <a:ext cx="4824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Structure of an activated G protein coupled receptor bound to an engineered G protein</a:t>
            </a:r>
          </a:p>
          <a:p>
            <a:pPr algn="ctr"/>
            <a:r>
              <a:rPr lang="en-AU" i="1" dirty="0">
                <a:solidFill>
                  <a:srgbClr val="0070C0"/>
                </a:solidFill>
              </a:rPr>
              <a:t>Nature</a:t>
            </a:r>
            <a:r>
              <a:rPr lang="en-AU" dirty="0">
                <a:solidFill>
                  <a:srgbClr val="0070C0"/>
                </a:solidFill>
              </a:rPr>
              <a:t>, </a:t>
            </a:r>
            <a:r>
              <a:rPr lang="en-AU" b="1" dirty="0">
                <a:solidFill>
                  <a:srgbClr val="0070C0"/>
                </a:solidFill>
              </a:rPr>
              <a:t>536</a:t>
            </a:r>
            <a:r>
              <a:rPr lang="en-AU" dirty="0">
                <a:solidFill>
                  <a:srgbClr val="0070C0"/>
                </a:solidFill>
              </a:rPr>
              <a:t>, 104 (2016).</a:t>
            </a:r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3" y="1066176"/>
            <a:ext cx="3096344" cy="40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1308734"/>
            <a:ext cx="482453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accent6"/>
                </a:solidFill>
              </a:rPr>
              <a:t>More than </a:t>
            </a:r>
            <a:r>
              <a:rPr lang="en-AU" sz="2000" dirty="0" smtClean="0">
                <a:solidFill>
                  <a:srgbClr val="0070C0"/>
                </a:solidFill>
              </a:rPr>
              <a:t>157,000</a:t>
            </a:r>
            <a:r>
              <a:rPr lang="en-AU" sz="2000" dirty="0" smtClean="0">
                <a:solidFill>
                  <a:schemeClr val="accent6"/>
                </a:solidFill>
              </a:rPr>
              <a:t> </a:t>
            </a:r>
            <a:r>
              <a:rPr lang="en-AU" sz="2000" dirty="0">
                <a:solidFill>
                  <a:schemeClr val="accent6"/>
                </a:solidFill>
              </a:rPr>
              <a:t>protein structures have been solved by X-ray crystallography.</a:t>
            </a:r>
          </a:p>
          <a:p>
            <a:pPr algn="ctr"/>
            <a:endParaRPr lang="en-AU" sz="2000" dirty="0">
              <a:solidFill>
                <a:schemeClr val="accent6"/>
              </a:solidFill>
            </a:endParaRPr>
          </a:p>
          <a:p>
            <a:pPr algn="ctr"/>
            <a:r>
              <a:rPr lang="en-AU" sz="2000" dirty="0">
                <a:solidFill>
                  <a:schemeClr val="accent6"/>
                </a:solidFill>
              </a:rPr>
              <a:t>Only </a:t>
            </a:r>
            <a:r>
              <a:rPr lang="en-AU" sz="2000" dirty="0" smtClean="0">
                <a:solidFill>
                  <a:srgbClr val="0070C0"/>
                </a:solidFill>
              </a:rPr>
              <a:t>~5000 </a:t>
            </a:r>
            <a:r>
              <a:rPr lang="en-AU" sz="2000" dirty="0" smtClean="0">
                <a:solidFill>
                  <a:schemeClr val="accent6"/>
                </a:solidFill>
              </a:rPr>
              <a:t>Membrane </a:t>
            </a:r>
            <a:r>
              <a:rPr lang="en-AU" sz="2000" dirty="0">
                <a:solidFill>
                  <a:schemeClr val="accent6"/>
                </a:solidFill>
              </a:rPr>
              <a:t>Protein Structures in Protein Data Bank.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548" y="3064928"/>
            <a:ext cx="4824534" cy="21441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Membrane proteins are essential in cellular transport and signalling.</a:t>
            </a:r>
          </a:p>
          <a:p>
            <a:pPr algn="ctr"/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Targets for </a:t>
            </a:r>
            <a:r>
              <a:rPr lang="en-AU" sz="2000" dirty="0">
                <a:solidFill>
                  <a:srgbClr val="0070C0"/>
                </a:solidFill>
              </a:rPr>
              <a:t>~50%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 of all modern medicines.</a:t>
            </a:r>
          </a:p>
          <a:p>
            <a:pPr algn="ctr"/>
            <a:endParaRPr lang="en-AU" sz="20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2000" dirty="0">
                <a:solidFill>
                  <a:srgbClr val="0070C0"/>
                </a:solidFill>
              </a:rPr>
              <a:t>20–30%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 of all genes in most genomes encode membrane proteins.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4025" y="5142228"/>
            <a:ext cx="6132160" cy="12208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AU" sz="20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AU" sz="2000" dirty="0" smtClean="0">
                <a:solidFill>
                  <a:srgbClr val="0070C0"/>
                </a:solidFill>
              </a:rPr>
              <a:t>Membrane proteins are notoriously difficult to crystallise and typically require the brightest X-ray beams to get data from small, weakly diffracting crystals. </a:t>
            </a: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4045"/>
            <a:ext cx="12191999" cy="11397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r>
              <a:rPr lang="en-AU" sz="3200" dirty="0" smtClean="0">
                <a:latin typeface="Poppins Light"/>
              </a:rPr>
              <a:t>Slide 3:  A Case Study to Highlight the New Beamline Capability</a:t>
            </a:r>
            <a:br>
              <a:rPr lang="en-AU" sz="3200" dirty="0" smtClean="0">
                <a:latin typeface="Poppins Light"/>
              </a:rPr>
            </a:br>
            <a:r>
              <a:rPr lang="en-AU" sz="3200" dirty="0" smtClean="0">
                <a:solidFill>
                  <a:srgbClr val="0070C0"/>
                </a:solidFill>
                <a:latin typeface="Poppins Light"/>
              </a:rPr>
              <a:t>Gemini – ID23 @ ESRF</a:t>
            </a:r>
            <a:endParaRPr lang="en-AU" sz="3200" dirty="0">
              <a:solidFill>
                <a:srgbClr val="0070C0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63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678526"/>
            <a:ext cx="9288966" cy="11092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oppins Light"/>
              </a:rPr>
              <a:t>Title Slide:  Name of Beamline</a:t>
            </a:r>
            <a:endParaRPr lang="en-US" sz="4000" dirty="0">
              <a:latin typeface="Poppi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66" y="4482790"/>
            <a:ext cx="1025912" cy="25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658" y="3523785"/>
            <a:ext cx="6704400" cy="1694986"/>
          </a:xfrm>
        </p:spPr>
        <p:txBody>
          <a:bodyPr>
            <a:noAutofit/>
          </a:bodyPr>
          <a:lstStyle/>
          <a:p>
            <a:pPr algn="ctr"/>
            <a:r>
              <a:rPr lang="en-US" spc="-50" dirty="0" smtClean="0">
                <a:latin typeface="Poppins Light"/>
              </a:rPr>
              <a:t>Name of presenter</a:t>
            </a:r>
          </a:p>
          <a:p>
            <a:pPr algn="ctr"/>
            <a:r>
              <a:rPr lang="en-US" spc="-50" dirty="0" smtClean="0">
                <a:latin typeface="Poppins Light"/>
              </a:rPr>
              <a:t>(Affiliation)</a:t>
            </a:r>
          </a:p>
          <a:p>
            <a:pPr algn="ctr"/>
            <a:r>
              <a:rPr lang="en-US" spc="-50" dirty="0" smtClean="0">
                <a:latin typeface="Poppins Light"/>
              </a:rPr>
              <a:t>Email address:</a:t>
            </a:r>
            <a:endParaRPr lang="en-US" spc="-50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46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653979" cy="4938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 smtClean="0">
                <a:latin typeface="Poppins Light"/>
              </a:rPr>
              <a:t>If you are unfamiliar with the latest capabilities that are hosted at 4</a:t>
            </a:r>
            <a:r>
              <a:rPr lang="en-AU" sz="2800" baseline="30000" dirty="0" smtClean="0">
                <a:latin typeface="Poppins Light"/>
              </a:rPr>
              <a:t>th</a:t>
            </a:r>
            <a:r>
              <a:rPr lang="en-AU" sz="2800" dirty="0" smtClean="0">
                <a:latin typeface="Poppins Light"/>
              </a:rPr>
              <a:t> Generation Synchrotron Facilities – please see the following sites:</a:t>
            </a:r>
          </a:p>
          <a:p>
            <a:pPr marL="0" indent="0">
              <a:buNone/>
            </a:pPr>
            <a:endParaRPr lang="en-AU" sz="2800" dirty="0" smtClean="0">
              <a:latin typeface="Poppins Light"/>
            </a:endParaRPr>
          </a:p>
          <a:p>
            <a:r>
              <a:rPr lang="en-AU" sz="2800" dirty="0" smtClean="0">
                <a:latin typeface="Poppins Light"/>
              </a:rPr>
              <a:t>MAX IV</a:t>
            </a:r>
            <a:r>
              <a:rPr lang="en-AU" sz="2800" dirty="0">
                <a:latin typeface="Poppins Light"/>
              </a:rPr>
              <a:t>:  </a:t>
            </a:r>
            <a:r>
              <a:rPr lang="en-AU" sz="2800" dirty="0">
                <a:latin typeface="Poppins Light"/>
                <a:hlinkClick r:id="rId2"/>
              </a:rPr>
              <a:t>https://www.maxiv.lu.se/accelerators-beamlines/beamlines</a:t>
            </a:r>
            <a:r>
              <a:rPr lang="en-AU" sz="2800" dirty="0" smtClean="0">
                <a:latin typeface="Poppins Light"/>
                <a:hlinkClick r:id="rId2"/>
              </a:rPr>
              <a:t>/</a:t>
            </a:r>
            <a:endParaRPr lang="en-AU" sz="2800" dirty="0" smtClean="0">
              <a:latin typeface="Poppins Light"/>
            </a:endParaRPr>
          </a:p>
          <a:p>
            <a:endParaRPr lang="en-AU" sz="2800" dirty="0" smtClean="0">
              <a:latin typeface="Poppins Light"/>
            </a:endParaRPr>
          </a:p>
          <a:p>
            <a:r>
              <a:rPr lang="en-AU" sz="2800" dirty="0">
                <a:latin typeface="Poppins Light"/>
              </a:rPr>
              <a:t>SIRIUS: </a:t>
            </a:r>
            <a:r>
              <a:rPr lang="en-AU" sz="2800" dirty="0">
                <a:latin typeface="Poppins Light"/>
                <a:hlinkClick r:id="rId3"/>
              </a:rPr>
              <a:t>https://www.lnls.cnpem.br/beamlines</a:t>
            </a:r>
            <a:r>
              <a:rPr lang="en-AU" sz="2800" dirty="0" smtClean="0">
                <a:latin typeface="Poppins Light"/>
                <a:hlinkClick r:id="rId3"/>
              </a:rPr>
              <a:t>/</a:t>
            </a:r>
            <a:endParaRPr lang="en-AU" sz="2800" dirty="0" smtClean="0">
              <a:latin typeface="Poppins Light"/>
            </a:endParaRPr>
          </a:p>
          <a:p>
            <a:endParaRPr lang="en-AU" sz="2800" dirty="0" smtClean="0">
              <a:latin typeface="Poppins Light"/>
            </a:endParaRPr>
          </a:p>
          <a:p>
            <a:r>
              <a:rPr lang="en-AU" sz="2800" dirty="0">
                <a:latin typeface="Poppins Light"/>
              </a:rPr>
              <a:t>ESRF-EBS: </a:t>
            </a:r>
            <a:r>
              <a:rPr lang="en-AU" sz="2800" dirty="0">
                <a:latin typeface="Poppins Light"/>
                <a:hlinkClick r:id="rId4"/>
              </a:rPr>
              <a:t>https://</a:t>
            </a:r>
            <a:r>
              <a:rPr lang="en-AU" sz="2800" dirty="0" smtClean="0">
                <a:latin typeface="Poppins Light"/>
                <a:hlinkClick r:id="rId4"/>
              </a:rPr>
              <a:t>www.esrf.fr/home/UsersAndScience/find-a-beamline.html</a:t>
            </a:r>
            <a:endParaRPr lang="en-AU" sz="2800" dirty="0" smtClean="0">
              <a:latin typeface="Poppins Light"/>
            </a:endParaRPr>
          </a:p>
          <a:p>
            <a:pPr marL="0" indent="0">
              <a:buNone/>
            </a:pPr>
            <a:r>
              <a:rPr lang="en-AU" sz="2800" dirty="0" smtClean="0"/>
              <a:t> </a:t>
            </a:r>
            <a:endParaRPr lang="en-AU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826" y="274638"/>
            <a:ext cx="11304574" cy="862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n-AU" sz="3200" dirty="0" smtClean="0">
                <a:latin typeface="Poppins Light"/>
              </a:rPr>
              <a:t>Background Information  (not to be included in beamline pitch)</a:t>
            </a:r>
            <a:endParaRPr lang="en-AU" sz="3200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4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7826" y="274638"/>
            <a:ext cx="11304574" cy="862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n-AU" sz="3600" dirty="0" smtClean="0">
                <a:latin typeface="Poppins Light"/>
              </a:rPr>
              <a:t>Slide 1:  Description of New Beamline or Capability</a:t>
            </a:r>
            <a:endParaRPr lang="en-AU" sz="3600" dirty="0">
              <a:latin typeface="Poppi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826" y="1393902"/>
            <a:ext cx="959959" cy="20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276815"/>
            <a:ext cx="11732037" cy="5425067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>
                <a:latin typeface="Poppins Light"/>
              </a:rPr>
              <a:t>Describe the beamline to be hosted at the new Australian Light Source, as well as its purpose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err="1" smtClean="0">
                <a:solidFill>
                  <a:srgbClr val="0070C0"/>
                </a:solidFill>
                <a:latin typeface="Poppins Light"/>
              </a:rPr>
              <a:t>eg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 X-ray Diffraction, Spectroscopy &amp; Imaging under Extreme Conditions; 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	Physics, Engineering, Chemistry, Earth Science, &amp; Materials Science research.</a:t>
            </a:r>
          </a:p>
          <a:p>
            <a:pPr marL="0" indent="0">
              <a:buNone/>
            </a:pPr>
            <a:endParaRPr lang="en-AU" sz="2000" dirty="0" smtClean="0">
              <a:solidFill>
                <a:srgbClr val="0070C0"/>
              </a:solidFill>
              <a:latin typeface="Poppins Light"/>
            </a:endParaRPr>
          </a:p>
          <a:p>
            <a:r>
              <a:rPr lang="en-AU" sz="2800" dirty="0" smtClean="0">
                <a:latin typeface="Poppins Light"/>
              </a:rPr>
              <a:t>Give an estimate of key operational features of the beamline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High beam intensity: ~ 10</a:t>
            </a:r>
            <a:r>
              <a:rPr lang="en-AU" sz="2000" baseline="30000" dirty="0" smtClean="0">
                <a:solidFill>
                  <a:srgbClr val="0070C0"/>
                </a:solidFill>
                <a:latin typeface="Poppins Light"/>
              </a:rPr>
              <a:t>14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 photons/s; Beam size: 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100 x 100 nm</a:t>
            </a:r>
            <a:r>
              <a:rPr lang="en-AU" sz="2000" baseline="30000" dirty="0">
                <a:solidFill>
                  <a:srgbClr val="0070C0"/>
                </a:solidFill>
                <a:latin typeface="Poppins Light"/>
              </a:rPr>
              <a:t>2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 to 10 x 10 </a:t>
            </a:r>
            <a:r>
              <a:rPr lang="el-GR" sz="2000" dirty="0">
                <a:solidFill>
                  <a:srgbClr val="0070C0"/>
                </a:solidFill>
                <a:latin typeface="Poppins Light"/>
              </a:rPr>
              <a:t>μ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m</a:t>
            </a:r>
            <a:r>
              <a:rPr lang="en-AU" sz="2000" baseline="30000" dirty="0">
                <a:solidFill>
                  <a:srgbClr val="0070C0"/>
                </a:solidFill>
                <a:latin typeface="Poppins Light"/>
              </a:rPr>
              <a:t>2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; 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X-ray energies: 3 – 30 </a:t>
            </a:r>
            <a:r>
              <a:rPr lang="en-AU" sz="2000" dirty="0" err="1" smtClean="0">
                <a:solidFill>
                  <a:srgbClr val="0070C0"/>
                </a:solidFill>
                <a:latin typeface="Poppins Light"/>
              </a:rPr>
              <a:t>keV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; 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Energy resolution (</a:t>
            </a:r>
            <a:r>
              <a:rPr lang="el-GR" sz="2000" dirty="0">
                <a:solidFill>
                  <a:srgbClr val="0070C0"/>
                </a:solidFill>
                <a:latin typeface="Poppins Light"/>
              </a:rPr>
              <a:t>Δ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E/E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): 10</a:t>
            </a:r>
            <a:r>
              <a:rPr lang="en-AU" sz="2000" baseline="30000" dirty="0" smtClean="0">
                <a:solidFill>
                  <a:srgbClr val="0070C0"/>
                </a:solidFill>
                <a:latin typeface="Poppins Light"/>
              </a:rPr>
              <a:t>-4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 – 10</a:t>
            </a:r>
            <a:r>
              <a:rPr lang="en-AU" sz="2000" baseline="30000" dirty="0" smtClean="0">
                <a:solidFill>
                  <a:srgbClr val="0070C0"/>
                </a:solidFill>
                <a:latin typeface="Poppins Light"/>
              </a:rPr>
              <a:t>-5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Sample Environments:  Pressures to 1000 </a:t>
            </a:r>
            <a:r>
              <a:rPr lang="en-AU" sz="2000" dirty="0" err="1" smtClean="0">
                <a:solidFill>
                  <a:srgbClr val="0070C0"/>
                </a:solidFill>
                <a:latin typeface="Poppins Light"/>
              </a:rPr>
              <a:t>GPa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; Temperatures: 5 K – 5000 K; 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	Static Magnetic Fields  Up to 10 T;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Sample sizes:  up to 1 m</a:t>
            </a:r>
            <a:r>
              <a:rPr lang="en-AU" sz="2000" baseline="30000" dirty="0" smtClean="0">
                <a:solidFill>
                  <a:srgbClr val="0070C0"/>
                </a:solidFill>
                <a:latin typeface="Poppins Light"/>
              </a:rPr>
              <a:t>3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 ad 300 kg;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Measurement modes:  XAS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, 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XRD (powder / single crystal), X-ray Raman Scattering; and CDI;…</a:t>
            </a:r>
          </a:p>
          <a:p>
            <a:pPr marL="0" indent="0">
              <a:buNone/>
            </a:pPr>
            <a:endParaRPr lang="en-AU" sz="2000" dirty="0">
              <a:solidFill>
                <a:srgbClr val="0070C0"/>
              </a:solidFill>
              <a:latin typeface="Poppins Light"/>
            </a:endParaRPr>
          </a:p>
          <a:p>
            <a:r>
              <a:rPr lang="en-AU" sz="2800" dirty="0" smtClean="0">
                <a:latin typeface="Poppins Light"/>
              </a:rPr>
              <a:t>Equivalent Beamline at a new or planned 4</a:t>
            </a:r>
            <a:r>
              <a:rPr lang="en-AU" sz="2800" baseline="30000" dirty="0" smtClean="0">
                <a:latin typeface="Poppins Light"/>
              </a:rPr>
              <a:t>th</a:t>
            </a:r>
            <a:r>
              <a:rPr lang="en-AU" sz="2800" dirty="0" smtClean="0">
                <a:latin typeface="Poppins Light"/>
              </a:rPr>
              <a:t> Generation Facility</a:t>
            </a:r>
            <a:endParaRPr lang="en-AU" sz="2800" dirty="0">
              <a:latin typeface="Poppins Light"/>
            </a:endParaRPr>
          </a:p>
          <a:p>
            <a:pPr marL="0" indent="0">
              <a:buNone/>
            </a:pPr>
            <a:r>
              <a:rPr lang="en-AU" sz="2800" dirty="0"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The </a:t>
            </a:r>
            <a:r>
              <a:rPr lang="en-AU" sz="2000" dirty="0">
                <a:solidFill>
                  <a:srgbClr val="0070C0"/>
                </a:solidFill>
                <a:latin typeface="Poppins Light"/>
              </a:rPr>
              <a:t>EMA (Extreme condition Methods of Analysis) 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beamline - SIRIUS</a:t>
            </a:r>
            <a:endParaRPr lang="en-AU" sz="2000" dirty="0">
              <a:solidFill>
                <a:srgbClr val="0070C0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22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732037" cy="4938623"/>
          </a:xfrm>
        </p:spPr>
        <p:txBody>
          <a:bodyPr>
            <a:normAutofit fontScale="92500"/>
          </a:bodyPr>
          <a:lstStyle/>
          <a:p>
            <a:r>
              <a:rPr lang="en-AU" sz="2400" dirty="0" smtClean="0">
                <a:latin typeface="Poppins Light"/>
              </a:rPr>
              <a:t>Describe the areas of research that would be undertaken using the new Beamline.  </a:t>
            </a:r>
            <a:br>
              <a:rPr lang="en-AU" sz="2400" dirty="0" smtClean="0">
                <a:latin typeface="Poppins Light"/>
              </a:rPr>
            </a:br>
            <a:r>
              <a:rPr lang="en-AU" sz="2400" dirty="0" smtClean="0">
                <a:latin typeface="Poppins Light"/>
              </a:rPr>
              <a:t>Explain the impacts of improved research outcomes associated with the improved performance from this new Light Source.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Mineral formation &amp; extraction; Deep earth processes &amp; vulcanology; 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Condensed Matter Physics, Magnetism and Superconductivity;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Engineering materials under extreme conditions, fatigue, failure analysis &amp; strain mapping</a:t>
            </a:r>
            <a:endParaRPr lang="en-AU" sz="2000" dirty="0" smtClean="0">
              <a:latin typeface="Poppins Light"/>
            </a:endParaRPr>
          </a:p>
          <a:p>
            <a:pPr marL="0" indent="0">
              <a:buNone/>
            </a:pPr>
            <a:endParaRPr lang="en-AU" sz="2800" dirty="0">
              <a:latin typeface="Poppins Light"/>
            </a:endParaRPr>
          </a:p>
          <a:p>
            <a:r>
              <a:rPr lang="en-AU" sz="2400" dirty="0" smtClean="0">
                <a:latin typeface="Poppins Light"/>
              </a:rPr>
              <a:t>Describe the Business and Research Communities that will benefit from this new beamline.  </a:t>
            </a:r>
          </a:p>
          <a:p>
            <a:pPr marL="0" indent="0">
              <a:buNone/>
            </a:pPr>
            <a:r>
              <a:rPr lang="en-AU" sz="2800" dirty="0"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Earth Science researchers; Mining, mineral exploration &amp; processing companies; Geosciences Australia;</a:t>
            </a:r>
            <a:br>
              <a:rPr lang="en-AU" sz="2000" dirty="0" smtClean="0">
                <a:solidFill>
                  <a:srgbClr val="0070C0"/>
                </a:solidFill>
                <a:latin typeface="Poppins Light"/>
              </a:rPr>
            </a:b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	Materials Science researchers; Civil Engineering, construction and heavy engineering companies;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Defence; Maritime platforms; Rail engineering;  Aerospace; Advanced manufacturing;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  <a:latin typeface="Poppins Light"/>
              </a:rPr>
              <a:t>	</a:t>
            </a:r>
            <a:r>
              <a:rPr lang="en-AU" sz="2000" dirty="0" smtClean="0">
                <a:solidFill>
                  <a:srgbClr val="0070C0"/>
                </a:solidFill>
                <a:latin typeface="Poppins Light"/>
              </a:rPr>
              <a:t>Transportation; Electric vehicles; Power generation &amp; transmission;…</a:t>
            </a:r>
            <a:endParaRPr lang="en-AU" sz="2000" dirty="0">
              <a:latin typeface="Poppins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826" y="274638"/>
            <a:ext cx="11304574" cy="862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n-AU" sz="3200" dirty="0" smtClean="0">
                <a:latin typeface="Poppins Light"/>
              </a:rPr>
              <a:t>Slide 2: Description of Scientific Fields &amp; Research Community</a:t>
            </a:r>
            <a:endParaRPr lang="en-AU" sz="3200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5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732037" cy="4938623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Poppins Light"/>
              </a:rPr>
              <a:t>The following slides show several examples of Scientific Case Studies (not specifically associated with the “</a:t>
            </a:r>
            <a:r>
              <a:rPr lang="en-AU" sz="2400" dirty="0">
                <a:solidFill>
                  <a:srgbClr val="0070C0"/>
                </a:solidFill>
                <a:latin typeface="Poppins Light"/>
              </a:rPr>
              <a:t>X-ray Diffraction, Spectroscopy &amp; Imaging under Extreme Conditions</a:t>
            </a:r>
            <a:r>
              <a:rPr lang="en-AU" sz="2400" dirty="0" smtClean="0">
                <a:latin typeface="Poppins Light"/>
              </a:rPr>
              <a:t>” beamline that is outlined above).</a:t>
            </a:r>
          </a:p>
          <a:p>
            <a:endParaRPr lang="en-AU" sz="2400" dirty="0">
              <a:latin typeface="Poppins Light"/>
            </a:endParaRPr>
          </a:p>
          <a:p>
            <a:r>
              <a:rPr lang="en-AU" sz="2400" dirty="0" smtClean="0">
                <a:latin typeface="Poppins Light"/>
              </a:rPr>
              <a:t>Please put together </a:t>
            </a:r>
            <a:r>
              <a:rPr lang="en-AU" sz="2400" b="1" i="1" u="sng" dirty="0" smtClean="0">
                <a:solidFill>
                  <a:schemeClr val="accent2"/>
                </a:solidFill>
                <a:latin typeface="Poppins Light"/>
              </a:rPr>
              <a:t>just one</a:t>
            </a:r>
            <a:r>
              <a:rPr lang="en-AU" sz="2400" dirty="0" smtClean="0">
                <a:latin typeface="Poppins Light"/>
              </a:rPr>
              <a:t>  Case Study slide that showcases the key capabilities of the proposed new beamline at a future 4</a:t>
            </a:r>
            <a:r>
              <a:rPr lang="en-AU" sz="2400" baseline="30000" dirty="0" smtClean="0">
                <a:latin typeface="Poppins Light"/>
              </a:rPr>
              <a:t>th</a:t>
            </a:r>
            <a:r>
              <a:rPr lang="en-AU" sz="2400" dirty="0" smtClean="0">
                <a:latin typeface="Poppins Light"/>
              </a:rPr>
              <a:t> Generation Australian Light Source. </a:t>
            </a:r>
          </a:p>
          <a:p>
            <a:endParaRPr lang="en-AU" sz="2400" dirty="0">
              <a:latin typeface="Poppins Light"/>
            </a:endParaRPr>
          </a:p>
          <a:p>
            <a:r>
              <a:rPr lang="en-AU" sz="2400" dirty="0" smtClean="0">
                <a:latin typeface="Poppins Light"/>
              </a:rPr>
              <a:t>We will generate further scientific case studies in the future development of beamline science and business cases.</a:t>
            </a:r>
            <a:endParaRPr lang="en-AU" sz="2000" dirty="0">
              <a:latin typeface="Poppins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826" y="274638"/>
            <a:ext cx="11304574" cy="862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n-AU" sz="3600" dirty="0" smtClean="0">
                <a:latin typeface="Poppins Light"/>
              </a:rPr>
              <a:t>Scientific Case Studies</a:t>
            </a:r>
            <a:endParaRPr lang="en-AU" sz="3600" dirty="0"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02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26" y="531116"/>
            <a:ext cx="11304574" cy="639762"/>
          </a:xfrm>
        </p:spPr>
        <p:txBody>
          <a:bodyPr>
            <a:noAutofit/>
          </a:bodyPr>
          <a:lstStyle/>
          <a:p>
            <a:pPr algn="ctr"/>
            <a:r>
              <a:rPr lang="en-AU" sz="2800" dirty="0" smtClean="0">
                <a:latin typeface="Poppins Light"/>
              </a:rPr>
              <a:t>Slide 3:  A Case Study to Highlight the New Beamline Capability</a:t>
            </a:r>
            <a:br>
              <a:rPr lang="en-AU" sz="2800" dirty="0" smtClean="0">
                <a:latin typeface="Poppins Light"/>
              </a:rPr>
            </a:br>
            <a:r>
              <a:rPr lang="en-AU" sz="2400" dirty="0" smtClean="0">
                <a:solidFill>
                  <a:srgbClr val="0070C0"/>
                </a:solidFill>
                <a:latin typeface="Poppins Light"/>
              </a:rPr>
              <a:t>X-ray </a:t>
            </a:r>
            <a:r>
              <a:rPr lang="en-AU" sz="2400" dirty="0">
                <a:solidFill>
                  <a:srgbClr val="0070C0"/>
                </a:solidFill>
                <a:latin typeface="Poppins Light"/>
              </a:rPr>
              <a:t>holographic </a:t>
            </a:r>
            <a:r>
              <a:rPr lang="en-AU" sz="2400" dirty="0" err="1">
                <a:solidFill>
                  <a:srgbClr val="0070C0"/>
                </a:solidFill>
                <a:latin typeface="Poppins Light"/>
              </a:rPr>
              <a:t>nano</a:t>
            </a:r>
            <a:r>
              <a:rPr lang="en-AU" sz="2400" dirty="0">
                <a:solidFill>
                  <a:srgbClr val="0070C0"/>
                </a:solidFill>
                <a:latin typeface="Poppins Light"/>
              </a:rPr>
              <a:t>-tomography (</a:t>
            </a:r>
            <a:r>
              <a:rPr lang="en-AU" sz="2400" dirty="0" smtClean="0">
                <a:solidFill>
                  <a:srgbClr val="0070C0"/>
                </a:solidFill>
                <a:latin typeface="Poppins Light"/>
              </a:rPr>
              <a:t>XNH)  Nano-Imaging Beamline ID16A, ESRF</a:t>
            </a:r>
            <a:endParaRPr lang="en-AU" sz="2400" dirty="0">
              <a:solidFill>
                <a:srgbClr val="0070C0"/>
              </a:solidFill>
              <a:latin typeface="Poppi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88" t="18130" r="11180" b="27566"/>
          <a:stretch/>
        </p:blipFill>
        <p:spPr>
          <a:xfrm>
            <a:off x="277826" y="2002091"/>
            <a:ext cx="7654272" cy="4375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5356" y="4977238"/>
            <a:ext cx="3084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Poppins Light"/>
              </a:rPr>
              <a:t>A. T. </a:t>
            </a:r>
            <a:r>
              <a:rPr lang="fr-FR" sz="2000" b="1" dirty="0" err="1" smtClean="0">
                <a:solidFill>
                  <a:srgbClr val="0070C0"/>
                </a:solidFill>
                <a:latin typeface="Poppins Light"/>
              </a:rPr>
              <a:t>Kuan</a:t>
            </a:r>
            <a:r>
              <a:rPr lang="fr-FR" sz="2000" b="1" dirty="0" smtClean="0">
                <a:solidFill>
                  <a:srgbClr val="0070C0"/>
                </a:solidFill>
                <a:latin typeface="Poppins Light"/>
              </a:rPr>
              <a:t>,</a:t>
            </a:r>
            <a:r>
              <a:rPr lang="fr-FR" sz="2000" b="1" dirty="0">
                <a:solidFill>
                  <a:srgbClr val="0070C0"/>
                </a:solidFill>
                <a:latin typeface="Poppins Light"/>
              </a:rPr>
              <a:t> et al, </a:t>
            </a:r>
            <a:endParaRPr lang="fr-FR" sz="2000" b="1" dirty="0" smtClean="0">
              <a:solidFill>
                <a:srgbClr val="0070C0"/>
              </a:solidFill>
              <a:latin typeface="Poppins Light"/>
            </a:endParaRPr>
          </a:p>
          <a:p>
            <a:pPr algn="ctr"/>
            <a:r>
              <a:rPr lang="fr-FR" sz="2000" b="1" i="1" dirty="0" smtClean="0">
                <a:solidFill>
                  <a:srgbClr val="0070C0"/>
                </a:solidFill>
                <a:latin typeface="Poppins Light"/>
              </a:rPr>
              <a:t>Nature </a:t>
            </a:r>
            <a:r>
              <a:rPr lang="fr-FR" sz="2000" b="1" i="1" dirty="0">
                <a:solidFill>
                  <a:srgbClr val="0070C0"/>
                </a:solidFill>
                <a:latin typeface="Poppins Light"/>
              </a:rPr>
              <a:t>Neuroscience</a:t>
            </a:r>
            <a:r>
              <a:rPr lang="fr-FR" sz="2000" b="1" dirty="0">
                <a:solidFill>
                  <a:srgbClr val="0070C0"/>
                </a:solidFill>
                <a:latin typeface="Poppins Light"/>
              </a:rPr>
              <a:t>, </a:t>
            </a:r>
            <a:endParaRPr lang="fr-FR" sz="2000" b="1" dirty="0" smtClean="0">
              <a:solidFill>
                <a:srgbClr val="0070C0"/>
              </a:solidFill>
              <a:latin typeface="Poppins Light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Poppins Light"/>
              </a:rPr>
              <a:t>14 </a:t>
            </a:r>
            <a:r>
              <a:rPr lang="fr-FR" sz="2000" b="1" dirty="0" err="1">
                <a:solidFill>
                  <a:srgbClr val="0070C0"/>
                </a:solidFill>
                <a:latin typeface="Poppins Light"/>
              </a:rPr>
              <a:t>September</a:t>
            </a:r>
            <a:r>
              <a:rPr lang="fr-FR" sz="2000" b="1" dirty="0">
                <a:solidFill>
                  <a:srgbClr val="0070C0"/>
                </a:solidFill>
                <a:latin typeface="Poppins Light"/>
              </a:rPr>
              <a:t>, 2020</a:t>
            </a:r>
            <a:endParaRPr lang="en-AU" sz="2000" dirty="0">
              <a:solidFill>
                <a:srgbClr val="0070C0"/>
              </a:solidFill>
              <a:latin typeface="Poppi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634" y="2002091"/>
            <a:ext cx="3966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Poppins Light"/>
              </a:rPr>
              <a:t>3D structure of thick biological tissues at spatial resolutions of tens of nanometres, with high sensitivity. </a:t>
            </a:r>
            <a:endParaRPr lang="en-AU" sz="2000" dirty="0" smtClean="0">
              <a:latin typeface="Poppins Light"/>
            </a:endParaRPr>
          </a:p>
          <a:p>
            <a:endParaRPr lang="en-AU" sz="2000" dirty="0" smtClean="0">
              <a:latin typeface="Poppins Light"/>
            </a:endParaRPr>
          </a:p>
          <a:p>
            <a:r>
              <a:rPr lang="en-AU" sz="2000" dirty="0" smtClean="0">
                <a:latin typeface="Poppins Light"/>
              </a:rPr>
              <a:t>X-ray </a:t>
            </a:r>
            <a:r>
              <a:rPr lang="en-AU" sz="2000" dirty="0">
                <a:latin typeface="Poppins Light"/>
              </a:rPr>
              <a:t>fluorescence microscopy enables nanoscale mapping of the native chemical </a:t>
            </a:r>
            <a:r>
              <a:rPr lang="en-AU" sz="2000" dirty="0" smtClean="0">
                <a:latin typeface="Poppins Light"/>
              </a:rPr>
              <a:t>compositions at </a:t>
            </a:r>
            <a:r>
              <a:rPr lang="en-AU" sz="2000" dirty="0">
                <a:latin typeface="Poppins Light"/>
              </a:rPr>
              <a:t>ppm level.</a:t>
            </a:r>
          </a:p>
        </p:txBody>
      </p:sp>
    </p:spTree>
    <p:extLst>
      <p:ext uri="{BB962C8B-B14F-4D97-AF65-F5344CB8AC3E}">
        <p14:creationId xmlns:p14="http://schemas.microsoft.com/office/powerpoint/2010/main" val="28952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552"/>
            <a:ext cx="12191999" cy="92144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>
                <a:latin typeface="Poppins Light"/>
              </a:rPr>
              <a:t>Slide 3:  A Case Study to Highlight the New Beamline Capability</a:t>
            </a:r>
            <a:r>
              <a:rPr lang="en-AU" dirty="0" smtClean="0">
                <a:latin typeface="Poppins Light"/>
              </a:rPr>
              <a:t/>
            </a:r>
            <a:br>
              <a:rPr lang="en-AU" dirty="0" smtClean="0">
                <a:latin typeface="Poppins Light"/>
              </a:rPr>
            </a:br>
            <a:r>
              <a:rPr lang="en-AU" sz="3600" dirty="0" err="1" smtClean="0">
                <a:solidFill>
                  <a:srgbClr val="0070C0"/>
                </a:solidFill>
                <a:latin typeface="Poppins Light"/>
              </a:rPr>
              <a:t>NanoMAX</a:t>
            </a:r>
            <a:r>
              <a:rPr lang="en-AU" sz="3600" dirty="0" smtClean="0">
                <a:solidFill>
                  <a:srgbClr val="0070C0"/>
                </a:solidFill>
                <a:latin typeface="Poppins Light"/>
              </a:rPr>
              <a:t> @ Max IV</a:t>
            </a:r>
            <a:endParaRPr lang="en-AU" sz="3600" dirty="0">
              <a:solidFill>
                <a:srgbClr val="0070C0"/>
              </a:solidFill>
              <a:latin typeface="Poppin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97" t="22855" r="32004" b="22799"/>
          <a:stretch/>
        </p:blipFill>
        <p:spPr>
          <a:xfrm>
            <a:off x="640628" y="3154978"/>
            <a:ext cx="5364475" cy="3496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29" y="1727409"/>
            <a:ext cx="4531313" cy="2855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5171" y="4607749"/>
            <a:ext cx="529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Poppins Light"/>
              </a:rPr>
              <a:t>Elemental mapping at 200 nm pixel size</a:t>
            </a:r>
            <a:endParaRPr lang="en-AU" sz="2400" dirty="0">
              <a:latin typeface="Poppins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0776"/>
          <a:stretch/>
        </p:blipFill>
        <p:spPr>
          <a:xfrm>
            <a:off x="122664" y="1326996"/>
            <a:ext cx="6099716" cy="16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1422"/>
          <a:stretch/>
        </p:blipFill>
        <p:spPr>
          <a:xfrm>
            <a:off x="184441" y="1166111"/>
            <a:ext cx="6782765" cy="2432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30" y="3791415"/>
            <a:ext cx="6138351" cy="2501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030" y="6292630"/>
            <a:ext cx="57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Bragg scattering with a 56 x 53 nm</a:t>
            </a:r>
            <a:r>
              <a:rPr lang="en-AU" sz="2400" baseline="30000" dirty="0" smtClean="0">
                <a:solidFill>
                  <a:srgbClr val="FF0000"/>
                </a:solidFill>
              </a:rPr>
              <a:t>2</a:t>
            </a:r>
            <a:r>
              <a:rPr lang="en-AU" sz="2400" dirty="0" smtClean="0">
                <a:solidFill>
                  <a:srgbClr val="FF0000"/>
                </a:solidFill>
              </a:rPr>
              <a:t> beam</a:t>
            </a:r>
            <a:endParaRPr lang="en-AU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21" y="1739589"/>
            <a:ext cx="4046931" cy="371893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8060"/>
            <a:ext cx="12191999" cy="1103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r>
              <a:rPr lang="en-AU" sz="3200" dirty="0" smtClean="0">
                <a:latin typeface="Poppins Light"/>
              </a:rPr>
              <a:t>Slide 3:  A Case Study to Highlight the New Beamline Capability</a:t>
            </a:r>
            <a:br>
              <a:rPr lang="en-AU" sz="3200" dirty="0" smtClean="0">
                <a:latin typeface="Poppins Light"/>
              </a:rPr>
            </a:br>
            <a:r>
              <a:rPr lang="en-AU" sz="3200" dirty="0" err="1" smtClean="0">
                <a:solidFill>
                  <a:srgbClr val="0070C0"/>
                </a:solidFill>
                <a:latin typeface="Poppins Light"/>
              </a:rPr>
              <a:t>NanoMAX</a:t>
            </a:r>
            <a:r>
              <a:rPr lang="en-AU" sz="3200" dirty="0" smtClean="0">
                <a:solidFill>
                  <a:srgbClr val="0070C0"/>
                </a:solidFill>
                <a:latin typeface="Poppins Light"/>
              </a:rPr>
              <a:t> @ Max IV</a:t>
            </a:r>
            <a:endParaRPr lang="en-AU" sz="3200" dirty="0">
              <a:solidFill>
                <a:srgbClr val="0070C0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70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2A8D64A4-5C61-4CAF-9925-5DBE444BC647}"/>
    </a:ext>
  </a:extLst>
</a:theme>
</file>

<file path=ppt/theme/theme2.xml><?xml version="1.0" encoding="utf-8"?>
<a:theme xmlns:a="http://schemas.openxmlformats.org/drawingml/2006/main" name="ANSTO 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2C303FCC-BC8E-4189-A0BB-1EDE010DD249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4E803C97-6004-471F-93DC-15008CE19383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8F88B78A-4E43-400D-9D73-306F5D128D3F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4D92BF0C-64C4-440A-8F47-DB143CBC66AF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2018 (no embedded fonts).potx" id="{1A1CBF58-BE47-4FD4-ACDA-924097A17E5B}" vid="{732C96B9-123E-4183-9F81-173DB5DCC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Powerpoint-2018 (no embedded fonts)</Template>
  <TotalTime>4280</TotalTime>
  <Words>773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Fira Sans</vt:lpstr>
      <vt:lpstr>Fira Sans ExtraLight</vt:lpstr>
      <vt:lpstr>Franklin Gothic Book</vt:lpstr>
      <vt:lpstr>Franklin Gothic Medium</vt:lpstr>
      <vt:lpstr>Gisha</vt:lpstr>
      <vt:lpstr>Poppins Light</vt:lpstr>
      <vt:lpstr>Wingdings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Please put together a maximum of 3 slides to describe a potential beamline at a new Australian Synchrotron Light Source</vt:lpstr>
      <vt:lpstr>Title Slide:  Name of Beamline</vt:lpstr>
      <vt:lpstr>PowerPoint Presentation</vt:lpstr>
      <vt:lpstr>PowerPoint Presentation</vt:lpstr>
      <vt:lpstr>PowerPoint Presentation</vt:lpstr>
      <vt:lpstr>PowerPoint Presentation</vt:lpstr>
      <vt:lpstr>Slide 3:  A Case Study to Highlight the New Beamline Capability X-ray holographic nano-tomography (XNH)  Nano-Imaging Beamline ID16A, ESRF</vt:lpstr>
      <vt:lpstr> Slide 3:  A Case Study to Highlight the New Beamline Capability NanoMAX @ Max IV</vt:lpstr>
      <vt:lpstr>PowerPoint Presentation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Eugene</dc:creator>
  <cp:lastModifiedBy>RICHEN, Bettina</cp:lastModifiedBy>
  <cp:revision>135</cp:revision>
  <dcterms:created xsi:type="dcterms:W3CDTF">2019-11-19T23:41:19Z</dcterms:created>
  <dcterms:modified xsi:type="dcterms:W3CDTF">2021-06-03T03:52:21Z</dcterms:modified>
</cp:coreProperties>
</file>